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106934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738" y="-18"/>
      </p:cViewPr>
      <p:guideLst>
        <p:guide orient="horz" pos="2380"/>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ZA"/>
  <c:roundedCorners val="0"/>
  <c:style val="2"/>
  <c:chart>
    <c:autoTitleDeleted val="1"/>
    <c:plotArea>
      <c:layout>
        <c:manualLayout>
          <c:layoutTarget val="inner"/>
          <c:xMode val="edge"/>
          <c:yMode val="edge"/>
          <c:x val="2.53566E-2"/>
          <c:y val="7.9051999999999997E-2"/>
          <c:w val="0.96964300000000003"/>
          <c:h val="0.79948699999999995"/>
        </c:manualLayout>
      </c:layout>
      <c:lineChart>
        <c:grouping val="standard"/>
        <c:varyColors val="0"/>
        <c:ser>
          <c:idx val="0"/>
          <c:order val="0"/>
          <c:tx>
            <c:strRef>
              <c:f>Sheet1!$B$1</c:f>
              <c:strCache>
                <c:ptCount val="1"/>
                <c:pt idx="0">
                  <c:v>Series 1</c:v>
                </c:pt>
              </c:strCache>
            </c:strRef>
          </c:tx>
          <c:spPr>
            <a:ln w="28575" cap="rnd">
              <a:solidFill>
                <a:srgbClr val="1F497D"/>
              </a:solidFill>
              <a:prstDash val="solid"/>
              <a:round/>
            </a:ln>
            <a:effectLst/>
          </c:spPr>
          <c:marker>
            <c:symbol val="none"/>
          </c:marker>
          <c:cat>
            <c:strRef>
              <c:f>Sheet1!$A$2:$A$25</c:f>
              <c:strCache>
                <c:ptCount val="24"/>
                <c:pt idx="0">
                  <c:v>24</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Sheet1!$B$2:$B$25</c:f>
              <c:numCache>
                <c:formatCode>General</c:formatCode>
                <c:ptCount val="24"/>
                <c:pt idx="0">
                  <c:v>40664</c:v>
                </c:pt>
                <c:pt idx="1">
                  <c:v>28613</c:v>
                </c:pt>
                <c:pt idx="2">
                  <c:v>24080</c:v>
                </c:pt>
                <c:pt idx="3">
                  <c:v>25839</c:v>
                </c:pt>
                <c:pt idx="4">
                  <c:v>38375</c:v>
                </c:pt>
                <c:pt idx="5">
                  <c:v>64159</c:v>
                </c:pt>
                <c:pt idx="6">
                  <c:v>135298</c:v>
                </c:pt>
                <c:pt idx="7">
                  <c:v>170792</c:v>
                </c:pt>
                <c:pt idx="8">
                  <c:v>180199</c:v>
                </c:pt>
                <c:pt idx="9">
                  <c:v>170916</c:v>
                </c:pt>
                <c:pt idx="10">
                  <c:v>164246</c:v>
                </c:pt>
                <c:pt idx="11">
                  <c:v>162869</c:v>
                </c:pt>
                <c:pt idx="12">
                  <c:v>160331</c:v>
                </c:pt>
                <c:pt idx="13">
                  <c:v>157981</c:v>
                </c:pt>
                <c:pt idx="14">
                  <c:v>157388</c:v>
                </c:pt>
                <c:pt idx="15">
                  <c:v>168611</c:v>
                </c:pt>
                <c:pt idx="16">
                  <c:v>152748</c:v>
                </c:pt>
                <c:pt idx="17">
                  <c:v>139045</c:v>
                </c:pt>
                <c:pt idx="18">
                  <c:v>128557</c:v>
                </c:pt>
                <c:pt idx="19">
                  <c:v>127446</c:v>
                </c:pt>
                <c:pt idx="20">
                  <c:v>139373</c:v>
                </c:pt>
                <c:pt idx="21">
                  <c:v>134092</c:v>
                </c:pt>
                <c:pt idx="22">
                  <c:v>102283</c:v>
                </c:pt>
                <c:pt idx="23">
                  <c:v>62751</c:v>
                </c:pt>
              </c:numCache>
            </c:numRef>
          </c:val>
          <c:smooth val="0"/>
        </c:ser>
        <c:dLbls>
          <c:showLegendKey val="0"/>
          <c:showVal val="0"/>
          <c:showCatName val="0"/>
          <c:showSerName val="0"/>
          <c:showPercent val="0"/>
          <c:showBubbleSize val="0"/>
        </c:dLbls>
        <c:marker val="1"/>
        <c:smooth val="0"/>
        <c:axId val="33627520"/>
        <c:axId val="33670272"/>
      </c:lineChart>
      <c:catAx>
        <c:axId val="33627520"/>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100" b="0" i="0" u="none" strike="noStrike">
                <a:solidFill>
                  <a:srgbClr val="595959"/>
                </a:solidFill>
                <a:latin typeface="Calibri"/>
              </a:defRPr>
            </a:pPr>
            <a:endParaRPr lang="en-US"/>
          </a:p>
        </c:txPr>
        <c:crossAx val="33670272"/>
        <c:crosses val="autoZero"/>
        <c:auto val="1"/>
        <c:lblAlgn val="ctr"/>
        <c:lblOffset val="100"/>
        <c:noMultiLvlLbl val="1"/>
      </c:catAx>
      <c:valAx>
        <c:axId val="33670272"/>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Calibri"/>
              </a:defRPr>
            </a:pPr>
            <a:endParaRPr lang="en-US"/>
          </a:p>
        </c:txPr>
        <c:crossAx val="33627520"/>
        <c:crosses val="autoZero"/>
        <c:crossBetween val="between"/>
        <c:majorUnit val="50000"/>
        <c:minorUnit val="250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ZA"/>
  <c:roundedCorners val="0"/>
  <c:style val="2"/>
  <c:chart>
    <c:autoTitleDeleted val="1"/>
    <c:plotArea>
      <c:layout>
        <c:manualLayout>
          <c:layoutTarget val="inner"/>
          <c:xMode val="edge"/>
          <c:yMode val="edge"/>
          <c:x val="2.6035599999999999E-2"/>
          <c:y val="8.8899400000000003E-2"/>
          <c:w val="0.96896400000000005"/>
          <c:h val="0.77606600000000003"/>
        </c:manualLayout>
      </c:layout>
      <c:lineChart>
        <c:grouping val="standard"/>
        <c:varyColors val="0"/>
        <c:ser>
          <c:idx val="0"/>
          <c:order val="0"/>
          <c:tx>
            <c:strRef>
              <c:f>Sheet1!$B$1</c:f>
              <c:strCache>
                <c:ptCount val="1"/>
                <c:pt idx="0">
                  <c:v>Series 1</c:v>
                </c:pt>
              </c:strCache>
            </c:strRef>
          </c:tx>
          <c:spPr>
            <a:ln w="28575" cap="rnd">
              <a:solidFill>
                <a:srgbClr val="1F497D"/>
              </a:solidFill>
              <a:prstDash val="solid"/>
              <a:round/>
            </a:ln>
            <a:effectLst/>
          </c:spPr>
          <c:marker>
            <c:symbol val="none"/>
          </c:marker>
          <c:cat>
            <c:strRef>
              <c:f>Sheet1!$A$2:$A$25</c:f>
              <c:strCache>
                <c:ptCount val="24"/>
                <c:pt idx="0">
                  <c:v>24</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Sheet1!$B$2:$B$25</c:f>
              <c:numCache>
                <c:formatCode>General</c:formatCode>
                <c:ptCount val="24"/>
                <c:pt idx="0">
                  <c:v>3957</c:v>
                </c:pt>
                <c:pt idx="1">
                  <c:v>2519</c:v>
                </c:pt>
                <c:pt idx="2">
                  <c:v>2350</c:v>
                </c:pt>
                <c:pt idx="3">
                  <c:v>2282</c:v>
                </c:pt>
                <c:pt idx="4">
                  <c:v>3164</c:v>
                </c:pt>
                <c:pt idx="5">
                  <c:v>10168</c:v>
                </c:pt>
                <c:pt idx="6">
                  <c:v>17491</c:v>
                </c:pt>
                <c:pt idx="7">
                  <c:v>22744</c:v>
                </c:pt>
                <c:pt idx="8">
                  <c:v>25033</c:v>
                </c:pt>
                <c:pt idx="9">
                  <c:v>23027</c:v>
                </c:pt>
                <c:pt idx="10">
                  <c:v>20406</c:v>
                </c:pt>
                <c:pt idx="11">
                  <c:v>19367</c:v>
                </c:pt>
                <c:pt idx="12">
                  <c:v>25984</c:v>
                </c:pt>
                <c:pt idx="13">
                  <c:v>22686</c:v>
                </c:pt>
                <c:pt idx="14">
                  <c:v>23732</c:v>
                </c:pt>
                <c:pt idx="15">
                  <c:v>20463</c:v>
                </c:pt>
                <c:pt idx="16">
                  <c:v>18452</c:v>
                </c:pt>
                <c:pt idx="17">
                  <c:v>15214</c:v>
                </c:pt>
                <c:pt idx="18">
                  <c:v>13339</c:v>
                </c:pt>
                <c:pt idx="19">
                  <c:v>12746</c:v>
                </c:pt>
                <c:pt idx="20">
                  <c:v>13895</c:v>
                </c:pt>
                <c:pt idx="21">
                  <c:v>14135</c:v>
                </c:pt>
                <c:pt idx="22">
                  <c:v>10922</c:v>
                </c:pt>
                <c:pt idx="23">
                  <c:v>6212</c:v>
                </c:pt>
              </c:numCache>
            </c:numRef>
          </c:val>
          <c:smooth val="0"/>
        </c:ser>
        <c:ser>
          <c:idx val="1"/>
          <c:order val="1"/>
          <c:tx>
            <c:strRef>
              <c:f>Sheet1!$C$1</c:f>
              <c:strCache>
                <c:ptCount val="1"/>
                <c:pt idx="0">
                  <c:v>Column1</c:v>
                </c:pt>
              </c:strCache>
            </c:strRef>
          </c:tx>
          <c:spPr>
            <a:ln w="28575" cap="rnd">
              <a:solidFill>
                <a:schemeClr val="accent2"/>
              </a:solidFill>
              <a:prstDash val="solid"/>
              <a:round/>
            </a:ln>
            <a:effectLst/>
          </c:spPr>
          <c:marker>
            <c:symbol val="none"/>
          </c:marker>
          <c:cat>
            <c:strRef>
              <c:f>Sheet1!$A$2:$A$25</c:f>
              <c:strCache>
                <c:ptCount val="24"/>
                <c:pt idx="0">
                  <c:v>24</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Sheet1!$C$2:$C$25</c:f>
            </c:numRef>
          </c:val>
          <c:smooth val="0"/>
        </c:ser>
        <c:dLbls>
          <c:showLegendKey val="0"/>
          <c:showVal val="0"/>
          <c:showCatName val="0"/>
          <c:showSerName val="0"/>
          <c:showPercent val="0"/>
          <c:showBubbleSize val="0"/>
        </c:dLbls>
        <c:marker val="1"/>
        <c:smooth val="0"/>
        <c:axId val="72820224"/>
        <c:axId val="72821760"/>
      </c:lineChart>
      <c:catAx>
        <c:axId val="72820224"/>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100" b="0" i="0" u="none" strike="noStrike">
                <a:solidFill>
                  <a:srgbClr val="595959"/>
                </a:solidFill>
                <a:latin typeface="Calibri"/>
              </a:defRPr>
            </a:pPr>
            <a:endParaRPr lang="en-US"/>
          </a:p>
        </c:txPr>
        <c:crossAx val="72821760"/>
        <c:crosses val="autoZero"/>
        <c:auto val="1"/>
        <c:lblAlgn val="ctr"/>
        <c:lblOffset val="100"/>
        <c:noMultiLvlLbl val="1"/>
      </c:catAx>
      <c:valAx>
        <c:axId val="72821760"/>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Calibri"/>
              </a:defRPr>
            </a:pPr>
            <a:endParaRPr lang="en-US"/>
          </a:p>
        </c:txPr>
        <c:crossAx val="72820224"/>
        <c:crosses val="autoZero"/>
        <c:crossBetween val="between"/>
        <c:majorUnit val="7500"/>
        <c:minorUnit val="375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ZA"/>
  <c:roundedCorners val="0"/>
  <c:style val="2"/>
  <c:chart>
    <c:autoTitleDeleted val="1"/>
    <c:plotArea>
      <c:layout>
        <c:manualLayout>
          <c:layoutTarget val="inner"/>
          <c:xMode val="edge"/>
          <c:yMode val="edge"/>
          <c:x val="2.5713699999999999E-2"/>
          <c:y val="9.1038300000000003E-2"/>
          <c:w val="0.96928599999999998"/>
          <c:h val="0.77097899999999997"/>
        </c:manualLayout>
      </c:layout>
      <c:lineChart>
        <c:grouping val="standard"/>
        <c:varyColors val="0"/>
        <c:ser>
          <c:idx val="0"/>
          <c:order val="0"/>
          <c:tx>
            <c:strRef>
              <c:f>Sheet1!$B$1</c:f>
              <c:strCache>
                <c:ptCount val="1"/>
                <c:pt idx="0">
                  <c:v>Series 1</c:v>
                </c:pt>
              </c:strCache>
            </c:strRef>
          </c:tx>
          <c:spPr>
            <a:ln w="28575" cap="rnd">
              <a:solidFill>
                <a:srgbClr val="1F497D"/>
              </a:solidFill>
              <a:prstDash val="solid"/>
              <a:round/>
            </a:ln>
            <a:effectLst/>
          </c:spPr>
          <c:marker>
            <c:symbol val="none"/>
          </c:marker>
          <c:cat>
            <c:strRef>
              <c:f>Sheet1!$A$2:$A$25</c:f>
              <c:strCache>
                <c:ptCount val="24"/>
                <c:pt idx="0">
                  <c:v>24</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Sheet1!$B$2:$B$25</c:f>
              <c:numCache>
                <c:formatCode>General</c:formatCode>
                <c:ptCount val="24"/>
                <c:pt idx="0">
                  <c:v>97244</c:v>
                </c:pt>
                <c:pt idx="1">
                  <c:v>64005</c:v>
                </c:pt>
                <c:pt idx="2">
                  <c:v>54849</c:v>
                </c:pt>
                <c:pt idx="3">
                  <c:v>54310</c:v>
                </c:pt>
                <c:pt idx="4">
                  <c:v>73077</c:v>
                </c:pt>
                <c:pt idx="5">
                  <c:v>133433</c:v>
                </c:pt>
                <c:pt idx="6">
                  <c:v>237675</c:v>
                </c:pt>
                <c:pt idx="7">
                  <c:v>343186</c:v>
                </c:pt>
                <c:pt idx="8">
                  <c:v>429875</c:v>
                </c:pt>
                <c:pt idx="9">
                  <c:v>465490</c:v>
                </c:pt>
                <c:pt idx="10">
                  <c:v>505799</c:v>
                </c:pt>
                <c:pt idx="11">
                  <c:v>531962</c:v>
                </c:pt>
                <c:pt idx="12">
                  <c:v>550326</c:v>
                </c:pt>
                <c:pt idx="13">
                  <c:v>569252</c:v>
                </c:pt>
                <c:pt idx="14">
                  <c:v>574831</c:v>
                </c:pt>
                <c:pt idx="15">
                  <c:v>578025</c:v>
                </c:pt>
                <c:pt idx="16">
                  <c:v>495558</c:v>
                </c:pt>
                <c:pt idx="17">
                  <c:v>449073</c:v>
                </c:pt>
                <c:pt idx="18">
                  <c:v>414322</c:v>
                </c:pt>
                <c:pt idx="19">
                  <c:v>412180</c:v>
                </c:pt>
                <c:pt idx="20">
                  <c:v>432021</c:v>
                </c:pt>
                <c:pt idx="21">
                  <c:v>410684</c:v>
                </c:pt>
                <c:pt idx="22">
                  <c:v>307568</c:v>
                </c:pt>
                <c:pt idx="23">
                  <c:v>176629</c:v>
                </c:pt>
              </c:numCache>
            </c:numRef>
          </c:val>
          <c:smooth val="0"/>
        </c:ser>
        <c:dLbls>
          <c:showLegendKey val="0"/>
          <c:showVal val="0"/>
          <c:showCatName val="0"/>
          <c:showSerName val="0"/>
          <c:showPercent val="0"/>
          <c:showBubbleSize val="0"/>
        </c:dLbls>
        <c:marker val="1"/>
        <c:smooth val="0"/>
        <c:axId val="73565696"/>
        <c:axId val="73567232"/>
      </c:lineChart>
      <c:catAx>
        <c:axId val="73565696"/>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100" b="0" i="0" u="none" strike="noStrike">
                <a:solidFill>
                  <a:srgbClr val="595959"/>
                </a:solidFill>
                <a:latin typeface="Calibri"/>
              </a:defRPr>
            </a:pPr>
            <a:endParaRPr lang="en-US"/>
          </a:p>
        </c:txPr>
        <c:crossAx val="73567232"/>
        <c:crosses val="autoZero"/>
        <c:auto val="1"/>
        <c:lblAlgn val="ctr"/>
        <c:lblOffset val="100"/>
        <c:noMultiLvlLbl val="1"/>
      </c:catAx>
      <c:valAx>
        <c:axId val="73567232"/>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Calibri"/>
              </a:defRPr>
            </a:pPr>
            <a:endParaRPr lang="en-US"/>
          </a:p>
        </c:txPr>
        <c:crossAx val="73565696"/>
        <c:crosses val="autoZero"/>
        <c:crossBetween val="between"/>
        <c:majorUnit val="150000"/>
        <c:minorUnit val="750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ZA"/>
  <c:roundedCorners val="0"/>
  <c:style val="2"/>
  <c:chart>
    <c:autoTitleDeleted val="1"/>
    <c:plotArea>
      <c:layout>
        <c:manualLayout>
          <c:layoutTarget val="inner"/>
          <c:xMode val="edge"/>
          <c:yMode val="edge"/>
          <c:x val="2.63206E-2"/>
          <c:y val="8.2582500000000003E-2"/>
          <c:w val="0.96867899999999996"/>
          <c:h val="0.79108999999999996"/>
        </c:manualLayout>
      </c:layout>
      <c:lineChart>
        <c:grouping val="standard"/>
        <c:varyColors val="0"/>
        <c:ser>
          <c:idx val="0"/>
          <c:order val="0"/>
          <c:tx>
            <c:strRef>
              <c:f>Sheet1!$B$1</c:f>
              <c:strCache>
                <c:ptCount val="1"/>
                <c:pt idx="0">
                  <c:v>Series 1</c:v>
                </c:pt>
              </c:strCache>
            </c:strRef>
          </c:tx>
          <c:spPr>
            <a:ln w="28575" cap="rnd">
              <a:solidFill>
                <a:srgbClr val="1F497D"/>
              </a:solidFill>
              <a:prstDash val="solid"/>
              <a:round/>
            </a:ln>
            <a:effectLst/>
          </c:spPr>
          <c:marker>
            <c:symbol val="none"/>
          </c:marker>
          <c:cat>
            <c:strRef>
              <c:f>Sheet1!$A$2:$A$25</c:f>
              <c:strCache>
                <c:ptCount val="24"/>
                <c:pt idx="0">
                  <c:v>24</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Sheet1!$B$2:$B$25</c:f>
              <c:numCache>
                <c:formatCode>General</c:formatCode>
                <c:ptCount val="24"/>
                <c:pt idx="0">
                  <c:v>10967</c:v>
                </c:pt>
                <c:pt idx="1">
                  <c:v>7435</c:v>
                </c:pt>
                <c:pt idx="2">
                  <c:v>6576</c:v>
                </c:pt>
                <c:pt idx="3">
                  <c:v>6463</c:v>
                </c:pt>
                <c:pt idx="4">
                  <c:v>7985</c:v>
                </c:pt>
                <c:pt idx="5">
                  <c:v>12978</c:v>
                </c:pt>
                <c:pt idx="6">
                  <c:v>24366</c:v>
                </c:pt>
                <c:pt idx="7">
                  <c:v>42400</c:v>
                </c:pt>
                <c:pt idx="8">
                  <c:v>58724</c:v>
                </c:pt>
                <c:pt idx="9">
                  <c:v>63793</c:v>
                </c:pt>
                <c:pt idx="10">
                  <c:v>72616</c:v>
                </c:pt>
                <c:pt idx="11">
                  <c:v>80075</c:v>
                </c:pt>
                <c:pt idx="12">
                  <c:v>80822</c:v>
                </c:pt>
                <c:pt idx="13">
                  <c:v>79423</c:v>
                </c:pt>
                <c:pt idx="14">
                  <c:v>76685</c:v>
                </c:pt>
                <c:pt idx="15">
                  <c:v>72582</c:v>
                </c:pt>
                <c:pt idx="16">
                  <c:v>53794</c:v>
                </c:pt>
                <c:pt idx="17">
                  <c:v>40058</c:v>
                </c:pt>
                <c:pt idx="18">
                  <c:v>34978</c:v>
                </c:pt>
                <c:pt idx="19">
                  <c:v>34215</c:v>
                </c:pt>
                <c:pt idx="20">
                  <c:v>35925</c:v>
                </c:pt>
                <c:pt idx="21">
                  <c:v>37291</c:v>
                </c:pt>
                <c:pt idx="22">
                  <c:v>29101</c:v>
                </c:pt>
                <c:pt idx="23">
                  <c:v>18161</c:v>
                </c:pt>
              </c:numCache>
            </c:numRef>
          </c:val>
          <c:smooth val="0"/>
        </c:ser>
        <c:dLbls>
          <c:showLegendKey val="0"/>
          <c:showVal val="0"/>
          <c:showCatName val="0"/>
          <c:showSerName val="0"/>
          <c:showPercent val="0"/>
          <c:showBubbleSize val="0"/>
        </c:dLbls>
        <c:marker val="1"/>
        <c:smooth val="0"/>
        <c:axId val="72492928"/>
        <c:axId val="72494464"/>
      </c:lineChart>
      <c:catAx>
        <c:axId val="72492928"/>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100" b="0" i="0" u="none" strike="noStrike">
                <a:solidFill>
                  <a:srgbClr val="595959"/>
                </a:solidFill>
                <a:latin typeface="Calibri"/>
              </a:defRPr>
            </a:pPr>
            <a:endParaRPr lang="en-US"/>
          </a:p>
        </c:txPr>
        <c:crossAx val="72494464"/>
        <c:crosses val="autoZero"/>
        <c:auto val="1"/>
        <c:lblAlgn val="ctr"/>
        <c:lblOffset val="100"/>
        <c:noMultiLvlLbl val="1"/>
      </c:catAx>
      <c:valAx>
        <c:axId val="72494464"/>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Calibri"/>
              </a:defRPr>
            </a:pPr>
            <a:endParaRPr lang="en-US"/>
          </a:p>
        </c:txPr>
        <c:crossAx val="72492928"/>
        <c:crosses val="autoZero"/>
        <c:crossBetween val="between"/>
        <c:majorUnit val="22500"/>
        <c:minorUnit val="1125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ZA"/>
  <c:roundedCorners val="0"/>
  <c:style val="2"/>
  <c:chart>
    <c:autoTitleDeleted val="1"/>
    <c:plotArea>
      <c:layout>
        <c:manualLayout>
          <c:layoutTarget val="inner"/>
          <c:xMode val="edge"/>
          <c:yMode val="edge"/>
          <c:x val="2.5689799999999999E-2"/>
          <c:y val="9.0179099999999998E-2"/>
          <c:w val="0.96931"/>
          <c:h val="0.77302300000000002"/>
        </c:manualLayout>
      </c:layout>
      <c:lineChart>
        <c:grouping val="standard"/>
        <c:varyColors val="0"/>
        <c:ser>
          <c:idx val="0"/>
          <c:order val="0"/>
          <c:tx>
            <c:strRef>
              <c:f>Sheet1!$B$1</c:f>
              <c:strCache>
                <c:ptCount val="1"/>
                <c:pt idx="0">
                  <c:v>Series 1</c:v>
                </c:pt>
              </c:strCache>
            </c:strRef>
          </c:tx>
          <c:spPr>
            <a:ln w="28575" cap="rnd">
              <a:solidFill>
                <a:srgbClr val="1F497D"/>
              </a:solidFill>
              <a:prstDash val="solid"/>
              <a:round/>
            </a:ln>
            <a:effectLst/>
          </c:spPr>
          <c:marker>
            <c:symbol val="none"/>
          </c:marker>
          <c:cat>
            <c:strRef>
              <c:f>Sheet1!$A$2:$A$25</c:f>
              <c:strCache>
                <c:ptCount val="24"/>
                <c:pt idx="0">
                  <c:v>24</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Sheet1!$B$2:$B$25</c:f>
              <c:numCache>
                <c:formatCode>General</c:formatCode>
                <c:ptCount val="24"/>
                <c:pt idx="0">
                  <c:v>21430</c:v>
                </c:pt>
                <c:pt idx="1">
                  <c:v>14326</c:v>
                </c:pt>
                <c:pt idx="2">
                  <c:v>11948</c:v>
                </c:pt>
                <c:pt idx="3">
                  <c:v>12710</c:v>
                </c:pt>
                <c:pt idx="4">
                  <c:v>16278</c:v>
                </c:pt>
                <c:pt idx="5">
                  <c:v>36728</c:v>
                </c:pt>
                <c:pt idx="6">
                  <c:v>65341</c:v>
                </c:pt>
                <c:pt idx="7">
                  <c:v>98036</c:v>
                </c:pt>
                <c:pt idx="8">
                  <c:v>104471</c:v>
                </c:pt>
                <c:pt idx="9">
                  <c:v>92149</c:v>
                </c:pt>
                <c:pt idx="10">
                  <c:v>95829</c:v>
                </c:pt>
                <c:pt idx="11">
                  <c:v>99588</c:v>
                </c:pt>
                <c:pt idx="12">
                  <c:v>104338</c:v>
                </c:pt>
                <c:pt idx="13">
                  <c:v>105026</c:v>
                </c:pt>
                <c:pt idx="14">
                  <c:v>103201</c:v>
                </c:pt>
                <c:pt idx="15">
                  <c:v>98196</c:v>
                </c:pt>
                <c:pt idx="16">
                  <c:v>93996</c:v>
                </c:pt>
                <c:pt idx="17">
                  <c:v>91806</c:v>
                </c:pt>
                <c:pt idx="18">
                  <c:v>87635</c:v>
                </c:pt>
                <c:pt idx="19">
                  <c:v>86743</c:v>
                </c:pt>
                <c:pt idx="20">
                  <c:v>96864</c:v>
                </c:pt>
                <c:pt idx="21">
                  <c:v>94103</c:v>
                </c:pt>
                <c:pt idx="22">
                  <c:v>70171</c:v>
                </c:pt>
                <c:pt idx="23">
                  <c:v>37425</c:v>
                </c:pt>
              </c:numCache>
            </c:numRef>
          </c:val>
          <c:smooth val="0"/>
        </c:ser>
        <c:dLbls>
          <c:showLegendKey val="0"/>
          <c:showVal val="0"/>
          <c:showCatName val="0"/>
          <c:showSerName val="0"/>
          <c:showPercent val="0"/>
          <c:showBubbleSize val="0"/>
        </c:dLbls>
        <c:marker val="1"/>
        <c:smooth val="0"/>
        <c:axId val="74868992"/>
        <c:axId val="74878976"/>
      </c:lineChart>
      <c:catAx>
        <c:axId val="74868992"/>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100" b="0" i="0" u="none" strike="noStrike">
                <a:solidFill>
                  <a:srgbClr val="595959"/>
                </a:solidFill>
                <a:latin typeface="Calibri"/>
              </a:defRPr>
            </a:pPr>
            <a:endParaRPr lang="en-US"/>
          </a:p>
        </c:txPr>
        <c:crossAx val="74878976"/>
        <c:crosses val="autoZero"/>
        <c:auto val="1"/>
        <c:lblAlgn val="ctr"/>
        <c:lblOffset val="100"/>
        <c:noMultiLvlLbl val="1"/>
      </c:catAx>
      <c:valAx>
        <c:axId val="74878976"/>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Calibri"/>
              </a:defRPr>
            </a:pPr>
            <a:endParaRPr lang="en-US"/>
          </a:p>
        </c:txPr>
        <c:crossAx val="74868992"/>
        <c:crosses val="autoZero"/>
        <c:crossBetween val="between"/>
        <c:majorUnit val="27500"/>
        <c:minorUnit val="1375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n-ZA"/>
  <c:roundedCorners val="0"/>
  <c:style val="2"/>
  <c:chart>
    <c:autoTitleDeleted val="1"/>
    <c:plotArea>
      <c:layout>
        <c:manualLayout>
          <c:layoutTarget val="inner"/>
          <c:xMode val="edge"/>
          <c:yMode val="edge"/>
          <c:x val="2.6209300000000001E-2"/>
          <c:y val="8.5548399999999997E-2"/>
          <c:w val="0.96879099999999996"/>
          <c:h val="0.78403599999999996"/>
        </c:manualLayout>
      </c:layout>
      <c:lineChart>
        <c:grouping val="standard"/>
        <c:varyColors val="0"/>
        <c:ser>
          <c:idx val="0"/>
          <c:order val="0"/>
          <c:tx>
            <c:strRef>
              <c:f>Sheet1!$B$1</c:f>
              <c:strCache>
                <c:ptCount val="1"/>
                <c:pt idx="0">
                  <c:v>Series 1</c:v>
                </c:pt>
              </c:strCache>
            </c:strRef>
          </c:tx>
          <c:spPr>
            <a:ln w="28575" cap="rnd">
              <a:solidFill>
                <a:srgbClr val="1F497D"/>
              </a:solidFill>
              <a:prstDash val="solid"/>
              <a:round/>
            </a:ln>
            <a:effectLst/>
          </c:spPr>
          <c:marker>
            <c:symbol val="none"/>
          </c:marker>
          <c:cat>
            <c:strRef>
              <c:f>Sheet1!$A$2:$A$25</c:f>
              <c:strCache>
                <c:ptCount val="24"/>
                <c:pt idx="0">
                  <c:v>24</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Sheet1!$B$2:$B$25</c:f>
              <c:numCache>
                <c:formatCode>General</c:formatCode>
                <c:ptCount val="24"/>
                <c:pt idx="0">
                  <c:v>12543</c:v>
                </c:pt>
                <c:pt idx="1">
                  <c:v>9626</c:v>
                </c:pt>
                <c:pt idx="2">
                  <c:v>9504</c:v>
                </c:pt>
                <c:pt idx="3">
                  <c:v>10122</c:v>
                </c:pt>
                <c:pt idx="4">
                  <c:v>10705</c:v>
                </c:pt>
                <c:pt idx="5">
                  <c:v>18636</c:v>
                </c:pt>
                <c:pt idx="6">
                  <c:v>35585</c:v>
                </c:pt>
                <c:pt idx="7">
                  <c:v>45753</c:v>
                </c:pt>
                <c:pt idx="8">
                  <c:v>57561</c:v>
                </c:pt>
                <c:pt idx="9">
                  <c:v>58514</c:v>
                </c:pt>
                <c:pt idx="10">
                  <c:v>55372</c:v>
                </c:pt>
                <c:pt idx="11">
                  <c:v>60511</c:v>
                </c:pt>
                <c:pt idx="12">
                  <c:v>61031</c:v>
                </c:pt>
                <c:pt idx="13">
                  <c:v>60043</c:v>
                </c:pt>
                <c:pt idx="14">
                  <c:v>57706</c:v>
                </c:pt>
                <c:pt idx="15">
                  <c:v>56984</c:v>
                </c:pt>
                <c:pt idx="16">
                  <c:v>52356</c:v>
                </c:pt>
                <c:pt idx="17">
                  <c:v>49197</c:v>
                </c:pt>
                <c:pt idx="18">
                  <c:v>46062</c:v>
                </c:pt>
                <c:pt idx="19">
                  <c:v>45429</c:v>
                </c:pt>
                <c:pt idx="20">
                  <c:v>48590</c:v>
                </c:pt>
                <c:pt idx="21">
                  <c:v>44871</c:v>
                </c:pt>
                <c:pt idx="22">
                  <c:v>34379</c:v>
                </c:pt>
                <c:pt idx="23">
                  <c:v>20939</c:v>
                </c:pt>
              </c:numCache>
            </c:numRef>
          </c:val>
          <c:smooth val="0"/>
        </c:ser>
        <c:dLbls>
          <c:showLegendKey val="0"/>
          <c:showVal val="0"/>
          <c:showCatName val="0"/>
          <c:showSerName val="0"/>
          <c:showPercent val="0"/>
          <c:showBubbleSize val="0"/>
        </c:dLbls>
        <c:marker val="1"/>
        <c:smooth val="0"/>
        <c:axId val="75778688"/>
        <c:axId val="75784576"/>
      </c:lineChart>
      <c:catAx>
        <c:axId val="75778688"/>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100" b="0" i="0" u="none" strike="noStrike">
                <a:solidFill>
                  <a:srgbClr val="595959"/>
                </a:solidFill>
                <a:latin typeface="Calibri"/>
              </a:defRPr>
            </a:pPr>
            <a:endParaRPr lang="en-US"/>
          </a:p>
        </c:txPr>
        <c:crossAx val="75784576"/>
        <c:crosses val="autoZero"/>
        <c:auto val="1"/>
        <c:lblAlgn val="ctr"/>
        <c:lblOffset val="100"/>
        <c:noMultiLvlLbl val="1"/>
      </c:catAx>
      <c:valAx>
        <c:axId val="75784576"/>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Calibri"/>
              </a:defRPr>
            </a:pPr>
            <a:endParaRPr lang="en-US"/>
          </a:p>
        </c:txPr>
        <c:crossAx val="75778688"/>
        <c:crosses val="autoZero"/>
        <c:crossBetween val="between"/>
        <c:majorUnit val="17500"/>
        <c:minorUnit val="875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en-ZA"/>
  <c:roundedCorners val="0"/>
  <c:style val="2"/>
  <c:chart>
    <c:autoTitleDeleted val="1"/>
    <c:plotArea>
      <c:layout>
        <c:manualLayout>
          <c:layoutTarget val="inner"/>
          <c:xMode val="edge"/>
          <c:yMode val="edge"/>
          <c:x val="2.5382800000000001E-2"/>
          <c:y val="9.0287699999999999E-2"/>
          <c:w val="0.96961699999999995"/>
          <c:h val="0.77276400000000001"/>
        </c:manualLayout>
      </c:layout>
      <c:lineChart>
        <c:grouping val="standard"/>
        <c:varyColors val="0"/>
        <c:ser>
          <c:idx val="0"/>
          <c:order val="0"/>
          <c:tx>
            <c:strRef>
              <c:f>Sheet1!$B$1</c:f>
              <c:strCache>
                <c:ptCount val="1"/>
                <c:pt idx="0">
                  <c:v>Series 1</c:v>
                </c:pt>
              </c:strCache>
            </c:strRef>
          </c:tx>
          <c:spPr>
            <a:ln w="28575" cap="rnd">
              <a:solidFill>
                <a:srgbClr val="1F497D"/>
              </a:solidFill>
              <a:prstDash val="solid"/>
              <a:round/>
            </a:ln>
            <a:effectLst/>
          </c:spPr>
          <c:marker>
            <c:symbol val="none"/>
          </c:marker>
          <c:cat>
            <c:strRef>
              <c:f>Sheet1!$A$2:$A$25</c:f>
              <c:strCache>
                <c:ptCount val="24"/>
                <c:pt idx="0">
                  <c:v>24</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Sheet1!$B$2:$B$25</c:f>
              <c:numCache>
                <c:formatCode>General</c:formatCode>
                <c:ptCount val="24"/>
                <c:pt idx="0">
                  <c:v>884</c:v>
                </c:pt>
                <c:pt idx="1">
                  <c:v>813</c:v>
                </c:pt>
                <c:pt idx="2">
                  <c:v>744</c:v>
                </c:pt>
                <c:pt idx="3">
                  <c:v>766</c:v>
                </c:pt>
                <c:pt idx="4">
                  <c:v>746</c:v>
                </c:pt>
                <c:pt idx="5">
                  <c:v>830</c:v>
                </c:pt>
                <c:pt idx="6">
                  <c:v>826</c:v>
                </c:pt>
                <c:pt idx="7">
                  <c:v>1079</c:v>
                </c:pt>
                <c:pt idx="8">
                  <c:v>1295</c:v>
                </c:pt>
                <c:pt idx="9">
                  <c:v>1242</c:v>
                </c:pt>
                <c:pt idx="10">
                  <c:v>1312</c:v>
                </c:pt>
                <c:pt idx="11">
                  <c:v>1235</c:v>
                </c:pt>
                <c:pt idx="12">
                  <c:v>1207</c:v>
                </c:pt>
                <c:pt idx="13">
                  <c:v>1236</c:v>
                </c:pt>
                <c:pt idx="14">
                  <c:v>1162</c:v>
                </c:pt>
                <c:pt idx="15">
                  <c:v>1235</c:v>
                </c:pt>
                <c:pt idx="16">
                  <c:v>1281</c:v>
                </c:pt>
                <c:pt idx="17">
                  <c:v>1336</c:v>
                </c:pt>
                <c:pt idx="18">
                  <c:v>1382</c:v>
                </c:pt>
                <c:pt idx="19">
                  <c:v>1233</c:v>
                </c:pt>
                <c:pt idx="20">
                  <c:v>1194</c:v>
                </c:pt>
                <c:pt idx="21">
                  <c:v>1132</c:v>
                </c:pt>
                <c:pt idx="22">
                  <c:v>1148</c:v>
                </c:pt>
                <c:pt idx="23">
                  <c:v>956</c:v>
                </c:pt>
              </c:numCache>
            </c:numRef>
          </c:val>
          <c:smooth val="0"/>
        </c:ser>
        <c:dLbls>
          <c:showLegendKey val="0"/>
          <c:showVal val="0"/>
          <c:showCatName val="0"/>
          <c:showSerName val="0"/>
          <c:showPercent val="0"/>
          <c:showBubbleSize val="0"/>
        </c:dLbls>
        <c:marker val="1"/>
        <c:smooth val="0"/>
        <c:axId val="75955200"/>
        <c:axId val="80290560"/>
      </c:lineChart>
      <c:catAx>
        <c:axId val="75955200"/>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100" b="0" i="0" u="none" strike="noStrike">
                <a:solidFill>
                  <a:srgbClr val="595959"/>
                </a:solidFill>
                <a:latin typeface="Calibri"/>
              </a:defRPr>
            </a:pPr>
            <a:endParaRPr lang="en-US"/>
          </a:p>
        </c:txPr>
        <c:crossAx val="80290560"/>
        <c:crosses val="autoZero"/>
        <c:auto val="1"/>
        <c:lblAlgn val="ctr"/>
        <c:lblOffset val="100"/>
        <c:noMultiLvlLbl val="1"/>
      </c:catAx>
      <c:valAx>
        <c:axId val="80290560"/>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Calibri"/>
              </a:defRPr>
            </a:pPr>
            <a:endParaRPr lang="en-US"/>
          </a:p>
        </c:txPr>
        <c:crossAx val="75955200"/>
        <c:crosses val="autoZero"/>
        <c:crossBetween val="between"/>
        <c:majorUnit val="350"/>
        <c:minorUnit val="1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en-ZA"/>
  <c:roundedCorners val="0"/>
  <c:style val="2"/>
  <c:chart>
    <c:autoTitleDeleted val="1"/>
    <c:plotArea>
      <c:layout>
        <c:manualLayout>
          <c:layoutTarget val="inner"/>
          <c:xMode val="edge"/>
          <c:yMode val="edge"/>
          <c:x val="2.5689799999999999E-2"/>
          <c:y val="8.3072599999999996E-2"/>
          <c:w val="0.96931"/>
          <c:h val="0.78992399999999996"/>
        </c:manualLayout>
      </c:layout>
      <c:lineChart>
        <c:grouping val="standard"/>
        <c:varyColors val="0"/>
        <c:ser>
          <c:idx val="0"/>
          <c:order val="0"/>
          <c:tx>
            <c:strRef>
              <c:f>Sheet1!$B$1</c:f>
              <c:strCache>
                <c:ptCount val="1"/>
                <c:pt idx="0">
                  <c:v>Series 1</c:v>
                </c:pt>
              </c:strCache>
            </c:strRef>
          </c:tx>
          <c:spPr>
            <a:ln w="28575" cap="rnd">
              <a:solidFill>
                <a:srgbClr val="1F497D"/>
              </a:solidFill>
              <a:prstDash val="solid"/>
              <a:round/>
            </a:ln>
            <a:effectLst/>
          </c:spPr>
          <c:marker>
            <c:symbol val="none"/>
          </c:marker>
          <c:cat>
            <c:strRef>
              <c:f>Sheet1!$A$2:$A$25</c:f>
              <c:strCache>
                <c:ptCount val="24"/>
                <c:pt idx="0">
                  <c:v>24</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Sheet1!$B$2:$B$25</c:f>
              <c:numCache>
                <c:formatCode>General</c:formatCode>
                <c:ptCount val="24"/>
                <c:pt idx="0">
                  <c:v>616</c:v>
                </c:pt>
                <c:pt idx="1">
                  <c:v>487</c:v>
                </c:pt>
                <c:pt idx="2">
                  <c:v>396</c:v>
                </c:pt>
                <c:pt idx="3">
                  <c:v>396</c:v>
                </c:pt>
                <c:pt idx="4">
                  <c:v>443</c:v>
                </c:pt>
                <c:pt idx="5">
                  <c:v>575</c:v>
                </c:pt>
                <c:pt idx="6">
                  <c:v>942</c:v>
                </c:pt>
                <c:pt idx="7">
                  <c:v>1383</c:v>
                </c:pt>
                <c:pt idx="8">
                  <c:v>1822</c:v>
                </c:pt>
                <c:pt idx="9">
                  <c:v>2158</c:v>
                </c:pt>
                <c:pt idx="10">
                  <c:v>2262</c:v>
                </c:pt>
                <c:pt idx="11">
                  <c:v>2346</c:v>
                </c:pt>
                <c:pt idx="12">
                  <c:v>2329</c:v>
                </c:pt>
                <c:pt idx="13">
                  <c:v>2313</c:v>
                </c:pt>
                <c:pt idx="14">
                  <c:v>2377</c:v>
                </c:pt>
                <c:pt idx="15">
                  <c:v>2444</c:v>
                </c:pt>
                <c:pt idx="16">
                  <c:v>2089</c:v>
                </c:pt>
                <c:pt idx="17">
                  <c:v>1943</c:v>
                </c:pt>
                <c:pt idx="18">
                  <c:v>1877</c:v>
                </c:pt>
                <c:pt idx="19">
                  <c:v>1783</c:v>
                </c:pt>
                <c:pt idx="20">
                  <c:v>2065</c:v>
                </c:pt>
                <c:pt idx="21">
                  <c:v>1934</c:v>
                </c:pt>
                <c:pt idx="22">
                  <c:v>1589</c:v>
                </c:pt>
                <c:pt idx="23">
                  <c:v>1015</c:v>
                </c:pt>
              </c:numCache>
            </c:numRef>
          </c:val>
          <c:smooth val="0"/>
        </c:ser>
        <c:dLbls>
          <c:showLegendKey val="0"/>
          <c:showVal val="0"/>
          <c:showCatName val="0"/>
          <c:showSerName val="0"/>
          <c:showPercent val="0"/>
          <c:showBubbleSize val="0"/>
        </c:dLbls>
        <c:marker val="1"/>
        <c:smooth val="0"/>
        <c:axId val="74919296"/>
        <c:axId val="74957952"/>
      </c:lineChart>
      <c:catAx>
        <c:axId val="74919296"/>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100" b="0" i="0" u="none" strike="noStrike">
                <a:solidFill>
                  <a:srgbClr val="595959"/>
                </a:solidFill>
                <a:latin typeface="Calibri"/>
              </a:defRPr>
            </a:pPr>
            <a:endParaRPr lang="en-US"/>
          </a:p>
        </c:txPr>
        <c:crossAx val="74957952"/>
        <c:crosses val="autoZero"/>
        <c:auto val="1"/>
        <c:lblAlgn val="ctr"/>
        <c:lblOffset val="100"/>
        <c:noMultiLvlLbl val="1"/>
      </c:catAx>
      <c:valAx>
        <c:axId val="74957952"/>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Calibri"/>
              </a:defRPr>
            </a:pPr>
            <a:endParaRPr lang="en-US"/>
          </a:p>
        </c:txPr>
        <c:crossAx val="74919296"/>
        <c:crosses val="autoZero"/>
        <c:crossBetween val="between"/>
        <c:majorUnit val="750"/>
        <c:minorUnit val="3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en-ZA"/>
  <c:roundedCorners val="0"/>
  <c:style val="2"/>
  <c:chart>
    <c:autoTitleDeleted val="1"/>
    <c:plotArea>
      <c:layout>
        <c:manualLayout>
          <c:layoutTarget val="inner"/>
          <c:xMode val="edge"/>
          <c:yMode val="edge"/>
          <c:x val="2.5689799999999999E-2"/>
          <c:y val="9.0141200000000005E-2"/>
          <c:w val="0.96931"/>
          <c:h val="0.77311300000000005"/>
        </c:manualLayout>
      </c:layout>
      <c:lineChart>
        <c:grouping val="standard"/>
        <c:varyColors val="0"/>
        <c:ser>
          <c:idx val="0"/>
          <c:order val="0"/>
          <c:tx>
            <c:strRef>
              <c:f>Sheet1!$B$1</c:f>
              <c:strCache>
                <c:ptCount val="1"/>
                <c:pt idx="0">
                  <c:v>Series 1</c:v>
                </c:pt>
              </c:strCache>
            </c:strRef>
          </c:tx>
          <c:spPr>
            <a:ln w="28575" cap="rnd">
              <a:solidFill>
                <a:srgbClr val="1F497D"/>
              </a:solidFill>
              <a:prstDash val="solid"/>
              <a:round/>
            </a:ln>
            <a:effectLst/>
          </c:spPr>
          <c:marker>
            <c:symbol val="none"/>
          </c:marker>
          <c:cat>
            <c:strRef>
              <c:f>Sheet1!$A$2:$A$25</c:f>
              <c:strCache>
                <c:ptCount val="24"/>
                <c:pt idx="0">
                  <c:v>24</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Sheet1!$B$2:$B$25</c:f>
              <c:numCache>
                <c:formatCode>General</c:formatCode>
                <c:ptCount val="24"/>
                <c:pt idx="0">
                  <c:v>839</c:v>
                </c:pt>
                <c:pt idx="1">
                  <c:v>720</c:v>
                </c:pt>
                <c:pt idx="2">
                  <c:v>627</c:v>
                </c:pt>
                <c:pt idx="3">
                  <c:v>468</c:v>
                </c:pt>
                <c:pt idx="4">
                  <c:v>601</c:v>
                </c:pt>
                <c:pt idx="5">
                  <c:v>858</c:v>
                </c:pt>
                <c:pt idx="6">
                  <c:v>1450</c:v>
                </c:pt>
                <c:pt idx="7">
                  <c:v>1818</c:v>
                </c:pt>
                <c:pt idx="8">
                  <c:v>2007</c:v>
                </c:pt>
                <c:pt idx="9">
                  <c:v>2145</c:v>
                </c:pt>
                <c:pt idx="10">
                  <c:v>2309</c:v>
                </c:pt>
                <c:pt idx="11">
                  <c:v>2311</c:v>
                </c:pt>
                <c:pt idx="12">
                  <c:v>2437</c:v>
                </c:pt>
                <c:pt idx="13">
                  <c:v>2836</c:v>
                </c:pt>
                <c:pt idx="14">
                  <c:v>2697</c:v>
                </c:pt>
                <c:pt idx="15">
                  <c:v>2528</c:v>
                </c:pt>
                <c:pt idx="16">
                  <c:v>2657</c:v>
                </c:pt>
                <c:pt idx="17">
                  <c:v>2393</c:v>
                </c:pt>
                <c:pt idx="18">
                  <c:v>2154</c:v>
                </c:pt>
                <c:pt idx="19">
                  <c:v>2184</c:v>
                </c:pt>
                <c:pt idx="20">
                  <c:v>2269</c:v>
                </c:pt>
                <c:pt idx="21">
                  <c:v>2354</c:v>
                </c:pt>
                <c:pt idx="22">
                  <c:v>1930</c:v>
                </c:pt>
                <c:pt idx="23">
                  <c:v>1207</c:v>
                </c:pt>
              </c:numCache>
            </c:numRef>
          </c:val>
          <c:smooth val="0"/>
        </c:ser>
        <c:dLbls>
          <c:showLegendKey val="0"/>
          <c:showVal val="0"/>
          <c:showCatName val="0"/>
          <c:showSerName val="0"/>
          <c:showPercent val="0"/>
          <c:showBubbleSize val="0"/>
        </c:dLbls>
        <c:marker val="1"/>
        <c:smooth val="0"/>
        <c:axId val="75141120"/>
        <c:axId val="75142656"/>
      </c:lineChart>
      <c:catAx>
        <c:axId val="75141120"/>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100" b="0" i="0" u="none" strike="noStrike">
                <a:solidFill>
                  <a:srgbClr val="595959"/>
                </a:solidFill>
                <a:latin typeface="Calibri"/>
              </a:defRPr>
            </a:pPr>
            <a:endParaRPr lang="en-US"/>
          </a:p>
        </c:txPr>
        <c:crossAx val="75142656"/>
        <c:crosses val="autoZero"/>
        <c:auto val="1"/>
        <c:lblAlgn val="ctr"/>
        <c:lblOffset val="100"/>
        <c:noMultiLvlLbl val="1"/>
      </c:catAx>
      <c:valAx>
        <c:axId val="75142656"/>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Calibri"/>
              </a:defRPr>
            </a:pPr>
            <a:endParaRPr lang="en-US"/>
          </a:p>
        </c:txPr>
        <c:crossAx val="75141120"/>
        <c:crosses val="autoZero"/>
        <c:crossBetween val="between"/>
        <c:majorUnit val="750"/>
        <c:minorUnit val="3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ZA"/>
  <c:roundedCorners val="0"/>
  <c:style val="2"/>
  <c:chart>
    <c:autoTitleDeleted val="1"/>
    <c:plotArea>
      <c:layout>
        <c:manualLayout>
          <c:layoutTarget val="inner"/>
          <c:xMode val="edge"/>
          <c:yMode val="edge"/>
          <c:x val="2.5689799999999999E-2"/>
          <c:y val="8.4106700000000006E-2"/>
          <c:w val="0.96931"/>
          <c:h val="0.78746499999999997"/>
        </c:manualLayout>
      </c:layout>
      <c:lineChart>
        <c:grouping val="standard"/>
        <c:varyColors val="0"/>
        <c:ser>
          <c:idx val="0"/>
          <c:order val="0"/>
          <c:tx>
            <c:strRef>
              <c:f>Sheet1!$B$1</c:f>
              <c:strCache>
                <c:ptCount val="1"/>
                <c:pt idx="0">
                  <c:v>Series 1</c:v>
                </c:pt>
              </c:strCache>
            </c:strRef>
          </c:tx>
          <c:spPr>
            <a:ln w="28575" cap="rnd">
              <a:solidFill>
                <a:srgbClr val="1F497D"/>
              </a:solidFill>
              <a:prstDash val="solid"/>
              <a:round/>
            </a:ln>
            <a:effectLst/>
          </c:spPr>
          <c:marker>
            <c:symbol val="none"/>
          </c:marker>
          <c:cat>
            <c:strRef>
              <c:f>Sheet1!$A$2:$A$25</c:f>
              <c:strCache>
                <c:ptCount val="24"/>
                <c:pt idx="0">
                  <c:v>24</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Sheet1!$B$2:$B$25</c:f>
              <c:numCache>
                <c:formatCode>General</c:formatCode>
                <c:ptCount val="24"/>
                <c:pt idx="0">
                  <c:v>21799</c:v>
                </c:pt>
                <c:pt idx="1">
                  <c:v>14557</c:v>
                </c:pt>
                <c:pt idx="2">
                  <c:v>11835</c:v>
                </c:pt>
                <c:pt idx="3">
                  <c:v>12693</c:v>
                </c:pt>
                <c:pt idx="4">
                  <c:v>21330</c:v>
                </c:pt>
                <c:pt idx="5">
                  <c:v>30266</c:v>
                </c:pt>
                <c:pt idx="6">
                  <c:v>73144</c:v>
                </c:pt>
                <c:pt idx="7">
                  <c:v>96003</c:v>
                </c:pt>
                <c:pt idx="8">
                  <c:v>105354</c:v>
                </c:pt>
                <c:pt idx="9">
                  <c:v>95850</c:v>
                </c:pt>
                <c:pt idx="10">
                  <c:v>94223</c:v>
                </c:pt>
                <c:pt idx="11">
                  <c:v>92021</c:v>
                </c:pt>
                <c:pt idx="12">
                  <c:v>87745</c:v>
                </c:pt>
                <c:pt idx="13">
                  <c:v>86211</c:v>
                </c:pt>
                <c:pt idx="14">
                  <c:v>87718</c:v>
                </c:pt>
                <c:pt idx="15">
                  <c:v>100552</c:v>
                </c:pt>
                <c:pt idx="16">
                  <c:v>86574</c:v>
                </c:pt>
                <c:pt idx="17">
                  <c:v>74712</c:v>
                </c:pt>
                <c:pt idx="18">
                  <c:v>65113</c:v>
                </c:pt>
                <c:pt idx="19">
                  <c:v>61164</c:v>
                </c:pt>
                <c:pt idx="20">
                  <c:v>64753</c:v>
                </c:pt>
                <c:pt idx="21">
                  <c:v>61811</c:v>
                </c:pt>
                <c:pt idx="22">
                  <c:v>47220</c:v>
                </c:pt>
                <c:pt idx="23">
                  <c:v>30327</c:v>
                </c:pt>
              </c:numCache>
            </c:numRef>
          </c:val>
          <c:smooth val="0"/>
        </c:ser>
        <c:dLbls>
          <c:showLegendKey val="0"/>
          <c:showVal val="0"/>
          <c:showCatName val="0"/>
          <c:showSerName val="0"/>
          <c:showPercent val="0"/>
          <c:showBubbleSize val="0"/>
        </c:dLbls>
        <c:marker val="1"/>
        <c:smooth val="0"/>
        <c:axId val="39845888"/>
        <c:axId val="39847424"/>
      </c:lineChart>
      <c:catAx>
        <c:axId val="39845888"/>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100" b="0" i="0" u="none" strike="noStrike">
                <a:solidFill>
                  <a:srgbClr val="595959"/>
                </a:solidFill>
                <a:latin typeface="Calibri"/>
              </a:defRPr>
            </a:pPr>
            <a:endParaRPr lang="en-US"/>
          </a:p>
        </c:txPr>
        <c:crossAx val="39847424"/>
        <c:crosses val="autoZero"/>
        <c:auto val="1"/>
        <c:lblAlgn val="ctr"/>
        <c:lblOffset val="100"/>
        <c:noMultiLvlLbl val="1"/>
      </c:catAx>
      <c:valAx>
        <c:axId val="39847424"/>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Calibri"/>
              </a:defRPr>
            </a:pPr>
            <a:endParaRPr lang="en-US"/>
          </a:p>
        </c:txPr>
        <c:crossAx val="39845888"/>
        <c:crosses val="autoZero"/>
        <c:crossBetween val="between"/>
        <c:majorUnit val="27500"/>
        <c:minorUnit val="1375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ZA"/>
  <c:roundedCorners val="0"/>
  <c:style val="2"/>
  <c:chart>
    <c:autoTitleDeleted val="1"/>
    <c:plotArea>
      <c:layout>
        <c:manualLayout>
          <c:layoutTarget val="inner"/>
          <c:xMode val="edge"/>
          <c:yMode val="edge"/>
          <c:x val="2.59578E-2"/>
          <c:y val="8.5798600000000003E-2"/>
          <c:w val="0.96904199999999996"/>
          <c:h val="0.78344100000000005"/>
        </c:manualLayout>
      </c:layout>
      <c:lineChart>
        <c:grouping val="standard"/>
        <c:varyColors val="0"/>
        <c:ser>
          <c:idx val="0"/>
          <c:order val="0"/>
          <c:tx>
            <c:strRef>
              <c:f>Sheet1!$B$1</c:f>
              <c:strCache>
                <c:ptCount val="1"/>
                <c:pt idx="0">
                  <c:v>Series 1</c:v>
                </c:pt>
              </c:strCache>
            </c:strRef>
          </c:tx>
          <c:spPr>
            <a:ln w="28575" cap="rnd">
              <a:solidFill>
                <a:srgbClr val="1F497D"/>
              </a:solidFill>
              <a:prstDash val="solid"/>
              <a:round/>
            </a:ln>
            <a:effectLst/>
          </c:spPr>
          <c:marker>
            <c:symbol val="none"/>
          </c:marker>
          <c:cat>
            <c:strRef>
              <c:f>Sheet1!$A$2:$A$26</c:f>
              <c:strCache>
                <c:ptCount val="25"/>
                <c:pt idx="0">
                  <c:v>24</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Sheet1!$B$2:$B$26</c:f>
              <c:numCache>
                <c:formatCode>General</c:formatCode>
                <c:ptCount val="24"/>
                <c:pt idx="0">
                  <c:v>2322</c:v>
                </c:pt>
                <c:pt idx="1">
                  <c:v>1839</c:v>
                </c:pt>
                <c:pt idx="2">
                  <c:v>1494</c:v>
                </c:pt>
                <c:pt idx="3">
                  <c:v>1937</c:v>
                </c:pt>
                <c:pt idx="4">
                  <c:v>2055</c:v>
                </c:pt>
                <c:pt idx="5">
                  <c:v>3872</c:v>
                </c:pt>
                <c:pt idx="6">
                  <c:v>6954</c:v>
                </c:pt>
                <c:pt idx="7">
                  <c:v>12246</c:v>
                </c:pt>
                <c:pt idx="8">
                  <c:v>15942</c:v>
                </c:pt>
                <c:pt idx="9">
                  <c:v>22246</c:v>
                </c:pt>
                <c:pt idx="10">
                  <c:v>17000</c:v>
                </c:pt>
                <c:pt idx="11">
                  <c:v>15532</c:v>
                </c:pt>
                <c:pt idx="12">
                  <c:v>14808</c:v>
                </c:pt>
                <c:pt idx="13">
                  <c:v>13927</c:v>
                </c:pt>
                <c:pt idx="14">
                  <c:v>13427</c:v>
                </c:pt>
                <c:pt idx="15">
                  <c:v>12850</c:v>
                </c:pt>
                <c:pt idx="16">
                  <c:v>11054</c:v>
                </c:pt>
                <c:pt idx="17">
                  <c:v>9310</c:v>
                </c:pt>
                <c:pt idx="18">
                  <c:v>7750</c:v>
                </c:pt>
                <c:pt idx="19">
                  <c:v>7594</c:v>
                </c:pt>
                <c:pt idx="20">
                  <c:v>8444</c:v>
                </c:pt>
                <c:pt idx="21">
                  <c:v>7989</c:v>
                </c:pt>
                <c:pt idx="22">
                  <c:v>6136</c:v>
                </c:pt>
                <c:pt idx="23">
                  <c:v>3841</c:v>
                </c:pt>
              </c:numCache>
            </c:numRef>
          </c:val>
          <c:smooth val="0"/>
        </c:ser>
        <c:dLbls>
          <c:showLegendKey val="0"/>
          <c:showVal val="0"/>
          <c:showCatName val="0"/>
          <c:showSerName val="0"/>
          <c:showPercent val="0"/>
          <c:showBubbleSize val="0"/>
        </c:dLbls>
        <c:marker val="1"/>
        <c:smooth val="0"/>
        <c:axId val="41941248"/>
        <c:axId val="41971712"/>
      </c:lineChart>
      <c:catAx>
        <c:axId val="41941248"/>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100" b="0" i="0" u="none" strike="noStrike">
                <a:solidFill>
                  <a:srgbClr val="595959"/>
                </a:solidFill>
                <a:latin typeface="Calibri"/>
              </a:defRPr>
            </a:pPr>
            <a:endParaRPr lang="en-US"/>
          </a:p>
        </c:txPr>
        <c:crossAx val="41971712"/>
        <c:crosses val="autoZero"/>
        <c:auto val="1"/>
        <c:lblAlgn val="ctr"/>
        <c:lblOffset val="100"/>
        <c:noMultiLvlLbl val="1"/>
      </c:catAx>
      <c:valAx>
        <c:axId val="41971712"/>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Calibri"/>
              </a:defRPr>
            </a:pPr>
            <a:endParaRPr lang="en-US"/>
          </a:p>
        </c:txPr>
        <c:crossAx val="41941248"/>
        <c:crosses val="autoZero"/>
        <c:crossBetween val="between"/>
        <c:majorUnit val="7500"/>
        <c:minorUnit val="375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ZA"/>
  <c:roundedCorners val="0"/>
  <c:style val="2"/>
  <c:chart>
    <c:autoTitleDeleted val="1"/>
    <c:plotArea>
      <c:layout>
        <c:manualLayout>
          <c:layoutTarget val="inner"/>
          <c:xMode val="edge"/>
          <c:yMode val="edge"/>
          <c:x val="2.6035599999999999E-2"/>
          <c:y val="8.8899400000000003E-2"/>
          <c:w val="0.96896400000000005"/>
          <c:h val="0.77606600000000003"/>
        </c:manualLayout>
      </c:layout>
      <c:lineChart>
        <c:grouping val="standard"/>
        <c:varyColors val="0"/>
        <c:ser>
          <c:idx val="0"/>
          <c:order val="0"/>
          <c:tx>
            <c:strRef>
              <c:f>Sheet1!$B$1</c:f>
              <c:strCache>
                <c:ptCount val="1"/>
                <c:pt idx="0">
                  <c:v>Series 1</c:v>
                </c:pt>
              </c:strCache>
            </c:strRef>
          </c:tx>
          <c:spPr>
            <a:ln w="28575" cap="rnd">
              <a:solidFill>
                <a:srgbClr val="1F497D"/>
              </a:solidFill>
              <a:prstDash val="solid"/>
              <a:round/>
            </a:ln>
            <a:effectLst/>
          </c:spPr>
          <c:marker>
            <c:symbol val="none"/>
          </c:marker>
          <c:cat>
            <c:strRef>
              <c:f>Sheet1!$A$2:$A$25</c:f>
              <c:strCache>
                <c:ptCount val="24"/>
                <c:pt idx="0">
                  <c:v>24</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Sheet1!$B$2:$B$25</c:f>
              <c:numCache>
                <c:formatCode>General</c:formatCode>
                <c:ptCount val="24"/>
                <c:pt idx="0">
                  <c:v>651</c:v>
                </c:pt>
                <c:pt idx="1">
                  <c:v>645</c:v>
                </c:pt>
                <c:pt idx="2">
                  <c:v>527</c:v>
                </c:pt>
                <c:pt idx="3">
                  <c:v>600</c:v>
                </c:pt>
                <c:pt idx="4">
                  <c:v>566</c:v>
                </c:pt>
                <c:pt idx="5">
                  <c:v>1154</c:v>
                </c:pt>
                <c:pt idx="6">
                  <c:v>1666</c:v>
                </c:pt>
                <c:pt idx="7">
                  <c:v>2172</c:v>
                </c:pt>
                <c:pt idx="8">
                  <c:v>3064</c:v>
                </c:pt>
                <c:pt idx="9">
                  <c:v>3355</c:v>
                </c:pt>
                <c:pt idx="10">
                  <c:v>3629</c:v>
                </c:pt>
                <c:pt idx="11">
                  <c:v>3348</c:v>
                </c:pt>
                <c:pt idx="12">
                  <c:v>3105</c:v>
                </c:pt>
                <c:pt idx="13">
                  <c:v>2976</c:v>
                </c:pt>
                <c:pt idx="14">
                  <c:v>3171</c:v>
                </c:pt>
                <c:pt idx="15">
                  <c:v>3057</c:v>
                </c:pt>
                <c:pt idx="16">
                  <c:v>2630</c:v>
                </c:pt>
                <c:pt idx="17">
                  <c:v>2247</c:v>
                </c:pt>
                <c:pt idx="18">
                  <c:v>1861</c:v>
                </c:pt>
                <c:pt idx="19">
                  <c:v>1830</c:v>
                </c:pt>
                <c:pt idx="20">
                  <c:v>2002</c:v>
                </c:pt>
                <c:pt idx="21">
                  <c:v>1836</c:v>
                </c:pt>
                <c:pt idx="22">
                  <c:v>1403</c:v>
                </c:pt>
                <c:pt idx="23">
                  <c:v>826</c:v>
                </c:pt>
              </c:numCache>
            </c:numRef>
          </c:val>
          <c:smooth val="0"/>
        </c:ser>
        <c:dLbls>
          <c:showLegendKey val="0"/>
          <c:showVal val="0"/>
          <c:showCatName val="0"/>
          <c:showSerName val="0"/>
          <c:showPercent val="0"/>
          <c:showBubbleSize val="0"/>
        </c:dLbls>
        <c:marker val="1"/>
        <c:smooth val="0"/>
        <c:axId val="42461440"/>
        <c:axId val="44040192"/>
      </c:lineChart>
      <c:catAx>
        <c:axId val="42461440"/>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100" b="0" i="0" u="none" strike="noStrike">
                <a:solidFill>
                  <a:srgbClr val="595959"/>
                </a:solidFill>
                <a:latin typeface="Calibri"/>
              </a:defRPr>
            </a:pPr>
            <a:endParaRPr lang="en-US"/>
          </a:p>
        </c:txPr>
        <c:crossAx val="44040192"/>
        <c:crosses val="autoZero"/>
        <c:auto val="1"/>
        <c:lblAlgn val="ctr"/>
        <c:lblOffset val="100"/>
        <c:noMultiLvlLbl val="1"/>
      </c:catAx>
      <c:valAx>
        <c:axId val="44040192"/>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Calibri"/>
              </a:defRPr>
            </a:pPr>
            <a:endParaRPr lang="en-US"/>
          </a:p>
        </c:txPr>
        <c:crossAx val="42461440"/>
        <c:crosses val="autoZero"/>
        <c:crossBetween val="between"/>
        <c:majorUnit val="1000"/>
        <c:minorUnit val="5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ZA"/>
  <c:roundedCorners val="0"/>
  <c:style val="2"/>
  <c:chart>
    <c:autoTitleDeleted val="1"/>
    <c:plotArea>
      <c:layout>
        <c:manualLayout>
          <c:layoutTarget val="inner"/>
          <c:xMode val="edge"/>
          <c:yMode val="edge"/>
          <c:x val="2.6511199999999999E-2"/>
          <c:y val="9.1038300000000003E-2"/>
          <c:w val="0.96848900000000004"/>
          <c:h val="0.77097899999999997"/>
        </c:manualLayout>
      </c:layout>
      <c:lineChart>
        <c:grouping val="standard"/>
        <c:varyColors val="0"/>
        <c:ser>
          <c:idx val="0"/>
          <c:order val="0"/>
          <c:tx>
            <c:strRef>
              <c:f>Sheet1!$B$1</c:f>
              <c:strCache>
                <c:ptCount val="1"/>
                <c:pt idx="0">
                  <c:v>Series 1</c:v>
                </c:pt>
              </c:strCache>
            </c:strRef>
          </c:tx>
          <c:spPr>
            <a:ln w="28575" cap="rnd">
              <a:solidFill>
                <a:srgbClr val="1F497D"/>
              </a:solidFill>
              <a:prstDash val="solid"/>
              <a:round/>
            </a:ln>
            <a:effectLst/>
          </c:spPr>
          <c:marker>
            <c:symbol val="none"/>
          </c:marker>
          <c:cat>
            <c:strRef>
              <c:f>Sheet1!$A$2:$A$25</c:f>
              <c:strCache>
                <c:ptCount val="24"/>
                <c:pt idx="0">
                  <c:v>24</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Sheet1!$B$2:$B$25</c:f>
              <c:numCache>
                <c:formatCode>General</c:formatCode>
                <c:ptCount val="24"/>
                <c:pt idx="0">
                  <c:v>263369</c:v>
                </c:pt>
                <c:pt idx="1">
                  <c:v>164722</c:v>
                </c:pt>
                <c:pt idx="2">
                  <c:v>135347</c:v>
                </c:pt>
                <c:pt idx="3">
                  <c:v>132897</c:v>
                </c:pt>
                <c:pt idx="4">
                  <c:v>181440</c:v>
                </c:pt>
                <c:pt idx="5">
                  <c:v>349693</c:v>
                </c:pt>
                <c:pt idx="6">
                  <c:v>633111</c:v>
                </c:pt>
                <c:pt idx="7">
                  <c:v>821810</c:v>
                </c:pt>
                <c:pt idx="8">
                  <c:v>907628</c:v>
                </c:pt>
                <c:pt idx="9">
                  <c:v>901951</c:v>
                </c:pt>
                <c:pt idx="10">
                  <c:v>906776</c:v>
                </c:pt>
                <c:pt idx="11">
                  <c:v>932660</c:v>
                </c:pt>
                <c:pt idx="12">
                  <c:v>977173</c:v>
                </c:pt>
                <c:pt idx="13">
                  <c:v>1020077</c:v>
                </c:pt>
                <c:pt idx="14">
                  <c:v>1004699</c:v>
                </c:pt>
                <c:pt idx="15">
                  <c:v>1004653</c:v>
                </c:pt>
                <c:pt idx="16">
                  <c:v>956213</c:v>
                </c:pt>
                <c:pt idx="17">
                  <c:v>949267</c:v>
                </c:pt>
                <c:pt idx="18">
                  <c:v>925912</c:v>
                </c:pt>
                <c:pt idx="19">
                  <c:v>947894</c:v>
                </c:pt>
                <c:pt idx="20">
                  <c:v>1042315</c:v>
                </c:pt>
                <c:pt idx="21">
                  <c:v>1016468</c:v>
                </c:pt>
                <c:pt idx="22">
                  <c:v>780789</c:v>
                </c:pt>
                <c:pt idx="23">
                  <c:v>448652</c:v>
                </c:pt>
              </c:numCache>
            </c:numRef>
          </c:val>
          <c:smooth val="0"/>
        </c:ser>
        <c:dLbls>
          <c:showLegendKey val="0"/>
          <c:showVal val="0"/>
          <c:showCatName val="0"/>
          <c:showSerName val="0"/>
          <c:showPercent val="0"/>
          <c:showBubbleSize val="0"/>
        </c:dLbls>
        <c:marker val="1"/>
        <c:smooth val="0"/>
        <c:axId val="44460672"/>
        <c:axId val="44462464"/>
      </c:lineChart>
      <c:catAx>
        <c:axId val="44460672"/>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100" b="0" i="0" u="none" strike="noStrike">
                <a:solidFill>
                  <a:srgbClr val="595959"/>
                </a:solidFill>
                <a:latin typeface="Calibri"/>
              </a:defRPr>
            </a:pPr>
            <a:endParaRPr lang="en-US"/>
          </a:p>
        </c:txPr>
        <c:crossAx val="44462464"/>
        <c:crosses val="autoZero"/>
        <c:auto val="1"/>
        <c:lblAlgn val="ctr"/>
        <c:lblOffset val="100"/>
        <c:noMultiLvlLbl val="1"/>
      </c:catAx>
      <c:valAx>
        <c:axId val="44462464"/>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Calibri"/>
              </a:defRPr>
            </a:pPr>
            <a:endParaRPr lang="en-US"/>
          </a:p>
        </c:txPr>
        <c:crossAx val="44460672"/>
        <c:crosses val="autoZero"/>
        <c:crossBetween val="between"/>
        <c:majorUnit val="275000"/>
        <c:minorUnit val="1375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ZA"/>
  <c:roundedCorners val="0"/>
  <c:style val="2"/>
  <c:chart>
    <c:autoTitleDeleted val="1"/>
    <c:plotArea>
      <c:layout>
        <c:manualLayout>
          <c:layoutTarget val="inner"/>
          <c:xMode val="edge"/>
          <c:yMode val="edge"/>
          <c:x val="2.6035599999999999E-2"/>
          <c:y val="8.8899400000000003E-2"/>
          <c:w val="0.96896400000000005"/>
          <c:h val="0.77606600000000003"/>
        </c:manualLayout>
      </c:layout>
      <c:lineChart>
        <c:grouping val="standard"/>
        <c:varyColors val="0"/>
        <c:ser>
          <c:idx val="0"/>
          <c:order val="0"/>
          <c:tx>
            <c:strRef>
              <c:f>Sheet1!$B$1</c:f>
              <c:strCache>
                <c:ptCount val="1"/>
                <c:pt idx="0">
                  <c:v>Series 1</c:v>
                </c:pt>
              </c:strCache>
            </c:strRef>
          </c:tx>
          <c:spPr>
            <a:ln w="28575" cap="rnd">
              <a:solidFill>
                <a:srgbClr val="1F497D"/>
              </a:solidFill>
              <a:prstDash val="solid"/>
              <a:round/>
            </a:ln>
            <a:effectLst/>
          </c:spPr>
          <c:marker>
            <c:symbol val="none"/>
          </c:marker>
          <c:cat>
            <c:strRef>
              <c:f>Sheet1!$A$2:$A$25</c:f>
              <c:strCache>
                <c:ptCount val="24"/>
                <c:pt idx="0">
                  <c:v>24</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Sheet1!$B$2:$B$25</c:f>
              <c:numCache>
                <c:formatCode>General</c:formatCode>
                <c:ptCount val="24"/>
                <c:pt idx="0">
                  <c:v>2195</c:v>
                </c:pt>
                <c:pt idx="1">
                  <c:v>1602</c:v>
                </c:pt>
                <c:pt idx="2">
                  <c:v>1474</c:v>
                </c:pt>
                <c:pt idx="3">
                  <c:v>1429</c:v>
                </c:pt>
                <c:pt idx="4">
                  <c:v>1574</c:v>
                </c:pt>
                <c:pt idx="5">
                  <c:v>2459</c:v>
                </c:pt>
                <c:pt idx="6">
                  <c:v>3917</c:v>
                </c:pt>
                <c:pt idx="7">
                  <c:v>4563</c:v>
                </c:pt>
                <c:pt idx="8">
                  <c:v>5313</c:v>
                </c:pt>
                <c:pt idx="9">
                  <c:v>6327</c:v>
                </c:pt>
                <c:pt idx="10">
                  <c:v>6300</c:v>
                </c:pt>
                <c:pt idx="11">
                  <c:v>7078</c:v>
                </c:pt>
                <c:pt idx="12">
                  <c:v>7440</c:v>
                </c:pt>
                <c:pt idx="13">
                  <c:v>7045</c:v>
                </c:pt>
                <c:pt idx="14">
                  <c:v>6680</c:v>
                </c:pt>
                <c:pt idx="15">
                  <c:v>7524</c:v>
                </c:pt>
                <c:pt idx="16">
                  <c:v>6233</c:v>
                </c:pt>
                <c:pt idx="17">
                  <c:v>5392</c:v>
                </c:pt>
                <c:pt idx="18">
                  <c:v>4941</c:v>
                </c:pt>
                <c:pt idx="19">
                  <c:v>4850</c:v>
                </c:pt>
                <c:pt idx="20">
                  <c:v>6233</c:v>
                </c:pt>
                <c:pt idx="21">
                  <c:v>5232</c:v>
                </c:pt>
                <c:pt idx="22">
                  <c:v>5077</c:v>
                </c:pt>
                <c:pt idx="23">
                  <c:v>3121</c:v>
                </c:pt>
              </c:numCache>
            </c:numRef>
          </c:val>
          <c:smooth val="0"/>
        </c:ser>
        <c:dLbls>
          <c:showLegendKey val="0"/>
          <c:showVal val="0"/>
          <c:showCatName val="0"/>
          <c:showSerName val="0"/>
          <c:showPercent val="0"/>
          <c:showBubbleSize val="0"/>
        </c:dLbls>
        <c:marker val="1"/>
        <c:smooth val="0"/>
        <c:axId val="43847040"/>
        <c:axId val="43893888"/>
      </c:lineChart>
      <c:catAx>
        <c:axId val="43847040"/>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100" b="0" i="0" u="none" strike="noStrike">
                <a:solidFill>
                  <a:srgbClr val="595959"/>
                </a:solidFill>
                <a:latin typeface="Calibri"/>
              </a:defRPr>
            </a:pPr>
            <a:endParaRPr lang="en-US"/>
          </a:p>
        </c:txPr>
        <c:crossAx val="43893888"/>
        <c:crosses val="autoZero"/>
        <c:auto val="1"/>
        <c:lblAlgn val="ctr"/>
        <c:lblOffset val="100"/>
        <c:noMultiLvlLbl val="1"/>
      </c:catAx>
      <c:valAx>
        <c:axId val="43893888"/>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Calibri"/>
              </a:defRPr>
            </a:pPr>
            <a:endParaRPr lang="en-US"/>
          </a:p>
        </c:txPr>
        <c:crossAx val="43847040"/>
        <c:crosses val="autoZero"/>
        <c:crossBetween val="between"/>
        <c:majorUnit val="2000"/>
        <c:minorUnit val="10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ZA"/>
  <c:roundedCorners val="0"/>
  <c:style val="2"/>
  <c:chart>
    <c:autoTitleDeleted val="1"/>
    <c:plotArea>
      <c:layout>
        <c:manualLayout>
          <c:layoutTarget val="inner"/>
          <c:xMode val="edge"/>
          <c:yMode val="edge"/>
          <c:x val="2.6511199999999999E-2"/>
          <c:y val="9.1038300000000003E-2"/>
          <c:w val="0.96848900000000004"/>
          <c:h val="0.77097899999999997"/>
        </c:manualLayout>
      </c:layout>
      <c:lineChart>
        <c:grouping val="standard"/>
        <c:varyColors val="0"/>
        <c:ser>
          <c:idx val="0"/>
          <c:order val="0"/>
          <c:tx>
            <c:strRef>
              <c:f>Sheet1!$B$1</c:f>
              <c:strCache>
                <c:ptCount val="1"/>
                <c:pt idx="0">
                  <c:v>Series 1</c:v>
                </c:pt>
              </c:strCache>
            </c:strRef>
          </c:tx>
          <c:spPr>
            <a:ln w="28575" cap="rnd">
              <a:solidFill>
                <a:srgbClr val="1F497D"/>
              </a:solidFill>
              <a:prstDash val="solid"/>
              <a:round/>
            </a:ln>
            <a:effectLst/>
          </c:spPr>
          <c:marker>
            <c:symbol val="none"/>
          </c:marker>
          <c:cat>
            <c:strRef>
              <c:f>Sheet1!$A$2:$A$25</c:f>
              <c:strCache>
                <c:ptCount val="24"/>
                <c:pt idx="0">
                  <c:v>24</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Sheet1!$B$2:$B$25</c:f>
              <c:numCache>
                <c:formatCode>General</c:formatCode>
                <c:ptCount val="24"/>
                <c:pt idx="0">
                  <c:v>25346</c:v>
                </c:pt>
                <c:pt idx="1">
                  <c:v>16441</c:v>
                </c:pt>
                <c:pt idx="2">
                  <c:v>13548</c:v>
                </c:pt>
                <c:pt idx="3">
                  <c:v>12882</c:v>
                </c:pt>
                <c:pt idx="4">
                  <c:v>15166</c:v>
                </c:pt>
                <c:pt idx="5">
                  <c:v>24935</c:v>
                </c:pt>
                <c:pt idx="6">
                  <c:v>46326</c:v>
                </c:pt>
                <c:pt idx="7">
                  <c:v>73935</c:v>
                </c:pt>
                <c:pt idx="8">
                  <c:v>102885</c:v>
                </c:pt>
                <c:pt idx="9">
                  <c:v>109355</c:v>
                </c:pt>
                <c:pt idx="10">
                  <c:v>109571</c:v>
                </c:pt>
                <c:pt idx="11">
                  <c:v>117799</c:v>
                </c:pt>
                <c:pt idx="12">
                  <c:v>121531</c:v>
                </c:pt>
                <c:pt idx="13">
                  <c:v>123235</c:v>
                </c:pt>
                <c:pt idx="14">
                  <c:v>120739</c:v>
                </c:pt>
                <c:pt idx="15">
                  <c:v>116390</c:v>
                </c:pt>
                <c:pt idx="16">
                  <c:v>96820</c:v>
                </c:pt>
                <c:pt idx="17">
                  <c:v>81138</c:v>
                </c:pt>
                <c:pt idx="18">
                  <c:v>75825</c:v>
                </c:pt>
                <c:pt idx="19">
                  <c:v>73810</c:v>
                </c:pt>
                <c:pt idx="20">
                  <c:v>79098</c:v>
                </c:pt>
                <c:pt idx="21">
                  <c:v>76859</c:v>
                </c:pt>
                <c:pt idx="22">
                  <c:v>64899</c:v>
                </c:pt>
                <c:pt idx="23">
                  <c:v>41294</c:v>
                </c:pt>
              </c:numCache>
            </c:numRef>
          </c:val>
          <c:smooth val="0"/>
        </c:ser>
        <c:dLbls>
          <c:showLegendKey val="0"/>
          <c:showVal val="0"/>
          <c:showCatName val="0"/>
          <c:showSerName val="0"/>
          <c:showPercent val="0"/>
          <c:showBubbleSize val="0"/>
        </c:dLbls>
        <c:marker val="1"/>
        <c:smooth val="0"/>
        <c:axId val="44531712"/>
        <c:axId val="44533248"/>
      </c:lineChart>
      <c:catAx>
        <c:axId val="44531712"/>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100" b="0" i="0" u="none" strike="noStrike">
                <a:solidFill>
                  <a:srgbClr val="595959"/>
                </a:solidFill>
                <a:latin typeface="Calibri"/>
              </a:defRPr>
            </a:pPr>
            <a:endParaRPr lang="en-US"/>
          </a:p>
        </c:txPr>
        <c:crossAx val="44533248"/>
        <c:crosses val="autoZero"/>
        <c:auto val="1"/>
        <c:lblAlgn val="ctr"/>
        <c:lblOffset val="100"/>
        <c:noMultiLvlLbl val="1"/>
      </c:catAx>
      <c:valAx>
        <c:axId val="44533248"/>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Calibri"/>
              </a:defRPr>
            </a:pPr>
            <a:endParaRPr lang="en-US"/>
          </a:p>
        </c:txPr>
        <c:crossAx val="44531712"/>
        <c:crosses val="autoZero"/>
        <c:crossBetween val="between"/>
        <c:majorUnit val="35000"/>
        <c:minorUnit val="175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ZA"/>
  <c:roundedCorners val="0"/>
  <c:style val="2"/>
  <c:chart>
    <c:autoTitleDeleted val="1"/>
    <c:plotArea>
      <c:layout>
        <c:manualLayout>
          <c:layoutTarget val="inner"/>
          <c:xMode val="edge"/>
          <c:yMode val="edge"/>
          <c:x val="2.6035599999999999E-2"/>
          <c:y val="8.8899400000000003E-2"/>
          <c:w val="0.96896400000000005"/>
          <c:h val="0.77606600000000003"/>
        </c:manualLayout>
      </c:layout>
      <c:lineChart>
        <c:grouping val="standard"/>
        <c:varyColors val="0"/>
        <c:ser>
          <c:idx val="0"/>
          <c:order val="0"/>
          <c:tx>
            <c:strRef>
              <c:f>Sheet1!$B$1</c:f>
              <c:strCache>
                <c:ptCount val="1"/>
                <c:pt idx="0">
                  <c:v>Series 1</c:v>
                </c:pt>
              </c:strCache>
            </c:strRef>
          </c:tx>
          <c:spPr>
            <a:ln w="28575" cap="rnd">
              <a:solidFill>
                <a:srgbClr val="1F497D"/>
              </a:solidFill>
              <a:prstDash val="solid"/>
              <a:round/>
            </a:ln>
            <a:effectLst/>
          </c:spPr>
          <c:marker>
            <c:symbol val="none"/>
          </c:marker>
          <c:cat>
            <c:strRef>
              <c:f>Sheet1!$A$2:$A$25</c:f>
              <c:strCache>
                <c:ptCount val="24"/>
                <c:pt idx="0">
                  <c:v>24</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Sheet1!$B$2:$B$25</c:f>
              <c:numCache>
                <c:formatCode>General</c:formatCode>
                <c:ptCount val="24"/>
                <c:pt idx="0">
                  <c:v>19606</c:v>
                </c:pt>
                <c:pt idx="1">
                  <c:v>13226</c:v>
                </c:pt>
                <c:pt idx="2">
                  <c:v>11803</c:v>
                </c:pt>
                <c:pt idx="3">
                  <c:v>11404</c:v>
                </c:pt>
                <c:pt idx="4">
                  <c:v>14109</c:v>
                </c:pt>
                <c:pt idx="5">
                  <c:v>24205</c:v>
                </c:pt>
                <c:pt idx="6">
                  <c:v>48365</c:v>
                </c:pt>
                <c:pt idx="7">
                  <c:v>79066</c:v>
                </c:pt>
                <c:pt idx="8">
                  <c:v>96424</c:v>
                </c:pt>
                <c:pt idx="9">
                  <c:v>88307</c:v>
                </c:pt>
                <c:pt idx="10">
                  <c:v>79213</c:v>
                </c:pt>
                <c:pt idx="11">
                  <c:v>77282</c:v>
                </c:pt>
                <c:pt idx="12">
                  <c:v>73051</c:v>
                </c:pt>
                <c:pt idx="13">
                  <c:v>72246</c:v>
                </c:pt>
                <c:pt idx="14">
                  <c:v>74524</c:v>
                </c:pt>
                <c:pt idx="15">
                  <c:v>75045</c:v>
                </c:pt>
                <c:pt idx="16">
                  <c:v>64543</c:v>
                </c:pt>
                <c:pt idx="17">
                  <c:v>58529</c:v>
                </c:pt>
                <c:pt idx="18">
                  <c:v>53374</c:v>
                </c:pt>
                <c:pt idx="19">
                  <c:v>52544</c:v>
                </c:pt>
                <c:pt idx="20">
                  <c:v>56595</c:v>
                </c:pt>
                <c:pt idx="21">
                  <c:v>56422</c:v>
                </c:pt>
                <c:pt idx="22">
                  <c:v>45770</c:v>
                </c:pt>
                <c:pt idx="23">
                  <c:v>28189</c:v>
                </c:pt>
              </c:numCache>
            </c:numRef>
          </c:val>
          <c:smooth val="0"/>
        </c:ser>
        <c:dLbls>
          <c:showLegendKey val="0"/>
          <c:showVal val="0"/>
          <c:showCatName val="0"/>
          <c:showSerName val="0"/>
          <c:showPercent val="0"/>
          <c:showBubbleSize val="0"/>
        </c:dLbls>
        <c:marker val="1"/>
        <c:smooth val="0"/>
        <c:axId val="72280704"/>
        <c:axId val="72282496"/>
      </c:lineChart>
      <c:catAx>
        <c:axId val="72280704"/>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100" b="0" i="0" u="none" strike="noStrike">
                <a:solidFill>
                  <a:srgbClr val="595959"/>
                </a:solidFill>
                <a:latin typeface="Calibri"/>
              </a:defRPr>
            </a:pPr>
            <a:endParaRPr lang="en-US"/>
          </a:p>
        </c:txPr>
        <c:crossAx val="72282496"/>
        <c:crosses val="autoZero"/>
        <c:auto val="1"/>
        <c:lblAlgn val="ctr"/>
        <c:lblOffset val="100"/>
        <c:noMultiLvlLbl val="1"/>
      </c:catAx>
      <c:valAx>
        <c:axId val="72282496"/>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Calibri"/>
              </a:defRPr>
            </a:pPr>
            <a:endParaRPr lang="en-US"/>
          </a:p>
        </c:txPr>
        <c:crossAx val="72280704"/>
        <c:crosses val="autoZero"/>
        <c:crossBetween val="between"/>
        <c:majorUnit val="25000"/>
        <c:minorUnit val="125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ZA"/>
  <c:roundedCorners val="0"/>
  <c:style val="2"/>
  <c:chart>
    <c:autoTitleDeleted val="1"/>
    <c:plotArea>
      <c:layout>
        <c:manualLayout>
          <c:layoutTarget val="inner"/>
          <c:xMode val="edge"/>
          <c:yMode val="edge"/>
          <c:x val="2.6035599999999999E-2"/>
          <c:y val="8.8899400000000003E-2"/>
          <c:w val="0.96896400000000005"/>
          <c:h val="0.77606600000000003"/>
        </c:manualLayout>
      </c:layout>
      <c:lineChart>
        <c:grouping val="standard"/>
        <c:varyColors val="0"/>
        <c:ser>
          <c:idx val="0"/>
          <c:order val="0"/>
          <c:tx>
            <c:strRef>
              <c:f>Sheet1!$B$1</c:f>
              <c:strCache>
                <c:ptCount val="1"/>
                <c:pt idx="0">
                  <c:v>Series 1</c:v>
                </c:pt>
              </c:strCache>
            </c:strRef>
          </c:tx>
          <c:spPr>
            <a:ln w="28575" cap="rnd">
              <a:solidFill>
                <a:srgbClr val="1F497D"/>
              </a:solidFill>
              <a:prstDash val="solid"/>
              <a:round/>
            </a:ln>
            <a:effectLst/>
          </c:spPr>
          <c:marker>
            <c:symbol val="none"/>
          </c:marker>
          <c:cat>
            <c:strRef>
              <c:f>Sheet1!$A$2:$A$25</c:f>
              <c:strCache>
                <c:ptCount val="24"/>
                <c:pt idx="0">
                  <c:v>24</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Sheet1!$B$2:$B$25</c:f>
              <c:numCache>
                <c:formatCode>General</c:formatCode>
                <c:ptCount val="24"/>
                <c:pt idx="0">
                  <c:v>9850</c:v>
                </c:pt>
                <c:pt idx="1">
                  <c:v>6779</c:v>
                </c:pt>
                <c:pt idx="2">
                  <c:v>6107</c:v>
                </c:pt>
                <c:pt idx="3">
                  <c:v>5685</c:v>
                </c:pt>
                <c:pt idx="4">
                  <c:v>6599</c:v>
                </c:pt>
                <c:pt idx="5">
                  <c:v>10264</c:v>
                </c:pt>
                <c:pt idx="6">
                  <c:v>17095</c:v>
                </c:pt>
                <c:pt idx="7">
                  <c:v>23418</c:v>
                </c:pt>
                <c:pt idx="8">
                  <c:v>30183</c:v>
                </c:pt>
                <c:pt idx="9">
                  <c:v>29169</c:v>
                </c:pt>
                <c:pt idx="10">
                  <c:v>28368</c:v>
                </c:pt>
                <c:pt idx="11">
                  <c:v>29592</c:v>
                </c:pt>
                <c:pt idx="12">
                  <c:v>29811</c:v>
                </c:pt>
                <c:pt idx="13">
                  <c:v>30729</c:v>
                </c:pt>
                <c:pt idx="14">
                  <c:v>30861</c:v>
                </c:pt>
                <c:pt idx="15">
                  <c:v>32117</c:v>
                </c:pt>
                <c:pt idx="16">
                  <c:v>27957</c:v>
                </c:pt>
                <c:pt idx="17">
                  <c:v>24813</c:v>
                </c:pt>
                <c:pt idx="18">
                  <c:v>23670</c:v>
                </c:pt>
                <c:pt idx="19">
                  <c:v>23384</c:v>
                </c:pt>
                <c:pt idx="20">
                  <c:v>26224</c:v>
                </c:pt>
                <c:pt idx="21">
                  <c:v>27248</c:v>
                </c:pt>
                <c:pt idx="22">
                  <c:v>22663</c:v>
                </c:pt>
                <c:pt idx="23">
                  <c:v>14062</c:v>
                </c:pt>
              </c:numCache>
            </c:numRef>
          </c:val>
          <c:smooth val="0"/>
        </c:ser>
        <c:dLbls>
          <c:showLegendKey val="0"/>
          <c:showVal val="0"/>
          <c:showCatName val="0"/>
          <c:showSerName val="0"/>
          <c:showPercent val="0"/>
          <c:showBubbleSize val="0"/>
        </c:dLbls>
        <c:marker val="1"/>
        <c:smooth val="0"/>
        <c:axId val="68397696"/>
        <c:axId val="68432256"/>
      </c:lineChart>
      <c:catAx>
        <c:axId val="68397696"/>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100" b="0" i="0" u="none" strike="noStrike">
                <a:solidFill>
                  <a:srgbClr val="595959"/>
                </a:solidFill>
                <a:latin typeface="Calibri"/>
              </a:defRPr>
            </a:pPr>
            <a:endParaRPr lang="en-US"/>
          </a:p>
        </c:txPr>
        <c:crossAx val="68432256"/>
        <c:crosses val="autoZero"/>
        <c:auto val="1"/>
        <c:lblAlgn val="ctr"/>
        <c:lblOffset val="100"/>
        <c:noMultiLvlLbl val="1"/>
      </c:catAx>
      <c:valAx>
        <c:axId val="68432256"/>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Calibri"/>
              </a:defRPr>
            </a:pPr>
            <a:endParaRPr lang="en-US"/>
          </a:p>
        </c:txPr>
        <c:crossAx val="68397696"/>
        <c:crosses val="autoZero"/>
        <c:crossBetween val="between"/>
        <c:majorUnit val="10000"/>
        <c:minorUnit val="50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0" name="Shape 70"/>
          <p:cNvSpPr>
            <a:spLocks noGrp="1" noRot="1" noChangeAspect="1"/>
          </p:cNvSpPr>
          <p:nvPr>
            <p:ph type="sldImg"/>
          </p:nvPr>
        </p:nvSpPr>
        <p:spPr>
          <a:xfrm>
            <a:off x="1143000" y="685800"/>
            <a:ext cx="4572000" cy="3429000"/>
          </a:xfrm>
          <a:prstGeom prst="rect">
            <a:avLst/>
          </a:prstGeom>
        </p:spPr>
        <p:txBody>
          <a:bodyPr/>
          <a:lstStyle/>
          <a:p>
            <a:endParaRPr/>
          </a:p>
        </p:txBody>
      </p:sp>
      <p:sp>
        <p:nvSpPr>
          <p:cNvPr id="71" name="Shape 7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397857904"/>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02005" y="2344483"/>
            <a:ext cx="9089391" cy="1588199"/>
          </a:xfrm>
          <a:prstGeom prst="rect">
            <a:avLst/>
          </a:prstGeom>
        </p:spPr>
        <p:txBody>
          <a:bodyPr>
            <a:normAutofit/>
          </a:bodyPr>
          <a:lstStyle/>
          <a:p>
            <a:r>
              <a:t>Title Text</a:t>
            </a:r>
          </a:p>
        </p:txBody>
      </p:sp>
      <p:sp>
        <p:nvSpPr>
          <p:cNvPr id="12" name="Body Level One…"/>
          <p:cNvSpPr txBox="1">
            <a:spLocks noGrp="1"/>
          </p:cNvSpPr>
          <p:nvPr>
            <p:ph type="body" sz="quarter" idx="1"/>
          </p:nvPr>
        </p:nvSpPr>
        <p:spPr>
          <a:xfrm>
            <a:off x="1604010" y="4235196"/>
            <a:ext cx="7485381" cy="189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770843" y="792458"/>
            <a:ext cx="7151714" cy="445771"/>
          </a:xfrm>
          <a:prstGeom prst="rect">
            <a:avLst/>
          </a:prstGeom>
        </p:spPr>
        <p:txBody>
          <a:bodyPr>
            <a:normAutofit/>
          </a:bodyPr>
          <a:lstStyle/>
          <a:p>
            <a:r>
              <a:t>Title Text</a:t>
            </a:r>
          </a:p>
        </p:txBody>
      </p:sp>
      <p:sp>
        <p:nvSpPr>
          <p:cNvPr id="21" name="Body Level One…"/>
          <p:cNvSpPr txBox="1">
            <a:spLocks noGrp="1"/>
          </p:cNvSpPr>
          <p:nvPr>
            <p:ph type="body" idx="1"/>
          </p:nvPr>
        </p:nvSpPr>
        <p:spPr>
          <a:xfrm>
            <a:off x="534669" y="1739455"/>
            <a:ext cx="9624061" cy="4991482"/>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770843" y="792458"/>
            <a:ext cx="7151714" cy="445771"/>
          </a:xfrm>
          <a:prstGeom prst="rect">
            <a:avLst/>
          </a:prstGeom>
        </p:spPr>
        <p:txBody>
          <a:bodyPr>
            <a:normAutofit/>
          </a:bodyPr>
          <a:lstStyle/>
          <a:p>
            <a:r>
              <a:t>Title Text</a:t>
            </a:r>
          </a:p>
        </p:txBody>
      </p:sp>
      <p:sp>
        <p:nvSpPr>
          <p:cNvPr id="30" name="Body Level One…"/>
          <p:cNvSpPr txBox="1">
            <a:spLocks noGrp="1"/>
          </p:cNvSpPr>
          <p:nvPr>
            <p:ph type="body" idx="1"/>
          </p:nvPr>
        </p:nvSpPr>
        <p:spPr>
          <a:xfrm>
            <a:off x="534669" y="1739455"/>
            <a:ext cx="9624061" cy="4991482"/>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1770843" y="792458"/>
            <a:ext cx="7151714" cy="445771"/>
          </a:xfrm>
          <a:prstGeom prst="rect">
            <a:avLst/>
          </a:prstGeom>
        </p:spPr>
        <p:txBody>
          <a:bodyPr>
            <a:normAutofit/>
          </a:bodyPr>
          <a:lstStyle/>
          <a:p>
            <a:r>
              <a:t>Title Text</a:t>
            </a:r>
          </a:p>
        </p:txBody>
      </p:sp>
      <p:sp>
        <p:nvSpPr>
          <p:cNvPr id="39" name="Body Level One…"/>
          <p:cNvSpPr txBox="1">
            <a:spLocks noGrp="1"/>
          </p:cNvSpPr>
          <p:nvPr>
            <p:ph type="body" sz="half" idx="1"/>
          </p:nvPr>
        </p:nvSpPr>
        <p:spPr>
          <a:xfrm>
            <a:off x="534669" y="1739455"/>
            <a:ext cx="4651630" cy="4991482"/>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770843" y="792458"/>
            <a:ext cx="7151714" cy="445771"/>
          </a:xfrm>
          <a:prstGeom prst="rect">
            <a:avLst/>
          </a:prstGeom>
        </p:spPr>
        <p:txBody>
          <a:bodyPr>
            <a:normAutofit/>
          </a:bodyPr>
          <a:lstStyle/>
          <a:p>
            <a:r>
              <a:t>Title Text</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62" name="Title Text"/>
          <p:cNvSpPr txBox="1">
            <a:spLocks noGrp="1"/>
          </p:cNvSpPr>
          <p:nvPr>
            <p:ph type="title"/>
          </p:nvPr>
        </p:nvSpPr>
        <p:spPr>
          <a:xfrm>
            <a:off x="1770843" y="792458"/>
            <a:ext cx="7151714" cy="445771"/>
          </a:xfrm>
          <a:prstGeom prst="rect">
            <a:avLst/>
          </a:prstGeom>
        </p:spPr>
        <p:txBody>
          <a:bodyPr>
            <a:normAutofit/>
          </a:bodyPr>
          <a:lstStyle/>
          <a:p>
            <a:r>
              <a:t>Title Text</a:t>
            </a:r>
          </a:p>
        </p:txBody>
      </p:sp>
      <p:sp>
        <p:nvSpPr>
          <p:cNvPr id="63" name="Body Level One…"/>
          <p:cNvSpPr txBox="1">
            <a:spLocks noGrp="1"/>
          </p:cNvSpPr>
          <p:nvPr>
            <p:ph type="body" idx="1"/>
          </p:nvPr>
        </p:nvSpPr>
        <p:spPr>
          <a:xfrm>
            <a:off x="534669" y="1739455"/>
            <a:ext cx="9624061" cy="4991482"/>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34669" y="302609"/>
            <a:ext cx="9624061" cy="1460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Title Text</a:t>
            </a:r>
          </a:p>
        </p:txBody>
      </p:sp>
      <p:sp>
        <p:nvSpPr>
          <p:cNvPr id="3" name="Body Level One…"/>
          <p:cNvSpPr txBox="1">
            <a:spLocks noGrp="1"/>
          </p:cNvSpPr>
          <p:nvPr>
            <p:ph type="body" idx="1"/>
          </p:nvPr>
        </p:nvSpPr>
        <p:spPr>
          <a:xfrm>
            <a:off x="534669" y="1763183"/>
            <a:ext cx="9624061" cy="5793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9914304" y="7033449"/>
            <a:ext cx="244427" cy="241649"/>
          </a:xfrm>
          <a:prstGeom prst="rect">
            <a:avLst/>
          </a:prstGeom>
          <a:ln w="12700">
            <a:miter lim="400000"/>
          </a:ln>
        </p:spPr>
        <p:txBody>
          <a:bodyPr wrap="none" lIns="0" tIns="0" rIns="0" bIns="0">
            <a:spAutoFit/>
          </a:bodyPr>
          <a:lstStyle>
            <a:lvl1pPr algn="r">
              <a:defRPr>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Helvetica Neue Thin"/>
          <a:ea typeface="Helvetica Neue Thin"/>
          <a:cs typeface="Helvetica Neue Thin"/>
          <a:sym typeface="Helvetica Neue Thin"/>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Helvetica Neue Thin"/>
          <a:ea typeface="Helvetica Neue Thin"/>
          <a:cs typeface="Helvetica Neue Thin"/>
          <a:sym typeface="Helvetica Neue Thin"/>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Helvetica Neue Thin"/>
          <a:ea typeface="Helvetica Neue Thin"/>
          <a:cs typeface="Helvetica Neue Thin"/>
          <a:sym typeface="Helvetica Neue Thin"/>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Helvetica Neue Thin"/>
          <a:ea typeface="Helvetica Neue Thin"/>
          <a:cs typeface="Helvetica Neue Thin"/>
          <a:sym typeface="Helvetica Neue Thin"/>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Helvetica Neue Thin"/>
          <a:ea typeface="Helvetica Neue Thin"/>
          <a:cs typeface="Helvetica Neue Thin"/>
          <a:sym typeface="Helvetica Neue Thin"/>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Helvetica Neue Thin"/>
          <a:ea typeface="Helvetica Neue Thin"/>
          <a:cs typeface="Helvetica Neue Thin"/>
          <a:sym typeface="Helvetica Neue Thin"/>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Helvetica Neue Thin"/>
          <a:ea typeface="Helvetica Neue Thin"/>
          <a:cs typeface="Helvetica Neue Thin"/>
          <a:sym typeface="Helvetica Neue Thin"/>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Helvetica Neue Thin"/>
          <a:ea typeface="Helvetica Neue Thin"/>
          <a:cs typeface="Helvetica Neue Thin"/>
          <a:sym typeface="Helvetica Neue Thin"/>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Helvetica Neue Thin"/>
          <a:ea typeface="Helvetica Neue Thin"/>
          <a:cs typeface="Helvetica Neue Thin"/>
          <a:sym typeface="Helvetica Neue Thin"/>
        </a:defRPr>
      </a:lvl9pPr>
    </p:titleStyle>
    <p:bodyStyle>
      <a:lvl1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Calibri"/>
        </a:defRPr>
      </a:lvl1pPr>
      <a:lvl2pPr marL="0" marR="0" indent="45720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Calibri"/>
        </a:defRPr>
      </a:lvl2pPr>
      <a:lvl3pPr marL="0" marR="0" indent="91440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Calibri"/>
        </a:defRPr>
      </a:lvl3pPr>
      <a:lvl4pPr marL="0" marR="0" indent="137160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Calibri"/>
        </a:defRPr>
      </a:lvl4pPr>
      <a:lvl5pPr marL="0" marR="0" indent="182880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Calibri"/>
        </a:defRPr>
      </a:lvl5pPr>
      <a:lvl6pPr marL="0" marR="0" indent="228600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Calibri"/>
        </a:defRPr>
      </a:lvl6pPr>
      <a:lvl7pPr marL="0" marR="0" indent="274320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Calibri"/>
        </a:defRPr>
      </a:lvl7pPr>
      <a:lvl8pPr marL="0" marR="0" indent="320040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Calibri"/>
        </a:defRPr>
      </a:lvl8pPr>
      <a:lvl9pPr marL="0" marR="0" indent="365760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jpeg"/><Relationship Id="rId10" Type="http://schemas.openxmlformats.org/officeDocument/2006/relationships/image" Target="../media/image31.png"/><Relationship Id="rId4" Type="http://schemas.openxmlformats.org/officeDocument/2006/relationships/image" Target="../media/image20.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3.jpeg"/><Relationship Id="rId12"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chart" Target="../charts/chart3.xml"/><Relationship Id="rId4" Type="http://schemas.openxmlformats.org/officeDocument/2006/relationships/image" Target="../media/image21.jpe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3.jpeg"/><Relationship Id="rId12"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32.png"/><Relationship Id="rId4" Type="http://schemas.openxmlformats.org/officeDocument/2006/relationships/image" Target="../media/image21.jpeg"/><Relationship Id="rId9" Type="http://schemas.openxmlformats.org/officeDocument/2006/relationships/chart" Target="../charts/chart4.xml"/></Relationships>
</file>

<file path=ppt/slides/_rels/slide14.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chart" Target="../charts/chart5.xml"/><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1.jpe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3.png"/><Relationship Id="rId3" Type="http://schemas.openxmlformats.org/officeDocument/2006/relationships/image" Target="../media/image20.png"/><Relationship Id="rId7" Type="http://schemas.openxmlformats.org/officeDocument/2006/relationships/image" Target="../media/image3.jpeg"/><Relationship Id="rId12"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jpeg"/><Relationship Id="rId9" Type="http://schemas.openxmlformats.org/officeDocument/2006/relationships/chart" Target="../charts/chart6.xml"/></Relationships>
</file>

<file path=ppt/slides/_rels/slide16.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chart" Target="../charts/chart7.xml"/><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8.png"/><Relationship Id="rId4" Type="http://schemas.openxmlformats.org/officeDocument/2006/relationships/image" Target="../media/image21.jpe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3.jpeg"/><Relationship Id="rId12"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chart" Target="../charts/chart8.xml"/><Relationship Id="rId4" Type="http://schemas.openxmlformats.org/officeDocument/2006/relationships/image" Target="../media/image21.jpe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3.jpeg"/><Relationship Id="rId12"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1.jpeg"/><Relationship Id="rId9" Type="http://schemas.openxmlformats.org/officeDocument/2006/relationships/chart" Target="../charts/char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3.jpeg"/><Relationship Id="rId12"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jpeg"/><Relationship Id="rId9" Type="http://schemas.openxmlformats.org/officeDocument/2006/relationships/chart" Target="../charts/chart10.xml"/></Relationships>
</file>

<file path=ppt/slides/_rels/slide21.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8.png"/><Relationship Id="rId3" Type="http://schemas.openxmlformats.org/officeDocument/2006/relationships/image" Target="../media/image3.jpe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6.png"/><Relationship Id="rId10" Type="http://schemas.openxmlformats.org/officeDocument/2006/relationships/image" Target="../media/image24.png"/><Relationship Id="rId4" Type="http://schemas.openxmlformats.org/officeDocument/2006/relationships/chart" Target="../charts/chart11.xml"/><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chart" Target="../charts/chart12.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jpeg"/><Relationship Id="rId10" Type="http://schemas.openxmlformats.org/officeDocument/2006/relationships/image" Target="../media/image13.jpeg"/><Relationship Id="rId4" Type="http://schemas.openxmlformats.org/officeDocument/2006/relationships/image" Target="../media/image20.pn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chart" Target="../charts/chart1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jpeg"/><Relationship Id="rId10" Type="http://schemas.openxmlformats.org/officeDocument/2006/relationships/image" Target="../media/image18.jpeg"/><Relationship Id="rId4" Type="http://schemas.openxmlformats.org/officeDocument/2006/relationships/image" Target="../media/image20.png"/><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3.png"/><Relationship Id="rId12" Type="http://schemas.openxmlformats.org/officeDocument/2006/relationships/image" Target="../media/image17.png"/><Relationship Id="rId2" Type="http://schemas.openxmlformats.org/officeDocument/2006/relationships/chart" Target="../charts/chart14.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chart" Target="../charts/chart15.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jpeg"/><Relationship Id="rId10" Type="http://schemas.openxmlformats.org/officeDocument/2006/relationships/image" Target="../media/image37.png"/><Relationship Id="rId4" Type="http://schemas.openxmlformats.org/officeDocument/2006/relationships/image" Target="../media/image20.png"/><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chart" Target="../charts/chart16.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jpeg"/><Relationship Id="rId10" Type="http://schemas.openxmlformats.org/officeDocument/2006/relationships/image" Target="../media/image38.jpeg"/><Relationship Id="rId4" Type="http://schemas.openxmlformats.org/officeDocument/2006/relationships/image" Target="../media/image20.png"/><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chart" Target="../charts/chart17.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jpeg"/><Relationship Id="rId10" Type="http://schemas.openxmlformats.org/officeDocument/2006/relationships/image" Target="../media/image39.png"/><Relationship Id="rId4" Type="http://schemas.openxmlformats.org/officeDocument/2006/relationships/image" Target="../media/image20.png"/><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40.jpe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png"/><Relationship Id="rId7" Type="http://schemas.openxmlformats.org/officeDocument/2006/relationships/image" Target="../media/image5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4.tif"/><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png"/><Relationship Id="rId7" Type="http://schemas.openxmlformats.org/officeDocument/2006/relationships/image" Target="../media/image57.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tif"/><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dedicatedmedia.com/articles/the-power-of-native-advertising" TargetMode="External"/><Relationship Id="rId5" Type="http://schemas.openxmlformats.org/officeDocument/2006/relationships/hyperlink" Target="https://blog.shareaholic.com/native-advertising-outperforms/" TargetMode="External"/><Relationship Id="rId4" Type="http://schemas.openxmlformats.org/officeDocument/2006/relationships/hyperlink" Target="http://www.sharethrough.com/portfolio-item/native-ad-research-from-ipg-sharethrough-reveals-that-in-feed-beats-banners/"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png"/><Relationship Id="rId7" Type="http://schemas.openxmlformats.org/officeDocument/2006/relationships/image" Target="../media/image66.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42.png"/></Relationships>
</file>

<file path=ppt/slides/_rels/slide4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png"/><Relationship Id="rId7" Type="http://schemas.openxmlformats.org/officeDocument/2006/relationships/image" Target="../media/image7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9.png"/><Relationship Id="rId10" Type="http://schemas.openxmlformats.org/officeDocument/2006/relationships/image" Target="../media/image72.png"/><Relationship Id="rId4" Type="http://schemas.openxmlformats.org/officeDocument/2006/relationships/image" Target="../media/image68.tif"/><Relationship Id="rId9" Type="http://schemas.openxmlformats.org/officeDocument/2006/relationships/image" Target="../media/image71.png"/></Relationships>
</file>

<file path=ppt/slides/_rels/slide4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4.png"/><Relationship Id="rId7" Type="http://schemas.openxmlformats.org/officeDocument/2006/relationships/image" Target="../media/image7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tif"/><Relationship Id="rId4" Type="http://schemas.openxmlformats.org/officeDocument/2006/relationships/image" Target="../media/image67.png"/><Relationship Id="rId9" Type="http://schemas.openxmlformats.org/officeDocument/2006/relationships/image" Target="../media/image77.png"/></Relationships>
</file>

<file path=ppt/slides/_rels/slide4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9.png"/><Relationship Id="rId7" Type="http://schemas.openxmlformats.org/officeDocument/2006/relationships/image" Target="../media/image76.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4.png"/><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jpe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image1.jpeg" descr="image1.jpeg"/>
          <p:cNvPicPr>
            <a:picLocks noChangeAspect="1"/>
          </p:cNvPicPr>
          <p:nvPr/>
        </p:nvPicPr>
        <p:blipFill>
          <a:blip r:embed="rId2">
            <a:extLst/>
          </a:blip>
          <a:stretch>
            <a:fillRect/>
          </a:stretch>
        </p:blipFill>
        <p:spPr>
          <a:xfrm>
            <a:off x="0" y="0"/>
            <a:ext cx="10693400" cy="75565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image4.png" descr="image4.png"/>
          <p:cNvPicPr>
            <a:picLocks noChangeAspect="1"/>
          </p:cNvPicPr>
          <p:nvPr/>
        </p:nvPicPr>
        <p:blipFill>
          <a:blip r:embed="rId2">
            <a:extLst/>
          </a:blip>
          <a:stretch>
            <a:fillRect/>
          </a:stretch>
        </p:blipFill>
        <p:spPr>
          <a:xfrm>
            <a:off x="8819001" y="6905625"/>
            <a:ext cx="1366156" cy="428909"/>
          </a:xfrm>
          <a:prstGeom prst="rect">
            <a:avLst/>
          </a:prstGeom>
          <a:ln w="12700">
            <a:miter lim="400000"/>
          </a:ln>
        </p:spPr>
      </p:pic>
      <p:sp>
        <p:nvSpPr>
          <p:cNvPr id="190" name="Line"/>
          <p:cNvSpPr/>
          <p:nvPr/>
        </p:nvSpPr>
        <p:spPr>
          <a:xfrm>
            <a:off x="3517900" y="2815726"/>
            <a:ext cx="0" cy="1041899"/>
          </a:xfrm>
          <a:prstGeom prst="line">
            <a:avLst/>
          </a:prstGeom>
          <a:ln>
            <a:solidFill>
              <a:srgbClr val="808080"/>
            </a:solidFill>
          </a:ln>
        </p:spPr>
        <p:txBody>
          <a:bodyPr lIns="45719" rIns="45719"/>
          <a:lstStyle/>
          <a:p>
            <a:endParaRPr/>
          </a:p>
        </p:txBody>
      </p:sp>
      <p:sp>
        <p:nvSpPr>
          <p:cNvPr id="191" name="Line"/>
          <p:cNvSpPr/>
          <p:nvPr/>
        </p:nvSpPr>
        <p:spPr>
          <a:xfrm>
            <a:off x="3517900" y="3857625"/>
            <a:ext cx="0" cy="1676400"/>
          </a:xfrm>
          <a:prstGeom prst="line">
            <a:avLst/>
          </a:prstGeom>
          <a:ln>
            <a:solidFill>
              <a:srgbClr val="808080"/>
            </a:solidFill>
          </a:ln>
        </p:spPr>
        <p:txBody>
          <a:bodyPr lIns="45719" rIns="45719"/>
          <a:lstStyle/>
          <a:p>
            <a:endParaRPr/>
          </a:p>
        </p:txBody>
      </p:sp>
      <p:sp>
        <p:nvSpPr>
          <p:cNvPr id="192" name="SESSIONS…"/>
          <p:cNvSpPr txBox="1"/>
          <p:nvPr/>
        </p:nvSpPr>
        <p:spPr>
          <a:xfrm>
            <a:off x="2120235" y="5818942"/>
            <a:ext cx="798239"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latin typeface="Tahoma"/>
                <a:ea typeface="Tahoma"/>
                <a:cs typeface="Tahoma"/>
                <a:sym typeface="Tahoma"/>
              </a:defRPr>
            </a:pPr>
            <a:r>
              <a:t>SESSIONS</a:t>
            </a:r>
          </a:p>
          <a:p>
            <a:pPr algn="ctr">
              <a:defRPr sz="1000" b="1">
                <a:latin typeface="Tahoma"/>
                <a:ea typeface="Tahoma"/>
                <a:cs typeface="Tahoma"/>
                <a:sym typeface="Tahoma"/>
              </a:defRPr>
            </a:pPr>
            <a:r>
              <a:t>BY HOUR</a:t>
            </a:r>
          </a:p>
        </p:txBody>
      </p:sp>
      <p:pic>
        <p:nvPicPr>
          <p:cNvPr id="193" name="image3.jpeg" descr="image3.jpeg"/>
          <p:cNvPicPr>
            <a:picLocks noChangeAspect="1"/>
          </p:cNvPicPr>
          <p:nvPr/>
        </p:nvPicPr>
        <p:blipFill>
          <a:blip r:embed="rId3">
            <a:extLst/>
          </a:blip>
          <a:srcRect l="1" r="65980"/>
          <a:stretch>
            <a:fillRect/>
          </a:stretch>
        </p:blipFill>
        <p:spPr>
          <a:xfrm>
            <a:off x="0" y="0"/>
            <a:ext cx="3637816" cy="7556500"/>
          </a:xfrm>
          <a:prstGeom prst="rect">
            <a:avLst/>
          </a:prstGeom>
          <a:ln w="12700">
            <a:miter lim="400000"/>
          </a:ln>
        </p:spPr>
      </p:pic>
      <p:sp>
        <p:nvSpPr>
          <p:cNvPr id="194" name="OUR NETWORK"/>
          <p:cNvSpPr txBox="1">
            <a:spLocks noGrp="1"/>
          </p:cNvSpPr>
          <p:nvPr>
            <p:ph type="title"/>
          </p:nvPr>
        </p:nvSpPr>
        <p:spPr>
          <a:xfrm>
            <a:off x="-292101" y="372447"/>
            <a:ext cx="3753486" cy="861776"/>
          </a:xfrm>
          <a:prstGeom prst="rect">
            <a:avLst/>
          </a:prstGeom>
        </p:spPr>
        <p:txBody>
          <a:bodyPr/>
          <a:lstStyle/>
          <a:p>
            <a:pPr indent="12700" algn="r">
              <a:defRPr b="1" spc="-100">
                <a:latin typeface="+mn-lt"/>
                <a:ea typeface="+mn-ea"/>
                <a:cs typeface="+mn-cs"/>
                <a:sym typeface="Calibri"/>
              </a:defRPr>
            </a:pPr>
            <a:r>
              <a:t>OUR</a:t>
            </a:r>
            <a:br/>
            <a:r>
              <a:rPr b="0"/>
              <a:t>NETWORK</a:t>
            </a:r>
          </a:p>
        </p:txBody>
      </p:sp>
      <p:sp>
        <p:nvSpPr>
          <p:cNvPr id="195" name="BusinessLIVE delivers the best of Tiso Blackstar’s financial, business and political news, analysis and insight all day with original, online-only content as well as articles from its member titles – Business Day, the Financial Mail, the Sunday Times’s Business Times, Rand Daily Mail and Business Day TV, each with a devoted site within BusinessLIVE.…"/>
          <p:cNvSpPr txBox="1"/>
          <p:nvPr/>
        </p:nvSpPr>
        <p:spPr>
          <a:xfrm>
            <a:off x="170192" y="1130300"/>
            <a:ext cx="3367703" cy="5346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3975" indent="-107950" algn="r">
              <a:defRPr b="1">
                <a:solidFill>
                  <a:srgbClr val="FFFFFF"/>
                </a:solidFill>
              </a:defRPr>
            </a:pPr>
            <a:r>
              <a:t>BusinessLIVE</a:t>
            </a:r>
            <a:r>
              <a:rPr b="0"/>
              <a:t> delivers the best of Tiso Blackstar’s financial, business and political news, analysis and insight all day with original, online-only content as well as articles from its member titles – </a:t>
            </a:r>
            <a:r>
              <a:t>Business Day</a:t>
            </a:r>
            <a:r>
              <a:rPr b="0"/>
              <a:t>, the </a:t>
            </a:r>
            <a:r>
              <a:t>Financial Mail</a:t>
            </a:r>
            <a:r>
              <a:rPr b="0"/>
              <a:t>, the </a:t>
            </a:r>
            <a:r>
              <a:t>Sunday Times’s Business Times</a:t>
            </a:r>
            <a:r>
              <a:rPr b="0"/>
              <a:t>, </a:t>
            </a:r>
            <a:r>
              <a:t>Rand Daily Mail</a:t>
            </a:r>
            <a:r>
              <a:rPr b="0"/>
              <a:t> and </a:t>
            </a:r>
            <a:r>
              <a:t>Business Day TV</a:t>
            </a:r>
            <a:r>
              <a:rPr b="0"/>
              <a:t>, each with a devoted site within </a:t>
            </a:r>
            <a:r>
              <a:t>BusinessLIVE</a:t>
            </a:r>
            <a:r>
              <a:rPr b="0"/>
              <a:t>.</a:t>
            </a:r>
          </a:p>
          <a:p>
            <a:pPr marL="53975" indent="-107950" algn="r">
              <a:defRPr>
                <a:solidFill>
                  <a:srgbClr val="FFFFFF"/>
                </a:solidFill>
              </a:defRPr>
            </a:pPr>
            <a:endParaRPr b="0"/>
          </a:p>
          <a:p>
            <a:pPr marL="53975" indent="-107950" algn="r">
              <a:defRPr>
                <a:solidFill>
                  <a:srgbClr val="FFFFFF"/>
                </a:solidFill>
              </a:defRPr>
            </a:pPr>
            <a:r>
              <a:t>Subscribers enjoy exclusive </a:t>
            </a:r>
            <a:br/>
            <a:r>
              <a:t>original content, daily </a:t>
            </a:r>
            <a:br/>
            <a:r>
              <a:rPr b="1"/>
              <a:t>Financial Times </a:t>
            </a:r>
            <a:r>
              <a:t>articles, digital </a:t>
            </a:r>
            <a:br/>
            <a:r>
              <a:t>access to </a:t>
            </a:r>
            <a:r>
              <a:rPr b="1"/>
              <a:t>Times Select</a:t>
            </a:r>
            <a:r>
              <a:t>, and </a:t>
            </a:r>
            <a:r>
              <a:rPr b="1"/>
              <a:t>Morningstar</a:t>
            </a:r>
            <a:r>
              <a:t> financial data.</a:t>
            </a:r>
          </a:p>
        </p:txBody>
      </p:sp>
      <p:sp>
        <p:nvSpPr>
          <p:cNvPr id="196" name="www.businesslive.co.za"/>
          <p:cNvSpPr txBox="1"/>
          <p:nvPr/>
        </p:nvSpPr>
        <p:spPr>
          <a:xfrm>
            <a:off x="-1094970" y="6959896"/>
            <a:ext cx="452120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000" b="1" spc="-30">
                <a:solidFill>
                  <a:srgbClr val="FFFFFF"/>
                </a:solidFill>
              </a:defRPr>
            </a:lvl1pPr>
          </a:lstStyle>
          <a:p>
            <a:r>
              <a:t>www.businesslive.co.za</a:t>
            </a:r>
          </a:p>
        </p:txBody>
      </p:sp>
      <p:pic>
        <p:nvPicPr>
          <p:cNvPr id="197" name="image17.png" descr="image17.png"/>
          <p:cNvPicPr>
            <a:picLocks noChangeAspect="1"/>
          </p:cNvPicPr>
          <p:nvPr/>
        </p:nvPicPr>
        <p:blipFill>
          <a:blip r:embed="rId4">
            <a:extLst/>
          </a:blip>
          <a:stretch>
            <a:fillRect/>
          </a:stretch>
        </p:blipFill>
        <p:spPr>
          <a:xfrm>
            <a:off x="233945" y="6400800"/>
            <a:ext cx="3240194" cy="635333"/>
          </a:xfrm>
          <a:prstGeom prst="rect">
            <a:avLst/>
          </a:prstGeom>
          <a:ln w="12700">
            <a:miter lim="400000"/>
          </a:ln>
        </p:spPr>
      </p:pic>
      <p:sp>
        <p:nvSpPr>
          <p:cNvPr id="198" name="BUSINESSLIVE SUBSCRIPTIONS"/>
          <p:cNvSpPr txBox="1"/>
          <p:nvPr/>
        </p:nvSpPr>
        <p:spPr>
          <a:xfrm>
            <a:off x="6705126" y="187781"/>
            <a:ext cx="3836639"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b="1">
                <a:solidFill>
                  <a:srgbClr val="17375E"/>
                </a:solidFill>
                <a:latin typeface="Tahoma"/>
                <a:ea typeface="Tahoma"/>
                <a:cs typeface="Tahoma"/>
                <a:sym typeface="Tahoma"/>
              </a:defRPr>
            </a:lvl1pPr>
          </a:lstStyle>
          <a:p>
            <a:r>
              <a:t>BUSINESSLIVE SUBSCRIPTIONS</a:t>
            </a:r>
          </a:p>
        </p:txBody>
      </p:sp>
      <p:pic>
        <p:nvPicPr>
          <p:cNvPr id="199" name="image21.png" descr="image21.png"/>
          <p:cNvPicPr>
            <a:picLocks noChangeAspect="1"/>
          </p:cNvPicPr>
          <p:nvPr/>
        </p:nvPicPr>
        <p:blipFill>
          <a:blip r:embed="rId5">
            <a:extLst/>
          </a:blip>
          <a:stretch>
            <a:fillRect/>
          </a:stretch>
        </p:blipFill>
        <p:spPr>
          <a:xfrm>
            <a:off x="4694292" y="4086225"/>
            <a:ext cx="2416225" cy="3122506"/>
          </a:xfrm>
          <a:prstGeom prst="rect">
            <a:avLst/>
          </a:prstGeom>
          <a:ln>
            <a:solidFill>
              <a:srgbClr val="000000">
                <a:alpha val="20000"/>
              </a:srgbClr>
            </a:solidFill>
          </a:ln>
        </p:spPr>
      </p:pic>
      <p:pic>
        <p:nvPicPr>
          <p:cNvPr id="200" name="image22.png" descr="image22.png"/>
          <p:cNvPicPr>
            <a:picLocks noChangeAspect="1"/>
          </p:cNvPicPr>
          <p:nvPr/>
        </p:nvPicPr>
        <p:blipFill>
          <a:blip r:embed="rId6">
            <a:extLst/>
          </a:blip>
          <a:stretch>
            <a:fillRect/>
          </a:stretch>
        </p:blipFill>
        <p:spPr>
          <a:xfrm>
            <a:off x="3808007" y="685800"/>
            <a:ext cx="6624551" cy="3171825"/>
          </a:xfrm>
          <a:prstGeom prst="rect">
            <a:avLst/>
          </a:prstGeom>
          <a:ln>
            <a:solidFill>
              <a:srgbClr val="000000">
                <a:alpha val="20000"/>
              </a:srgbClr>
            </a:solidFill>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2" name="2D Line Chart"/>
          <p:cNvGraphicFramePr/>
          <p:nvPr/>
        </p:nvGraphicFramePr>
        <p:xfrm>
          <a:off x="3697882" y="4892717"/>
          <a:ext cx="4943602" cy="1596399"/>
        </p:xfrm>
        <a:graphic>
          <a:graphicData uri="http://schemas.openxmlformats.org/drawingml/2006/chart">
            <c:chart xmlns:c="http://schemas.openxmlformats.org/drawingml/2006/chart" xmlns:r="http://schemas.openxmlformats.org/officeDocument/2006/relationships" r:id="rId2"/>
          </a:graphicData>
        </a:graphic>
      </p:graphicFrame>
      <p:pic>
        <p:nvPicPr>
          <p:cNvPr id="203"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pic>
        <p:nvPicPr>
          <p:cNvPr id="204" name="image12.png" descr="image12.png"/>
          <p:cNvPicPr>
            <a:picLocks noChangeAspect="1"/>
          </p:cNvPicPr>
          <p:nvPr/>
        </p:nvPicPr>
        <p:blipFill>
          <a:blip r:embed="rId4">
            <a:extLst/>
          </a:blip>
          <a:stretch>
            <a:fillRect/>
          </a:stretch>
        </p:blipFill>
        <p:spPr>
          <a:xfrm>
            <a:off x="3933907" y="3533023"/>
            <a:ext cx="988968" cy="988968"/>
          </a:xfrm>
          <a:prstGeom prst="rect">
            <a:avLst/>
          </a:prstGeom>
          <a:ln w="12700">
            <a:miter lim="400000"/>
          </a:ln>
        </p:spPr>
      </p:pic>
      <p:pic>
        <p:nvPicPr>
          <p:cNvPr id="205" name="image13.jpg" descr="image13.jpg"/>
          <p:cNvPicPr>
            <a:picLocks noChangeAspect="1"/>
          </p:cNvPicPr>
          <p:nvPr/>
        </p:nvPicPr>
        <p:blipFill>
          <a:blip r:embed="rId5">
            <a:extLst/>
          </a:blip>
          <a:stretch>
            <a:fillRect/>
          </a:stretch>
        </p:blipFill>
        <p:spPr>
          <a:xfrm flipH="1">
            <a:off x="8814828" y="390715"/>
            <a:ext cx="345825" cy="414546"/>
          </a:xfrm>
          <a:prstGeom prst="rect">
            <a:avLst/>
          </a:prstGeom>
          <a:ln w="12700">
            <a:miter lim="400000"/>
          </a:ln>
        </p:spPr>
      </p:pic>
      <p:graphicFrame>
        <p:nvGraphicFramePr>
          <p:cNvPr id="206" name="Table"/>
          <p:cNvGraphicFramePr/>
          <p:nvPr/>
        </p:nvGraphicFramePr>
        <p:xfrm>
          <a:off x="5489073" y="1225845"/>
          <a:ext cx="1676401" cy="1"/>
        </p:xfrm>
        <a:graphic>
          <a:graphicData uri="http://schemas.openxmlformats.org/drawingml/2006/table">
            <a:tbl>
              <a:tblPr>
                <a:tableStyleId>{4C3C2611-4C71-4FC5-86AE-919BDF0F9419}</a:tableStyleId>
              </a:tblPr>
              <a:tblGrid>
                <a:gridCol w="838200"/>
                <a:gridCol w="838200"/>
              </a:tblGrid>
              <a:tr h="0">
                <a:tc>
                  <a:txBody>
                    <a:bodyPr/>
                    <a:lstStyle/>
                    <a:p>
                      <a:pPr algn="ctr"/>
                      <a:r>
                        <a:rPr sz="1400" b="1">
                          <a:solidFill>
                            <a:srgbClr val="1F497D"/>
                          </a:solidFill>
                        </a:rPr>
                        <a:t>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r>
                        <a:rPr sz="1400" b="1">
                          <a:solidFill>
                            <a:srgbClr val="1F497D"/>
                          </a:solidFill>
                        </a:rPr>
                        <a:t>FEMALE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200"/>
                        <a:t>63%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37%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r>
            </a:tbl>
          </a:graphicData>
        </a:graphic>
      </p:graphicFrame>
      <p:sp>
        <p:nvSpPr>
          <p:cNvPr id="207" name="Line"/>
          <p:cNvSpPr/>
          <p:nvPr/>
        </p:nvSpPr>
        <p:spPr>
          <a:xfrm>
            <a:off x="3517900" y="2815726"/>
            <a:ext cx="0" cy="1041899"/>
          </a:xfrm>
          <a:prstGeom prst="line">
            <a:avLst/>
          </a:prstGeom>
          <a:ln>
            <a:solidFill>
              <a:srgbClr val="808080"/>
            </a:solidFill>
          </a:ln>
        </p:spPr>
        <p:txBody>
          <a:bodyPr lIns="45719" rIns="45719"/>
          <a:lstStyle/>
          <a:p>
            <a:endParaRPr/>
          </a:p>
        </p:txBody>
      </p:sp>
      <p:graphicFrame>
        <p:nvGraphicFramePr>
          <p:cNvPr id="208" name="Table"/>
          <p:cNvGraphicFramePr/>
          <p:nvPr/>
        </p:nvGraphicFramePr>
        <p:xfrm>
          <a:off x="8792733" y="5568686"/>
          <a:ext cx="1578987" cy="339619"/>
        </p:xfrm>
        <a:graphic>
          <a:graphicData uri="http://schemas.openxmlformats.org/drawingml/2006/table">
            <a:tbl>
              <a:tblPr>
                <a:tableStyleId>{4C3C2611-4C71-4FC5-86AE-919BDF0F9419}</a:tableStyleId>
              </a:tblPr>
              <a:tblGrid>
                <a:gridCol w="1578986"/>
              </a:tblGrid>
              <a:tr h="339618">
                <a:tc>
                  <a:txBody>
                    <a:bodyPr/>
                    <a:lstStyle/>
                    <a:p>
                      <a:pPr algn="ctr"/>
                      <a:r>
                        <a:rPr sz="1000" b="1">
                          <a:latin typeface="Tahoma"/>
                          <a:ea typeface="Tahoma"/>
                          <a:cs typeface="Tahoma"/>
                          <a:sym typeface="Tahoma"/>
                        </a:rPr>
                        <a:t>AVG TIME ON SITE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2:53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209" name="image14.png" descr="image14.png"/>
          <p:cNvPicPr>
            <a:picLocks noChangeAspect="1"/>
          </p:cNvPicPr>
          <p:nvPr/>
        </p:nvPicPr>
        <p:blipFill>
          <a:blip r:embed="rId6">
            <a:extLst/>
          </a:blip>
          <a:stretch>
            <a:fillRect/>
          </a:stretch>
        </p:blipFill>
        <p:spPr>
          <a:xfrm>
            <a:off x="9401402" y="5236462"/>
            <a:ext cx="372676" cy="372676"/>
          </a:xfrm>
          <a:prstGeom prst="rect">
            <a:avLst/>
          </a:prstGeom>
          <a:ln w="12700">
            <a:miter lim="400000"/>
          </a:ln>
        </p:spPr>
      </p:pic>
      <p:sp>
        <p:nvSpPr>
          <p:cNvPr id="210" name="29.9%"/>
          <p:cNvSpPr txBox="1"/>
          <p:nvPr/>
        </p:nvSpPr>
        <p:spPr>
          <a:xfrm>
            <a:off x="4152594" y="3781280"/>
            <a:ext cx="551593"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29.9%</a:t>
            </a:r>
          </a:p>
        </p:txBody>
      </p:sp>
      <p:sp>
        <p:nvSpPr>
          <p:cNvPr id="211" name="70.1%"/>
          <p:cNvSpPr txBox="1"/>
          <p:nvPr/>
        </p:nvSpPr>
        <p:spPr>
          <a:xfrm>
            <a:off x="5113336" y="4294721"/>
            <a:ext cx="55159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70.1%</a:t>
            </a:r>
          </a:p>
        </p:txBody>
      </p:sp>
      <p:sp>
        <p:nvSpPr>
          <p:cNvPr id="212" name="Line"/>
          <p:cNvSpPr/>
          <p:nvPr/>
        </p:nvSpPr>
        <p:spPr>
          <a:xfrm>
            <a:off x="3517900" y="3857625"/>
            <a:ext cx="0" cy="1676400"/>
          </a:xfrm>
          <a:prstGeom prst="line">
            <a:avLst/>
          </a:prstGeom>
          <a:ln>
            <a:solidFill>
              <a:srgbClr val="808080"/>
            </a:solidFill>
          </a:ln>
        </p:spPr>
        <p:txBody>
          <a:bodyPr lIns="45719" rIns="45719"/>
          <a:lstStyle/>
          <a:p>
            <a:endParaRPr/>
          </a:p>
        </p:txBody>
      </p:sp>
      <p:sp>
        <p:nvSpPr>
          <p:cNvPr id="213" name="Source: Narratiive, Google Analytics"/>
          <p:cNvSpPr txBox="1"/>
          <p:nvPr/>
        </p:nvSpPr>
        <p:spPr>
          <a:xfrm>
            <a:off x="3840834" y="6829425"/>
            <a:ext cx="2593230" cy="225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t>Source: Narratiive, Google Analytics </a:t>
            </a:r>
          </a:p>
        </p:txBody>
      </p:sp>
      <p:sp>
        <p:nvSpPr>
          <p:cNvPr id="214" name="Peak time: 5am – 10pm"/>
          <p:cNvSpPr txBox="1"/>
          <p:nvPr/>
        </p:nvSpPr>
        <p:spPr>
          <a:xfrm>
            <a:off x="5359539" y="5991225"/>
            <a:ext cx="1839167" cy="307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pPr>
            <a:r>
              <a:t>Peak time: 5am – 10pm</a:t>
            </a:r>
          </a:p>
        </p:txBody>
      </p:sp>
      <p:sp>
        <p:nvSpPr>
          <p:cNvPr id="215" name="SESSIONS…"/>
          <p:cNvSpPr txBox="1"/>
          <p:nvPr/>
        </p:nvSpPr>
        <p:spPr>
          <a:xfrm>
            <a:off x="2120235" y="5818942"/>
            <a:ext cx="798239"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latin typeface="Tahoma"/>
                <a:ea typeface="Tahoma"/>
                <a:cs typeface="Tahoma"/>
                <a:sym typeface="Tahoma"/>
              </a:defRPr>
            </a:pPr>
            <a:r>
              <a:t>SESSIONS</a:t>
            </a:r>
          </a:p>
          <a:p>
            <a:pPr algn="ctr">
              <a:defRPr sz="1000" b="1">
                <a:latin typeface="Tahoma"/>
                <a:ea typeface="Tahoma"/>
                <a:cs typeface="Tahoma"/>
                <a:sym typeface="Tahoma"/>
              </a:defRPr>
            </a:pPr>
            <a:r>
              <a:t>BY HOUR</a:t>
            </a:r>
          </a:p>
        </p:txBody>
      </p:sp>
      <p:graphicFrame>
        <p:nvGraphicFramePr>
          <p:cNvPr id="216" name="Table"/>
          <p:cNvGraphicFramePr/>
          <p:nvPr/>
        </p:nvGraphicFramePr>
        <p:xfrm>
          <a:off x="3881249" y="337292"/>
          <a:ext cx="1262724" cy="1"/>
        </p:xfrm>
        <a:graphic>
          <a:graphicData uri="http://schemas.openxmlformats.org/drawingml/2006/table">
            <a:tbl>
              <a:tblPr>
                <a:tableStyleId>{4C3C2611-4C71-4FC5-86AE-919BDF0F9419}</a:tableStyleId>
              </a:tblPr>
              <a:tblGrid>
                <a:gridCol w="1262723"/>
              </a:tblGrid>
              <a:tr h="0">
                <a:tc>
                  <a:txBody>
                    <a:bodyPr/>
                    <a:lstStyle/>
                    <a:p>
                      <a:pPr algn="ctr"/>
                      <a:r>
                        <a:rPr sz="1200" b="1"/>
                        <a:t>UNIQUE BROWSERS</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794 154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r h="0">
                <a:tc>
                  <a:txBody>
                    <a:bodyPr/>
                    <a:lstStyle/>
                    <a:p>
                      <a:pPr algn="ctr"/>
                      <a:r>
                        <a:rPr sz="1200" b="1"/>
                        <a:t>PAGEVIEWS</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r h="0">
                <a:tc>
                  <a:txBody>
                    <a:bodyPr/>
                    <a:lstStyle/>
                    <a:p>
                      <a:pPr algn="ctr"/>
                      <a:r>
                        <a:rPr sz="1400" b="1">
                          <a:solidFill>
                            <a:srgbClr val="1F497D"/>
                          </a:solidFill>
                        </a:rPr>
                        <a:t>3 087 719</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pic>
        <p:nvPicPr>
          <p:cNvPr id="217" name="image15.png" descr="image15.png"/>
          <p:cNvPicPr>
            <a:picLocks noChangeAspect="1"/>
          </p:cNvPicPr>
          <p:nvPr/>
        </p:nvPicPr>
        <p:blipFill>
          <a:blip r:embed="rId7">
            <a:extLst/>
          </a:blip>
          <a:stretch>
            <a:fillRect/>
          </a:stretch>
        </p:blipFill>
        <p:spPr>
          <a:xfrm>
            <a:off x="5025047" y="3642512"/>
            <a:ext cx="569394" cy="569394"/>
          </a:xfrm>
          <a:prstGeom prst="rect">
            <a:avLst/>
          </a:prstGeom>
          <a:ln w="12700">
            <a:miter lim="400000"/>
          </a:ln>
        </p:spPr>
      </p:pic>
      <p:graphicFrame>
        <p:nvGraphicFramePr>
          <p:cNvPr id="218" name="Table"/>
          <p:cNvGraphicFramePr/>
          <p:nvPr/>
        </p:nvGraphicFramePr>
        <p:xfrm>
          <a:off x="8474771" y="3599553"/>
          <a:ext cx="1804663" cy="640090"/>
        </p:xfrm>
        <a:graphic>
          <a:graphicData uri="http://schemas.openxmlformats.org/drawingml/2006/table">
            <a:tbl>
              <a:tblPr>
                <a:tableStyleId>{4C3C2611-4C71-4FC5-86AE-919BDF0F9419}</a:tableStyleId>
              </a:tblPr>
              <a:tblGrid>
                <a:gridCol w="1804662"/>
              </a:tblGrid>
              <a:tr h="218442">
                <a:tc>
                  <a:txBody>
                    <a:bodyPr/>
                    <a:lstStyle/>
                    <a:p>
                      <a:pPr algn="l"/>
                      <a:r>
                        <a:rPr sz="1000" b="1">
                          <a:solidFill>
                            <a:srgbClr val="17375E"/>
                          </a:solidFill>
                          <a:latin typeface="Tahoma"/>
                          <a:ea typeface="Tahoma"/>
                          <a:cs typeface="Tahoma"/>
                          <a:sym typeface="Tahoma"/>
                        </a:rPr>
                        <a:t>MOST-READ SECTIONS</a:t>
                      </a:r>
                    </a:p>
                  </a:txBody>
                  <a:tcPr marL="45720" marR="45720" horzOverflow="overflow"/>
                </a:tc>
              </a:tr>
              <a:tr h="218442">
                <a:tc>
                  <a:txBody>
                    <a:bodyPr/>
                    <a:lstStyle/>
                    <a:p>
                      <a:pPr algn="l"/>
                      <a:r>
                        <a:rPr sz="1000">
                          <a:latin typeface="Arial"/>
                          <a:ea typeface="Arial"/>
                          <a:cs typeface="Arial"/>
                          <a:sym typeface="Arial"/>
                        </a:rPr>
                        <a:t>Companies</a:t>
                      </a:r>
                    </a:p>
                  </a:txBody>
                  <a:tcPr marL="45720" marR="45720" horzOverflow="overflow"/>
                </a:tc>
              </a:tr>
              <a:tr h="0">
                <a:tc>
                  <a:txBody>
                    <a:bodyPr/>
                    <a:lstStyle/>
                    <a:p>
                      <a:pPr algn="l"/>
                      <a:r>
                        <a:rPr sz="1000">
                          <a:solidFill>
                            <a:srgbClr val="17375E"/>
                          </a:solidFill>
                          <a:latin typeface="Arial"/>
                          <a:ea typeface="Arial"/>
                          <a:cs typeface="Arial"/>
                          <a:sym typeface="Arial"/>
                        </a:rPr>
                        <a:t>Markets</a:t>
                      </a:r>
                    </a:p>
                  </a:txBody>
                  <a:tcPr marL="45720" marR="45720" horzOverflow="overflow"/>
                </a:tc>
              </a:tr>
              <a:tr h="203203">
                <a:tc>
                  <a:txBody>
                    <a:bodyPr/>
                    <a:lstStyle/>
                    <a:p>
                      <a:pPr algn="l"/>
                      <a:r>
                        <a:rPr sz="1000">
                          <a:latin typeface="Arial"/>
                          <a:ea typeface="Arial"/>
                          <a:cs typeface="Arial"/>
                          <a:sym typeface="Arial"/>
                        </a:rPr>
                        <a:t>National</a:t>
                      </a:r>
                    </a:p>
                  </a:txBody>
                  <a:tcPr marL="45720" marR="45720" horzOverflow="overflow"/>
                </a:tc>
              </a:tr>
            </a:tbl>
          </a:graphicData>
        </a:graphic>
      </p:graphicFrame>
      <p:pic>
        <p:nvPicPr>
          <p:cNvPr id="219" name="image3.jpeg" descr="image3.jpeg"/>
          <p:cNvPicPr>
            <a:picLocks noChangeAspect="1"/>
          </p:cNvPicPr>
          <p:nvPr/>
        </p:nvPicPr>
        <p:blipFill>
          <a:blip r:embed="rId8">
            <a:extLst/>
          </a:blip>
          <a:srcRect l="1" r="65980"/>
          <a:stretch>
            <a:fillRect/>
          </a:stretch>
        </p:blipFill>
        <p:spPr>
          <a:xfrm>
            <a:off x="0" y="0"/>
            <a:ext cx="3637816" cy="7556500"/>
          </a:xfrm>
          <a:prstGeom prst="rect">
            <a:avLst/>
          </a:prstGeom>
          <a:ln w="12700">
            <a:miter lim="400000"/>
          </a:ln>
        </p:spPr>
      </p:pic>
      <p:sp>
        <p:nvSpPr>
          <p:cNvPr id="220" name="OUR NETWORK"/>
          <p:cNvSpPr txBox="1">
            <a:spLocks noGrp="1"/>
          </p:cNvSpPr>
          <p:nvPr>
            <p:ph type="title"/>
          </p:nvPr>
        </p:nvSpPr>
        <p:spPr>
          <a:xfrm>
            <a:off x="-292101" y="372447"/>
            <a:ext cx="3753486" cy="861776"/>
          </a:xfrm>
          <a:prstGeom prst="rect">
            <a:avLst/>
          </a:prstGeom>
        </p:spPr>
        <p:txBody>
          <a:bodyPr/>
          <a:lstStyle/>
          <a:p>
            <a:pPr indent="12700" algn="r">
              <a:defRPr b="1" spc="-100">
                <a:latin typeface="+mn-lt"/>
                <a:ea typeface="+mn-ea"/>
                <a:cs typeface="+mn-cs"/>
                <a:sym typeface="Calibri"/>
              </a:defRPr>
            </a:pPr>
            <a:r>
              <a:t>OUR</a:t>
            </a:r>
            <a:br/>
            <a:r>
              <a:rPr b="0"/>
              <a:t>NETWORK</a:t>
            </a:r>
          </a:p>
        </p:txBody>
      </p:sp>
      <p:sp>
        <p:nvSpPr>
          <p:cNvPr id="221" name="Business Day prides itself on delivering current and concise economic information targeted at South Africa’s business community.…"/>
          <p:cNvSpPr txBox="1"/>
          <p:nvPr/>
        </p:nvSpPr>
        <p:spPr>
          <a:xfrm>
            <a:off x="469899" y="1359301"/>
            <a:ext cx="3067996" cy="5082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3975" indent="-107950" algn="r">
              <a:defRPr b="1">
                <a:solidFill>
                  <a:srgbClr val="FFFFFF"/>
                </a:solidFill>
              </a:defRPr>
            </a:pPr>
            <a:r>
              <a:t>Business Day </a:t>
            </a:r>
            <a:r>
              <a:rPr b="0"/>
              <a:t>prides itself on delivering current and concise economic information targeted at South Africa’s business community.</a:t>
            </a:r>
          </a:p>
          <a:p>
            <a:pPr marL="53975" indent="-107950" algn="r">
              <a:defRPr>
                <a:solidFill>
                  <a:srgbClr val="FFFFFF"/>
                </a:solidFill>
              </a:defRPr>
            </a:pPr>
            <a:r>
              <a:t> </a:t>
            </a:r>
          </a:p>
          <a:p>
            <a:pPr marL="53975" indent="-107950" algn="r">
              <a:defRPr>
                <a:solidFill>
                  <a:srgbClr val="FFFFFF"/>
                </a:solidFill>
              </a:defRPr>
            </a:pPr>
            <a:r>
              <a:t>The website provides round-the-clock coverage of the best business news and in-depth analysis of the political economy, markets, a range of industries and much more.</a:t>
            </a:r>
          </a:p>
          <a:p>
            <a:pPr marL="53975" indent="-107950" algn="r">
              <a:defRPr>
                <a:solidFill>
                  <a:srgbClr val="FFFFFF"/>
                </a:solidFill>
              </a:defRPr>
            </a:pPr>
            <a:r>
              <a:t> </a:t>
            </a:r>
          </a:p>
          <a:p>
            <a:pPr marL="53975" indent="-107950" algn="r">
              <a:defRPr>
                <a:solidFill>
                  <a:srgbClr val="FFFFFF"/>
                </a:solidFill>
              </a:defRPr>
            </a:pPr>
            <a:r>
              <a:t>It is housed within the broader </a:t>
            </a:r>
            <a:r>
              <a:rPr b="1"/>
              <a:t>BusinessLIVE</a:t>
            </a:r>
            <a:r>
              <a:t> website that presents the best of Tiso Blackstar’s business content.</a:t>
            </a:r>
          </a:p>
        </p:txBody>
      </p:sp>
      <p:sp>
        <p:nvSpPr>
          <p:cNvPr id="222" name="www.businessday.co.za"/>
          <p:cNvSpPr txBox="1"/>
          <p:nvPr/>
        </p:nvSpPr>
        <p:spPr>
          <a:xfrm>
            <a:off x="-1094970" y="6959896"/>
            <a:ext cx="452120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000" b="1" spc="-30">
                <a:solidFill>
                  <a:srgbClr val="FFFFFF"/>
                </a:solidFill>
              </a:defRPr>
            </a:lvl1pPr>
          </a:lstStyle>
          <a:p>
            <a:r>
              <a:t>www.businessday.co.za</a:t>
            </a:r>
          </a:p>
        </p:txBody>
      </p:sp>
      <p:pic>
        <p:nvPicPr>
          <p:cNvPr id="223" name="image16.png" descr="image16.png"/>
          <p:cNvPicPr>
            <a:picLocks noChangeAspect="1"/>
          </p:cNvPicPr>
          <p:nvPr/>
        </p:nvPicPr>
        <p:blipFill>
          <a:blip r:embed="rId9">
            <a:extLst/>
          </a:blip>
          <a:stretch>
            <a:fillRect/>
          </a:stretch>
        </p:blipFill>
        <p:spPr>
          <a:xfrm>
            <a:off x="5633299" y="406796"/>
            <a:ext cx="806828" cy="867556"/>
          </a:xfrm>
          <a:prstGeom prst="rect">
            <a:avLst/>
          </a:prstGeom>
          <a:ln w="12700">
            <a:miter lim="400000"/>
          </a:ln>
        </p:spPr>
      </p:pic>
      <p:sp>
        <p:nvSpPr>
          <p:cNvPr id="224" name="Line"/>
          <p:cNvSpPr/>
          <p:nvPr/>
        </p:nvSpPr>
        <p:spPr>
          <a:xfrm>
            <a:off x="3841048" y="2105025"/>
            <a:ext cx="6436958" cy="0"/>
          </a:xfrm>
          <a:prstGeom prst="line">
            <a:avLst/>
          </a:prstGeom>
          <a:ln>
            <a:solidFill>
              <a:srgbClr val="4A7EBB"/>
            </a:solidFill>
          </a:ln>
        </p:spPr>
        <p:txBody>
          <a:bodyPr lIns="45719" rIns="45719"/>
          <a:lstStyle/>
          <a:p>
            <a:endParaRPr/>
          </a:p>
        </p:txBody>
      </p:sp>
      <p:sp>
        <p:nvSpPr>
          <p:cNvPr id="225" name="Line"/>
          <p:cNvSpPr/>
          <p:nvPr/>
        </p:nvSpPr>
        <p:spPr>
          <a:xfrm>
            <a:off x="3841048" y="3171825"/>
            <a:ext cx="6436958" cy="0"/>
          </a:xfrm>
          <a:prstGeom prst="line">
            <a:avLst/>
          </a:prstGeom>
          <a:ln>
            <a:solidFill>
              <a:srgbClr val="4A7EBB"/>
            </a:solidFill>
          </a:ln>
        </p:spPr>
        <p:txBody>
          <a:bodyPr lIns="45719" rIns="45719"/>
          <a:lstStyle/>
          <a:p>
            <a:endParaRPr/>
          </a:p>
        </p:txBody>
      </p:sp>
      <p:sp>
        <p:nvSpPr>
          <p:cNvPr id="226" name="Line"/>
          <p:cNvSpPr/>
          <p:nvPr/>
        </p:nvSpPr>
        <p:spPr>
          <a:xfrm>
            <a:off x="5803900" y="3171825"/>
            <a:ext cx="0" cy="1752600"/>
          </a:xfrm>
          <a:prstGeom prst="line">
            <a:avLst/>
          </a:prstGeom>
          <a:ln>
            <a:solidFill>
              <a:srgbClr val="4A7EBB"/>
            </a:solidFill>
          </a:ln>
        </p:spPr>
        <p:txBody>
          <a:bodyPr lIns="45719" rIns="45719"/>
          <a:lstStyle/>
          <a:p>
            <a:endParaRPr/>
          </a:p>
        </p:txBody>
      </p:sp>
      <p:sp>
        <p:nvSpPr>
          <p:cNvPr id="227" name="Line"/>
          <p:cNvSpPr/>
          <p:nvPr/>
        </p:nvSpPr>
        <p:spPr>
          <a:xfrm>
            <a:off x="8394700" y="3171825"/>
            <a:ext cx="0" cy="1752600"/>
          </a:xfrm>
          <a:prstGeom prst="line">
            <a:avLst/>
          </a:prstGeom>
          <a:ln>
            <a:solidFill>
              <a:srgbClr val="4A7EBB"/>
            </a:solidFill>
          </a:ln>
        </p:spPr>
        <p:txBody>
          <a:bodyPr lIns="45719" rIns="45719"/>
          <a:lstStyle/>
          <a:p>
            <a:endParaRPr/>
          </a:p>
        </p:txBody>
      </p:sp>
      <p:sp>
        <p:nvSpPr>
          <p:cNvPr id="228" name="Line"/>
          <p:cNvSpPr/>
          <p:nvPr/>
        </p:nvSpPr>
        <p:spPr>
          <a:xfrm>
            <a:off x="5209919" y="406796"/>
            <a:ext cx="1" cy="1695350"/>
          </a:xfrm>
          <a:prstGeom prst="line">
            <a:avLst/>
          </a:prstGeom>
          <a:ln>
            <a:solidFill>
              <a:srgbClr val="4A7EBB"/>
            </a:solidFill>
          </a:ln>
        </p:spPr>
        <p:txBody>
          <a:bodyPr lIns="45719" rIns="45719"/>
          <a:lstStyle/>
          <a:p>
            <a:endParaRPr/>
          </a:p>
        </p:txBody>
      </p:sp>
      <p:sp>
        <p:nvSpPr>
          <p:cNvPr id="229" name="Line"/>
          <p:cNvSpPr/>
          <p:nvPr/>
        </p:nvSpPr>
        <p:spPr>
          <a:xfrm>
            <a:off x="7389197" y="406796"/>
            <a:ext cx="1" cy="1695350"/>
          </a:xfrm>
          <a:prstGeom prst="line">
            <a:avLst/>
          </a:prstGeom>
          <a:ln>
            <a:solidFill>
              <a:srgbClr val="4A7EBB"/>
            </a:solidFill>
          </a:ln>
        </p:spPr>
        <p:txBody>
          <a:bodyPr lIns="45719" rIns="45719"/>
          <a:lstStyle/>
          <a:p>
            <a:endParaRPr/>
          </a:p>
        </p:txBody>
      </p:sp>
      <p:sp>
        <p:nvSpPr>
          <p:cNvPr id="230" name="Line"/>
          <p:cNvSpPr/>
          <p:nvPr/>
        </p:nvSpPr>
        <p:spPr>
          <a:xfrm>
            <a:off x="3841048" y="4924425"/>
            <a:ext cx="6436958" cy="0"/>
          </a:xfrm>
          <a:prstGeom prst="line">
            <a:avLst/>
          </a:prstGeom>
          <a:ln>
            <a:solidFill>
              <a:srgbClr val="4A7EBB"/>
            </a:solidFill>
          </a:ln>
        </p:spPr>
        <p:txBody>
          <a:bodyPr lIns="45719" rIns="45719"/>
          <a:lstStyle/>
          <a:p>
            <a:endParaRPr/>
          </a:p>
        </p:txBody>
      </p:sp>
      <p:sp>
        <p:nvSpPr>
          <p:cNvPr id="231" name="SESSIONS BY HOUR"/>
          <p:cNvSpPr txBox="1"/>
          <p:nvPr/>
        </p:nvSpPr>
        <p:spPr>
          <a:xfrm>
            <a:off x="3822700" y="5000625"/>
            <a:ext cx="1670369"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b="1"/>
            </a:lvl1pPr>
          </a:lstStyle>
          <a:p>
            <a:r>
              <a:t>SESSIONS BY HOUR</a:t>
            </a:r>
          </a:p>
        </p:txBody>
      </p:sp>
      <p:pic>
        <p:nvPicPr>
          <p:cNvPr id="232" name="image23.png" descr="image23.png"/>
          <p:cNvPicPr>
            <a:picLocks noChangeAspect="1"/>
          </p:cNvPicPr>
          <p:nvPr/>
        </p:nvPicPr>
        <p:blipFill>
          <a:blip r:embed="rId10">
            <a:extLst/>
          </a:blip>
          <a:stretch>
            <a:fillRect/>
          </a:stretch>
        </p:blipFill>
        <p:spPr>
          <a:xfrm>
            <a:off x="393700" y="6314456"/>
            <a:ext cx="3244260" cy="682184"/>
          </a:xfrm>
          <a:prstGeom prst="rect">
            <a:avLst/>
          </a:prstGeom>
          <a:ln w="12700">
            <a:miter lim="400000"/>
          </a:ln>
        </p:spPr>
      </p:pic>
      <p:sp>
        <p:nvSpPr>
          <p:cNvPr id="233" name="SA AUDIENCE: 71%"/>
          <p:cNvSpPr txBox="1"/>
          <p:nvPr/>
        </p:nvSpPr>
        <p:spPr>
          <a:xfrm>
            <a:off x="8716570" y="35281"/>
            <a:ext cx="1683728"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200" b="1">
                <a:solidFill>
                  <a:srgbClr val="17375E"/>
                </a:solidFill>
                <a:latin typeface="Tahoma"/>
                <a:ea typeface="Tahoma"/>
                <a:cs typeface="Tahoma"/>
                <a:sym typeface="Tahoma"/>
              </a:defRPr>
            </a:lvl1pPr>
          </a:lstStyle>
          <a:p>
            <a:r>
              <a:t>SA AUDIENCE: 71% </a:t>
            </a:r>
          </a:p>
        </p:txBody>
      </p:sp>
      <p:graphicFrame>
        <p:nvGraphicFramePr>
          <p:cNvPr id="234" name="Table"/>
          <p:cNvGraphicFramePr/>
          <p:nvPr/>
        </p:nvGraphicFramePr>
        <p:xfrm>
          <a:off x="5933290" y="3552823"/>
          <a:ext cx="2381341" cy="1081427"/>
        </p:xfrm>
        <a:graphic>
          <a:graphicData uri="http://schemas.openxmlformats.org/drawingml/2006/table">
            <a:tbl>
              <a:tblPr>
                <a:tableStyleId>{4C3C2611-4C71-4FC5-86AE-919BDF0F9419}</a:tableStyleId>
              </a:tblPr>
              <a:tblGrid>
                <a:gridCol w="1190670"/>
                <a:gridCol w="1190670"/>
              </a:tblGrid>
              <a:tr h="742770">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338656">
                <a:tc>
                  <a:txBody>
                    <a:bodyPr/>
                    <a:lstStyle/>
                    <a:p>
                      <a:pPr algn="ctr"/>
                      <a:r>
                        <a:rPr sz="1400" b="1"/>
                        <a:t>104 107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c>
                  <a:txBody>
                    <a:bodyPr/>
                    <a:lstStyle/>
                    <a:p>
                      <a:pPr algn="ctr"/>
                      <a:r>
                        <a:rPr sz="1400" b="1">
                          <a:solidFill>
                            <a:srgbClr val="1F497D"/>
                          </a:solidFill>
                        </a:rPr>
                        <a:t>225 467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235" name="image18.png" descr="image18.png"/>
          <p:cNvPicPr>
            <a:picLocks noChangeAspect="1"/>
          </p:cNvPicPr>
          <p:nvPr/>
        </p:nvPicPr>
        <p:blipFill>
          <a:blip r:embed="rId11">
            <a:extLst/>
          </a:blip>
          <a:stretch>
            <a:fillRect/>
          </a:stretch>
        </p:blipFill>
        <p:spPr>
          <a:xfrm>
            <a:off x="7431965" y="3645727"/>
            <a:ext cx="581735" cy="578883"/>
          </a:xfrm>
          <a:prstGeom prst="rect">
            <a:avLst/>
          </a:prstGeom>
          <a:ln w="12700">
            <a:miter lim="400000"/>
          </a:ln>
        </p:spPr>
      </p:pic>
      <p:pic>
        <p:nvPicPr>
          <p:cNvPr id="236" name="image19.png" descr="image19.png"/>
          <p:cNvPicPr>
            <a:picLocks noChangeAspect="1"/>
          </p:cNvPicPr>
          <p:nvPr/>
        </p:nvPicPr>
        <p:blipFill>
          <a:blip r:embed="rId12">
            <a:extLst/>
          </a:blip>
          <a:stretch>
            <a:fillRect/>
          </a:stretch>
        </p:blipFill>
        <p:spPr>
          <a:xfrm>
            <a:off x="6222682" y="3629025"/>
            <a:ext cx="578884" cy="578883"/>
          </a:xfrm>
          <a:prstGeom prst="rect">
            <a:avLst/>
          </a:prstGeom>
          <a:ln w="12700">
            <a:miter lim="400000"/>
          </a:ln>
        </p:spPr>
      </p:pic>
      <p:pic>
        <p:nvPicPr>
          <p:cNvPr id="237" name="image20.png" descr="image20.png"/>
          <p:cNvPicPr>
            <a:picLocks noChangeAspect="1"/>
          </p:cNvPicPr>
          <p:nvPr/>
        </p:nvPicPr>
        <p:blipFill>
          <a:blip r:embed="rId13">
            <a:extLst/>
          </a:blip>
          <a:stretch>
            <a:fillRect/>
          </a:stretch>
        </p:blipFill>
        <p:spPr>
          <a:xfrm>
            <a:off x="3898900" y="2322666"/>
            <a:ext cx="396059" cy="537122"/>
          </a:xfrm>
          <a:prstGeom prst="rect">
            <a:avLst/>
          </a:prstGeom>
          <a:ln w="12700">
            <a:miter lim="400000"/>
          </a:ln>
        </p:spPr>
      </p:pic>
      <p:graphicFrame>
        <p:nvGraphicFramePr>
          <p:cNvPr id="238" name="Table"/>
          <p:cNvGraphicFramePr/>
          <p:nvPr/>
        </p:nvGraphicFramePr>
        <p:xfrm>
          <a:off x="4504437" y="2257425"/>
          <a:ext cx="2855423" cy="641120"/>
        </p:xfrm>
        <a:graphic>
          <a:graphicData uri="http://schemas.openxmlformats.org/drawingml/2006/table">
            <a:tbl>
              <a:tblPr>
                <a:tableStyleId>{4C3C2611-4C71-4FC5-86AE-919BDF0F9419}</a:tableStyleId>
              </a:tblPr>
              <a:tblGrid>
                <a:gridCol w="755800"/>
                <a:gridCol w="728022"/>
                <a:gridCol w="685800"/>
                <a:gridCol w="685800"/>
              </a:tblGrid>
              <a:tr h="269941">
                <a:tc>
                  <a:txBody>
                    <a:bodyPr/>
                    <a:lstStyle/>
                    <a:p>
                      <a:pPr algn="ctr"/>
                      <a:r>
                        <a:rPr sz="1200" b="1">
                          <a:solidFill>
                            <a:srgbClr val="17375E"/>
                          </a:solidFill>
                        </a:rPr>
                        <a:t>15-19</a:t>
                      </a:r>
                    </a:p>
                  </a:txBody>
                  <a:tcPr marL="95250" marR="95250" marT="95250" marB="95250" anchor="ctr" horzOverflow="overflow">
                    <a:lnL>
                      <a:solidFill>
                        <a:srgbClr val="ECECEC"/>
                      </a:solidFill>
                    </a:lnL>
                    <a:lnR>
                      <a:solidFill>
                        <a:srgbClr val="ECECEC"/>
                      </a:solidFill>
                    </a:lnR>
                    <a:lnB>
                      <a:solidFill>
                        <a:srgbClr val="ECECEC"/>
                      </a:solidFill>
                    </a:lnB>
                    <a:solidFill>
                      <a:srgbClr val="FFFFFF"/>
                    </a:solidFill>
                  </a:tcPr>
                </a:tc>
                <a:tc>
                  <a:txBody>
                    <a:bodyPr/>
                    <a:lstStyle/>
                    <a:p>
                      <a:pPr algn="ctr"/>
                      <a:r>
                        <a:rPr sz="1200" b="1">
                          <a:solidFill>
                            <a:srgbClr val="17375E"/>
                          </a:solidFill>
                        </a:rPr>
                        <a:t>20-24</a:t>
                      </a:r>
                    </a:p>
                  </a:txBody>
                  <a:tcPr marL="95250" marR="95250" marT="95250" marB="95250" anchor="ctr" horzOverflow="overflow">
                    <a:lnL>
                      <a:solidFill>
                        <a:srgbClr val="ECECEC"/>
                      </a:solidFill>
                    </a:lnL>
                    <a:lnR>
                      <a:solidFill>
                        <a:srgbClr val="ECECEC"/>
                      </a:solidFill>
                    </a:lnR>
                    <a:lnB>
                      <a:solidFill>
                        <a:srgbClr val="ECECEC"/>
                      </a:solidFill>
                    </a:lnB>
                    <a:solidFill>
                      <a:srgbClr val="DDDDDD"/>
                    </a:solidFill>
                  </a:tcPr>
                </a:tc>
                <a:tc>
                  <a:txBody>
                    <a:bodyPr/>
                    <a:lstStyle/>
                    <a:p>
                      <a:pPr algn="ctr"/>
                      <a:r>
                        <a:rPr sz="1200" b="1">
                          <a:solidFill>
                            <a:srgbClr val="17375E"/>
                          </a:solidFill>
                        </a:rPr>
                        <a:t>25-34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35-44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r>
              <a:tr h="371178">
                <a:tc>
                  <a:txBody>
                    <a:bodyPr/>
                    <a:lstStyle/>
                    <a:p>
                      <a:pPr algn="ctr"/>
                      <a:r>
                        <a:rPr sz="1200"/>
                        <a:t>8%</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13%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DDDDD"/>
                    </a:solidFill>
                  </a:tcPr>
                </a:tc>
                <a:tc>
                  <a:txBody>
                    <a:bodyPr/>
                    <a:lstStyle/>
                    <a:p>
                      <a:pPr algn="ctr"/>
                      <a:r>
                        <a:rPr sz="1200"/>
                        <a:t>22%</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20%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graphicFrame>
        <p:nvGraphicFramePr>
          <p:cNvPr id="239" name="Table"/>
          <p:cNvGraphicFramePr/>
          <p:nvPr/>
        </p:nvGraphicFramePr>
        <p:xfrm>
          <a:off x="7368078" y="2257425"/>
          <a:ext cx="2855423" cy="712055"/>
        </p:xfrm>
        <a:graphic>
          <a:graphicData uri="http://schemas.openxmlformats.org/drawingml/2006/table">
            <a:tbl>
              <a:tblPr>
                <a:tableStyleId>{4C3C2611-4C71-4FC5-86AE-919BDF0F9419}</a:tableStyleId>
              </a:tblPr>
              <a:tblGrid>
                <a:gridCol w="755800"/>
                <a:gridCol w="728022"/>
                <a:gridCol w="685800"/>
                <a:gridCol w="685800"/>
              </a:tblGrid>
              <a:tr h="340877">
                <a:tc>
                  <a:txBody>
                    <a:bodyPr/>
                    <a:lstStyle/>
                    <a:p>
                      <a:pPr algn="ctr"/>
                      <a:r>
                        <a:rPr sz="1200" b="1">
                          <a:solidFill>
                            <a:srgbClr val="17375E"/>
                          </a:solidFill>
                        </a:rPr>
                        <a:t>45-49</a:t>
                      </a:r>
                    </a:p>
                  </a:txBody>
                  <a:tcPr marL="95250" marR="95250" marT="95250" marB="95250" anchor="ctr" horzOverflow="overflow">
                    <a:lnL>
                      <a:solidFill>
                        <a:srgbClr val="ECECEC"/>
                      </a:solidFill>
                    </a:lnL>
                    <a:lnR>
                      <a:solidFill>
                        <a:srgbClr val="ECECEC"/>
                      </a:solidFill>
                    </a:lnR>
                    <a:lnB>
                      <a:solidFill>
                        <a:srgbClr val="ECECEC"/>
                      </a:solidFill>
                    </a:lnB>
                    <a:solidFill>
                      <a:srgbClr val="FFFFFF"/>
                    </a:solidFill>
                  </a:tcPr>
                </a:tc>
                <a:tc>
                  <a:txBody>
                    <a:bodyPr/>
                    <a:lstStyle/>
                    <a:p>
                      <a:pPr algn="ctr"/>
                      <a:r>
                        <a:rPr sz="1200" b="1">
                          <a:solidFill>
                            <a:srgbClr val="17375E"/>
                          </a:solidFill>
                        </a:rPr>
                        <a:t>50-54</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55-59</a:t>
                      </a:r>
                    </a:p>
                  </a:txBody>
                  <a:tcPr marL="95250" marR="95250" marT="95250" marB="95250" anchor="ctr" horzOverflow="overflow">
                    <a:lnL>
                      <a:solidFill>
                        <a:srgbClr val="ECECEC"/>
                      </a:solidFill>
                    </a:lnL>
                    <a:lnR>
                      <a:solidFill>
                        <a:srgbClr val="ECECEC"/>
                      </a:solidFill>
                    </a:lnR>
                    <a:lnB>
                      <a:solidFill>
                        <a:srgbClr val="ECECEC"/>
                      </a:solidFill>
                    </a:lnB>
                    <a:solidFill>
                      <a:srgbClr val="DDDDDD"/>
                    </a:solidFill>
                  </a:tcPr>
                </a:tc>
                <a:tc>
                  <a:txBody>
                    <a:bodyPr/>
                    <a:lstStyle/>
                    <a:p>
                      <a:pPr algn="ctr"/>
                      <a:r>
                        <a:rPr sz="1200" b="1">
                          <a:solidFill>
                            <a:srgbClr val="17375E"/>
                          </a:solidFill>
                        </a:rPr>
                        <a:t>60+</a:t>
                      </a:r>
                    </a:p>
                  </a:txBody>
                  <a:tcPr marL="95250" marR="95250" marT="95250" marB="95250" anchor="ctr" horzOverflow="overflow">
                    <a:lnL>
                      <a:solidFill>
                        <a:srgbClr val="ECECEC"/>
                      </a:solidFill>
                    </a:lnL>
                    <a:lnR>
                      <a:solidFill>
                        <a:srgbClr val="ECECEC"/>
                      </a:solidFill>
                    </a:lnR>
                    <a:lnB>
                      <a:solidFill>
                        <a:srgbClr val="ECECEC"/>
                      </a:solidFill>
                    </a:lnB>
                  </a:tcPr>
                </a:tc>
              </a:tr>
              <a:tr h="371178">
                <a:tc>
                  <a:txBody>
                    <a:bodyPr/>
                    <a:lstStyle/>
                    <a:p>
                      <a:pPr algn="ctr"/>
                      <a:r>
                        <a:rPr sz="1200"/>
                        <a:t>11%</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12%</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DDDDD"/>
                    </a:solidFill>
                  </a:tcPr>
                </a:tc>
                <a:tc>
                  <a:txBody>
                    <a:bodyPr/>
                    <a:lstStyle/>
                    <a:p>
                      <a:pPr algn="ctr"/>
                      <a:r>
                        <a:rPr sz="1200"/>
                        <a:t>8%</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bl>
          </a:graphicData>
        </a:graphic>
      </p:graphicFrame>
      <p:graphicFrame>
        <p:nvGraphicFramePr>
          <p:cNvPr id="240" name="Table"/>
          <p:cNvGraphicFramePr/>
          <p:nvPr/>
        </p:nvGraphicFramePr>
        <p:xfrm>
          <a:off x="7697476" y="387644"/>
          <a:ext cx="2580530" cy="1076976"/>
        </p:xfrm>
        <a:graphic>
          <a:graphicData uri="http://schemas.openxmlformats.org/drawingml/2006/table">
            <a:tbl>
              <a:tblPr>
                <a:tableStyleId>{4C3C2611-4C71-4FC5-86AE-919BDF0F9419}</a:tableStyleId>
              </a:tblPr>
              <a:tblGrid>
                <a:gridCol w="1361329"/>
                <a:gridCol w="609600"/>
                <a:gridCol w="609600"/>
              </a:tblGrid>
              <a:tr h="218442">
                <a:tc>
                  <a:txBody>
                    <a:bodyPr/>
                    <a:lstStyle/>
                    <a:p>
                      <a:pPr algn="l">
                        <a:defRPr sz="1000"/>
                      </a:pPr>
                      <a:endParaRPr/>
                    </a:p>
                  </a:txBody>
                  <a:tcPr marL="45720" marR="45720" horzOverflow="overflow"/>
                </a:tc>
                <a:tc>
                  <a:txBody>
                    <a:bodyPr/>
                    <a:lstStyle/>
                    <a:p>
                      <a:pPr algn="l">
                        <a:defRPr sz="1000"/>
                      </a:pPr>
                      <a:endParaRPr/>
                    </a:p>
                  </a:txBody>
                  <a:tcPr marL="45720" marR="45720" horzOverflow="overflow"/>
                </a:tc>
                <a:tc>
                  <a:txBody>
                    <a:bodyPr/>
                    <a:lstStyle/>
                    <a:p>
                      <a:r>
                        <a:rPr sz="1000" b="1"/>
                        <a:t>INDEX</a:t>
                      </a:r>
                    </a:p>
                  </a:txBody>
                  <a:tcPr marL="45720" marR="45720" horzOverflow="overflow">
                    <a:solidFill>
                      <a:srgbClr val="D9D9D9"/>
                    </a:solidFill>
                  </a:tcPr>
                </a:tc>
              </a:tr>
              <a:tr h="218442">
                <a:tc>
                  <a:txBody>
                    <a:bodyPr/>
                    <a:lstStyle/>
                    <a:p>
                      <a:pPr algn="l"/>
                      <a:r>
                        <a:rPr sz="1200" b="1"/>
                        <a:t>GAUTENG: </a:t>
                      </a:r>
                    </a:p>
                  </a:txBody>
                  <a:tcPr marL="45720" marR="45720" horzOverflow="overflow"/>
                </a:tc>
                <a:tc>
                  <a:txBody>
                    <a:bodyPr/>
                    <a:lstStyle/>
                    <a:p>
                      <a:r>
                        <a:rPr sz="1000"/>
                        <a:t>42.6%</a:t>
                      </a:r>
                    </a:p>
                  </a:txBody>
                  <a:tcPr marL="45720" marR="45720" horzOverflow="overflow"/>
                </a:tc>
                <a:tc>
                  <a:txBody>
                    <a:bodyPr/>
                    <a:lstStyle/>
                    <a:p>
                      <a:r>
                        <a:rPr sz="1000"/>
                        <a:t>109</a:t>
                      </a:r>
                    </a:p>
                  </a:txBody>
                  <a:tcPr marL="45720" marR="45720" horzOverflow="overflow">
                    <a:solidFill>
                      <a:srgbClr val="D9D9D9"/>
                    </a:solidFill>
                  </a:tcPr>
                </a:tc>
              </a:tr>
              <a:tr h="279052">
                <a:tc>
                  <a:txBody>
                    <a:bodyPr/>
                    <a:lstStyle/>
                    <a:p>
                      <a:pPr algn="l"/>
                      <a:r>
                        <a:rPr sz="1200" b="1">
                          <a:solidFill>
                            <a:srgbClr val="17375E"/>
                          </a:solidFill>
                        </a:rPr>
                        <a:t>WESTERN CAPE: </a:t>
                      </a:r>
                    </a:p>
                  </a:txBody>
                  <a:tcPr marL="45720" marR="45720" horzOverflow="overflow"/>
                </a:tc>
                <a:tc>
                  <a:txBody>
                    <a:bodyPr/>
                    <a:lstStyle/>
                    <a:p>
                      <a:r>
                        <a:rPr sz="1000"/>
                        <a:t>17.3%</a:t>
                      </a:r>
                    </a:p>
                  </a:txBody>
                  <a:tcPr marL="45720" marR="45720" horzOverflow="overflow"/>
                </a:tc>
                <a:tc>
                  <a:txBody>
                    <a:bodyPr/>
                    <a:lstStyle/>
                    <a:p>
                      <a:r>
                        <a:rPr sz="1000"/>
                        <a:t>129</a:t>
                      </a:r>
                    </a:p>
                  </a:txBody>
                  <a:tcPr marL="45720" marR="45720" horzOverflow="overflow">
                    <a:solidFill>
                      <a:srgbClr val="D9D9D9"/>
                    </a:solidFill>
                  </a:tcPr>
                </a:tc>
              </a:tr>
              <a:tr h="203203">
                <a:tc>
                  <a:txBody>
                    <a:bodyPr/>
                    <a:lstStyle/>
                    <a:p>
                      <a:pPr algn="l"/>
                      <a:r>
                        <a:rPr sz="1200" b="1"/>
                        <a:t>KWAZULU-NATAL: </a:t>
                      </a:r>
                    </a:p>
                  </a:txBody>
                  <a:tcPr marL="45720" marR="45720" horzOverflow="overflow"/>
                </a:tc>
                <a:tc>
                  <a:txBody>
                    <a:bodyPr/>
                    <a:lstStyle/>
                    <a:p>
                      <a:r>
                        <a:rPr sz="1000"/>
                        <a:t>13%</a:t>
                      </a:r>
                    </a:p>
                  </a:txBody>
                  <a:tcPr marL="45720" marR="45720" horzOverflow="overflow"/>
                </a:tc>
                <a:tc>
                  <a:txBody>
                    <a:bodyPr/>
                    <a:lstStyle/>
                    <a:p>
                      <a:r>
                        <a:rPr sz="1000"/>
                        <a:t>79</a:t>
                      </a:r>
                    </a:p>
                  </a:txBody>
                  <a:tcPr marL="45720" marR="45720" horzOverflow="overflow">
                    <a:solidFill>
                      <a:srgbClr val="D9D9D9"/>
                    </a:solidFill>
                  </a:tcPr>
                </a:tc>
              </a:tr>
              <a:tr h="187963">
                <a:tc>
                  <a:txBody>
                    <a:bodyPr/>
                    <a:lstStyle/>
                    <a:p>
                      <a:pPr algn="l"/>
                      <a:r>
                        <a:rPr sz="1200" b="1">
                          <a:solidFill>
                            <a:srgbClr val="17375E"/>
                          </a:solidFill>
                        </a:rPr>
                        <a:t>EASTERN CAPE: </a:t>
                      </a:r>
                    </a:p>
                  </a:txBody>
                  <a:tcPr marL="45720" marR="45720" horzOverflow="overflow"/>
                </a:tc>
                <a:tc>
                  <a:txBody>
                    <a:bodyPr/>
                    <a:lstStyle/>
                    <a:p>
                      <a:r>
                        <a:rPr sz="1000"/>
                        <a:t>7%</a:t>
                      </a:r>
                    </a:p>
                  </a:txBody>
                  <a:tcPr marL="45720" marR="45720" horzOverflow="overflow"/>
                </a:tc>
                <a:tc>
                  <a:txBody>
                    <a:bodyPr/>
                    <a:lstStyle/>
                    <a:p>
                      <a:r>
                        <a:rPr sz="1000"/>
                        <a:t>92</a:t>
                      </a:r>
                    </a:p>
                  </a:txBody>
                  <a:tcPr marL="45720" marR="45720" horzOverflow="overflow">
                    <a:solidFill>
                      <a:srgbClr val="D9D9D9"/>
                    </a:solidFill>
                  </a:tcPr>
                </a:tc>
              </a:tr>
              <a:tr h="248923">
                <a:tc>
                  <a:txBody>
                    <a:bodyPr/>
                    <a:lstStyle/>
                    <a:p>
                      <a:pPr algn="l"/>
                      <a:r>
                        <a:rPr sz="1200" b="1"/>
                        <a:t>LIMPOPO: </a:t>
                      </a:r>
                    </a:p>
                  </a:txBody>
                  <a:tcPr marL="45720" marR="45720" horzOverflow="overflow"/>
                </a:tc>
                <a:tc>
                  <a:txBody>
                    <a:bodyPr/>
                    <a:lstStyle/>
                    <a:p>
                      <a:r>
                        <a:rPr sz="1000"/>
                        <a:t>6.1%</a:t>
                      </a:r>
                    </a:p>
                  </a:txBody>
                  <a:tcPr marL="45720" marR="45720" horzOverflow="overflow"/>
                </a:tc>
                <a:tc>
                  <a:txBody>
                    <a:bodyPr/>
                    <a:lstStyle/>
                    <a:p>
                      <a:r>
                        <a:rPr sz="1000"/>
                        <a:t>8793</a:t>
                      </a:r>
                    </a:p>
                  </a:txBody>
                  <a:tcPr marL="45720" marR="45720" horzOverflow="overflow">
                    <a:solidFill>
                      <a:srgbClr val="D9D9D9"/>
                    </a:solidFill>
                  </a:tcPr>
                </a:tc>
              </a:tr>
            </a:tbl>
          </a:graphicData>
        </a:graphic>
      </p:graphicFrame>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image4.png" descr="image4.png"/>
          <p:cNvPicPr>
            <a:picLocks noChangeAspect="1"/>
          </p:cNvPicPr>
          <p:nvPr/>
        </p:nvPicPr>
        <p:blipFill>
          <a:blip r:embed="rId2">
            <a:extLst/>
          </a:blip>
          <a:stretch>
            <a:fillRect/>
          </a:stretch>
        </p:blipFill>
        <p:spPr>
          <a:xfrm>
            <a:off x="8819001" y="6905625"/>
            <a:ext cx="1366156" cy="428909"/>
          </a:xfrm>
          <a:prstGeom prst="rect">
            <a:avLst/>
          </a:prstGeom>
          <a:ln w="12700">
            <a:miter lim="400000"/>
          </a:ln>
        </p:spPr>
      </p:pic>
      <p:pic>
        <p:nvPicPr>
          <p:cNvPr id="243" name="image12.png" descr="image12.png"/>
          <p:cNvPicPr>
            <a:picLocks noChangeAspect="1"/>
          </p:cNvPicPr>
          <p:nvPr/>
        </p:nvPicPr>
        <p:blipFill>
          <a:blip r:embed="rId3">
            <a:extLst/>
          </a:blip>
          <a:stretch>
            <a:fillRect/>
          </a:stretch>
        </p:blipFill>
        <p:spPr>
          <a:xfrm>
            <a:off x="3933907" y="3533023"/>
            <a:ext cx="988968" cy="988968"/>
          </a:xfrm>
          <a:prstGeom prst="rect">
            <a:avLst/>
          </a:prstGeom>
          <a:ln w="12700">
            <a:miter lim="400000"/>
          </a:ln>
        </p:spPr>
      </p:pic>
      <p:pic>
        <p:nvPicPr>
          <p:cNvPr id="244" name="image13.jpg" descr="image13.jpg"/>
          <p:cNvPicPr>
            <a:picLocks noChangeAspect="1"/>
          </p:cNvPicPr>
          <p:nvPr/>
        </p:nvPicPr>
        <p:blipFill>
          <a:blip r:embed="rId4">
            <a:extLst/>
          </a:blip>
          <a:stretch>
            <a:fillRect/>
          </a:stretch>
        </p:blipFill>
        <p:spPr>
          <a:xfrm flipH="1">
            <a:off x="8814828" y="390715"/>
            <a:ext cx="345825" cy="414546"/>
          </a:xfrm>
          <a:prstGeom prst="rect">
            <a:avLst/>
          </a:prstGeom>
          <a:ln w="12700">
            <a:miter lim="400000"/>
          </a:ln>
        </p:spPr>
      </p:pic>
      <p:graphicFrame>
        <p:nvGraphicFramePr>
          <p:cNvPr id="245" name="Table"/>
          <p:cNvGraphicFramePr/>
          <p:nvPr/>
        </p:nvGraphicFramePr>
        <p:xfrm>
          <a:off x="5489073" y="1225845"/>
          <a:ext cx="1676401" cy="1"/>
        </p:xfrm>
        <a:graphic>
          <a:graphicData uri="http://schemas.openxmlformats.org/drawingml/2006/table">
            <a:tbl>
              <a:tblPr>
                <a:tableStyleId>{4C3C2611-4C71-4FC5-86AE-919BDF0F9419}</a:tableStyleId>
              </a:tblPr>
              <a:tblGrid>
                <a:gridCol w="838200"/>
                <a:gridCol w="838200"/>
              </a:tblGrid>
              <a:tr h="0">
                <a:tc>
                  <a:txBody>
                    <a:bodyPr/>
                    <a:lstStyle/>
                    <a:p>
                      <a:pPr algn="ctr"/>
                      <a:r>
                        <a:rPr sz="1400" b="1">
                          <a:solidFill>
                            <a:srgbClr val="1F497D"/>
                          </a:solidFill>
                        </a:rPr>
                        <a:t>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r>
                        <a:rPr sz="1400" b="1">
                          <a:solidFill>
                            <a:srgbClr val="1F497D"/>
                          </a:solidFill>
                        </a:rPr>
                        <a:t>FEMALE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200"/>
                        <a:t>66%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34%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r>
            </a:tbl>
          </a:graphicData>
        </a:graphic>
      </p:graphicFrame>
      <p:sp>
        <p:nvSpPr>
          <p:cNvPr id="246" name="Line"/>
          <p:cNvSpPr/>
          <p:nvPr/>
        </p:nvSpPr>
        <p:spPr>
          <a:xfrm>
            <a:off x="3517900" y="2815726"/>
            <a:ext cx="0" cy="1041899"/>
          </a:xfrm>
          <a:prstGeom prst="line">
            <a:avLst/>
          </a:prstGeom>
          <a:ln>
            <a:solidFill>
              <a:srgbClr val="808080"/>
            </a:solidFill>
          </a:ln>
        </p:spPr>
        <p:txBody>
          <a:bodyPr lIns="45719" rIns="45719"/>
          <a:lstStyle/>
          <a:p>
            <a:endParaRPr/>
          </a:p>
        </p:txBody>
      </p:sp>
      <p:graphicFrame>
        <p:nvGraphicFramePr>
          <p:cNvPr id="247" name="Table"/>
          <p:cNvGraphicFramePr/>
          <p:nvPr/>
        </p:nvGraphicFramePr>
        <p:xfrm>
          <a:off x="8792733" y="5568686"/>
          <a:ext cx="1578987" cy="339619"/>
        </p:xfrm>
        <a:graphic>
          <a:graphicData uri="http://schemas.openxmlformats.org/drawingml/2006/table">
            <a:tbl>
              <a:tblPr>
                <a:tableStyleId>{4C3C2611-4C71-4FC5-86AE-919BDF0F9419}</a:tableStyleId>
              </a:tblPr>
              <a:tblGrid>
                <a:gridCol w="1578986"/>
              </a:tblGrid>
              <a:tr h="339618">
                <a:tc>
                  <a:txBody>
                    <a:bodyPr/>
                    <a:lstStyle/>
                    <a:p>
                      <a:pPr algn="ctr"/>
                      <a:r>
                        <a:rPr sz="1000" b="1">
                          <a:latin typeface="Tahoma"/>
                          <a:ea typeface="Tahoma"/>
                          <a:cs typeface="Tahoma"/>
                          <a:sym typeface="Tahoma"/>
                        </a:rPr>
                        <a:t>AVG TIME ON SITE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3:33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248" name="image14.png" descr="image14.png"/>
          <p:cNvPicPr>
            <a:picLocks noChangeAspect="1"/>
          </p:cNvPicPr>
          <p:nvPr/>
        </p:nvPicPr>
        <p:blipFill>
          <a:blip r:embed="rId5">
            <a:extLst/>
          </a:blip>
          <a:stretch>
            <a:fillRect/>
          </a:stretch>
        </p:blipFill>
        <p:spPr>
          <a:xfrm>
            <a:off x="9401402" y="5236462"/>
            <a:ext cx="372676" cy="372676"/>
          </a:xfrm>
          <a:prstGeom prst="rect">
            <a:avLst/>
          </a:prstGeom>
          <a:ln w="12700">
            <a:miter lim="400000"/>
          </a:ln>
        </p:spPr>
      </p:pic>
      <p:sp>
        <p:nvSpPr>
          <p:cNvPr id="249" name="Line"/>
          <p:cNvSpPr/>
          <p:nvPr/>
        </p:nvSpPr>
        <p:spPr>
          <a:xfrm>
            <a:off x="3517900" y="3857625"/>
            <a:ext cx="0" cy="1676400"/>
          </a:xfrm>
          <a:prstGeom prst="line">
            <a:avLst/>
          </a:prstGeom>
          <a:ln>
            <a:solidFill>
              <a:srgbClr val="808080"/>
            </a:solidFill>
          </a:ln>
        </p:spPr>
        <p:txBody>
          <a:bodyPr lIns="45719" rIns="45719"/>
          <a:lstStyle/>
          <a:p>
            <a:endParaRPr/>
          </a:p>
        </p:txBody>
      </p:sp>
      <p:sp>
        <p:nvSpPr>
          <p:cNvPr id="250" name="Source: Narratiive, Google Analytics"/>
          <p:cNvSpPr txBox="1"/>
          <p:nvPr/>
        </p:nvSpPr>
        <p:spPr>
          <a:xfrm>
            <a:off x="3840834" y="6829425"/>
            <a:ext cx="2864948" cy="225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t>Source: Narratiive, Google Analytics </a:t>
            </a:r>
          </a:p>
        </p:txBody>
      </p:sp>
      <p:sp>
        <p:nvSpPr>
          <p:cNvPr id="251" name="Peak time: 6am – 6pm"/>
          <p:cNvSpPr txBox="1"/>
          <p:nvPr/>
        </p:nvSpPr>
        <p:spPr>
          <a:xfrm>
            <a:off x="5803900" y="5926692"/>
            <a:ext cx="1749051"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pPr>
            <a:r>
              <a:t>Peak time: 6am – 6pm</a:t>
            </a:r>
          </a:p>
        </p:txBody>
      </p:sp>
      <p:sp>
        <p:nvSpPr>
          <p:cNvPr id="252" name="SESSIONS…"/>
          <p:cNvSpPr txBox="1"/>
          <p:nvPr/>
        </p:nvSpPr>
        <p:spPr>
          <a:xfrm>
            <a:off x="2120235" y="5818942"/>
            <a:ext cx="798239"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latin typeface="Tahoma"/>
                <a:ea typeface="Tahoma"/>
                <a:cs typeface="Tahoma"/>
                <a:sym typeface="Tahoma"/>
              </a:defRPr>
            </a:pPr>
            <a:r>
              <a:t>SESSIONS</a:t>
            </a:r>
          </a:p>
          <a:p>
            <a:pPr algn="ctr">
              <a:defRPr sz="1000" b="1">
                <a:latin typeface="Tahoma"/>
                <a:ea typeface="Tahoma"/>
                <a:cs typeface="Tahoma"/>
                <a:sym typeface="Tahoma"/>
              </a:defRPr>
            </a:pPr>
            <a:r>
              <a:t>BY HOUR</a:t>
            </a:r>
          </a:p>
        </p:txBody>
      </p:sp>
      <p:graphicFrame>
        <p:nvGraphicFramePr>
          <p:cNvPr id="253" name="Table"/>
          <p:cNvGraphicFramePr/>
          <p:nvPr/>
        </p:nvGraphicFramePr>
        <p:xfrm>
          <a:off x="3881249" y="337292"/>
          <a:ext cx="1262724" cy="1"/>
        </p:xfrm>
        <a:graphic>
          <a:graphicData uri="http://schemas.openxmlformats.org/drawingml/2006/table">
            <a:tbl>
              <a:tblPr>
                <a:tableStyleId>{4C3C2611-4C71-4FC5-86AE-919BDF0F9419}</a:tableStyleId>
              </a:tblPr>
              <a:tblGrid>
                <a:gridCol w="1262723"/>
              </a:tblGrid>
              <a:tr h="0">
                <a:tc>
                  <a:txBody>
                    <a:bodyPr/>
                    <a:lstStyle/>
                    <a:p>
                      <a:pPr algn="ctr"/>
                      <a:r>
                        <a:rPr sz="1200" b="1"/>
                        <a:t>UNIQUE BROWSERS</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153 046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r h="0">
                <a:tc>
                  <a:txBody>
                    <a:bodyPr/>
                    <a:lstStyle/>
                    <a:p>
                      <a:pPr algn="ctr"/>
                      <a:r>
                        <a:rPr sz="1200" b="1"/>
                        <a:t>PAGEVIEWS</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r h="0">
                <a:tc>
                  <a:txBody>
                    <a:bodyPr/>
                    <a:lstStyle/>
                    <a:p>
                      <a:pPr algn="ctr"/>
                      <a:r>
                        <a:rPr sz="1400" b="1">
                          <a:solidFill>
                            <a:srgbClr val="1F497D"/>
                          </a:solidFill>
                        </a:rPr>
                        <a:t>328 903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pic>
        <p:nvPicPr>
          <p:cNvPr id="254" name="image15.png" descr="image15.png"/>
          <p:cNvPicPr>
            <a:picLocks noChangeAspect="1"/>
          </p:cNvPicPr>
          <p:nvPr/>
        </p:nvPicPr>
        <p:blipFill>
          <a:blip r:embed="rId6">
            <a:extLst/>
          </a:blip>
          <a:stretch>
            <a:fillRect/>
          </a:stretch>
        </p:blipFill>
        <p:spPr>
          <a:xfrm>
            <a:off x="5025047" y="3642512"/>
            <a:ext cx="569394" cy="569394"/>
          </a:xfrm>
          <a:prstGeom prst="rect">
            <a:avLst/>
          </a:prstGeom>
          <a:ln w="12700">
            <a:miter lim="400000"/>
          </a:ln>
        </p:spPr>
      </p:pic>
      <p:graphicFrame>
        <p:nvGraphicFramePr>
          <p:cNvPr id="255" name="Table"/>
          <p:cNvGraphicFramePr/>
          <p:nvPr/>
        </p:nvGraphicFramePr>
        <p:xfrm>
          <a:off x="8474771" y="3599553"/>
          <a:ext cx="1804663" cy="640090"/>
        </p:xfrm>
        <a:graphic>
          <a:graphicData uri="http://schemas.openxmlformats.org/drawingml/2006/table">
            <a:tbl>
              <a:tblPr>
                <a:tableStyleId>{4C3C2611-4C71-4FC5-86AE-919BDF0F9419}</a:tableStyleId>
              </a:tblPr>
              <a:tblGrid>
                <a:gridCol w="1804662"/>
              </a:tblGrid>
              <a:tr h="218442">
                <a:tc>
                  <a:txBody>
                    <a:bodyPr/>
                    <a:lstStyle/>
                    <a:p>
                      <a:pPr algn="l"/>
                      <a:r>
                        <a:rPr sz="1000" b="1">
                          <a:solidFill>
                            <a:srgbClr val="17375E"/>
                          </a:solidFill>
                          <a:latin typeface="Tahoma"/>
                          <a:ea typeface="Tahoma"/>
                          <a:cs typeface="Tahoma"/>
                          <a:sym typeface="Tahoma"/>
                        </a:rPr>
                        <a:t>MOST-READ SECTIONS</a:t>
                      </a:r>
                    </a:p>
                  </a:txBody>
                  <a:tcPr marL="45720" marR="45720" horzOverflow="overflow"/>
                </a:tc>
              </a:tr>
              <a:tr h="218442">
                <a:tc>
                  <a:txBody>
                    <a:bodyPr/>
                    <a:lstStyle/>
                    <a:p>
                      <a:pPr algn="l"/>
                      <a:r>
                        <a:rPr sz="1000">
                          <a:latin typeface="Arial"/>
                          <a:ea typeface="Arial"/>
                          <a:cs typeface="Arial"/>
                          <a:sym typeface="Arial"/>
                        </a:rPr>
                        <a:t>Money &amp; investing</a:t>
                      </a:r>
                    </a:p>
                  </a:txBody>
                  <a:tcPr marL="45720" marR="45720" horzOverflow="overflow"/>
                </a:tc>
              </a:tr>
              <a:tr h="0">
                <a:tc>
                  <a:txBody>
                    <a:bodyPr/>
                    <a:lstStyle/>
                    <a:p>
                      <a:pPr algn="l"/>
                      <a:r>
                        <a:rPr sz="1000">
                          <a:solidFill>
                            <a:srgbClr val="17375E"/>
                          </a:solidFill>
                          <a:latin typeface="Arial"/>
                          <a:ea typeface="Arial"/>
                          <a:cs typeface="Arial"/>
                          <a:sym typeface="Arial"/>
                        </a:rPr>
                        <a:t>Opinion</a:t>
                      </a:r>
                    </a:p>
                  </a:txBody>
                  <a:tcPr marL="45720" marR="45720" horzOverflow="overflow"/>
                </a:tc>
              </a:tr>
              <a:tr h="203203">
                <a:tc>
                  <a:txBody>
                    <a:bodyPr/>
                    <a:lstStyle/>
                    <a:p>
                      <a:pPr algn="l"/>
                      <a:r>
                        <a:rPr sz="1000">
                          <a:latin typeface="Arial"/>
                          <a:ea typeface="Arial"/>
                          <a:cs typeface="Arial"/>
                          <a:sym typeface="Arial"/>
                        </a:rPr>
                        <a:t>News &amp; Fox</a:t>
                      </a:r>
                    </a:p>
                  </a:txBody>
                  <a:tcPr marL="45720" marR="45720" horzOverflow="overflow"/>
                </a:tc>
              </a:tr>
            </a:tbl>
          </a:graphicData>
        </a:graphic>
      </p:graphicFrame>
      <p:pic>
        <p:nvPicPr>
          <p:cNvPr id="256" name="image3.jpeg" descr="image3.jpeg"/>
          <p:cNvPicPr>
            <a:picLocks noChangeAspect="1"/>
          </p:cNvPicPr>
          <p:nvPr/>
        </p:nvPicPr>
        <p:blipFill>
          <a:blip r:embed="rId7">
            <a:extLst/>
          </a:blip>
          <a:srcRect l="1" r="65980"/>
          <a:stretch>
            <a:fillRect/>
          </a:stretch>
        </p:blipFill>
        <p:spPr>
          <a:xfrm>
            <a:off x="0" y="0"/>
            <a:ext cx="3637816" cy="7556500"/>
          </a:xfrm>
          <a:prstGeom prst="rect">
            <a:avLst/>
          </a:prstGeom>
          <a:ln w="12700">
            <a:miter lim="400000"/>
          </a:ln>
        </p:spPr>
      </p:pic>
      <p:sp>
        <p:nvSpPr>
          <p:cNvPr id="257" name="OUR NETWORK"/>
          <p:cNvSpPr txBox="1">
            <a:spLocks noGrp="1"/>
          </p:cNvSpPr>
          <p:nvPr>
            <p:ph type="title"/>
          </p:nvPr>
        </p:nvSpPr>
        <p:spPr>
          <a:xfrm>
            <a:off x="-292101" y="372447"/>
            <a:ext cx="3753486" cy="861776"/>
          </a:xfrm>
          <a:prstGeom prst="rect">
            <a:avLst/>
          </a:prstGeom>
        </p:spPr>
        <p:txBody>
          <a:bodyPr/>
          <a:lstStyle/>
          <a:p>
            <a:pPr indent="12700" algn="r">
              <a:defRPr b="1" spc="-100">
                <a:latin typeface="+mn-lt"/>
                <a:ea typeface="+mn-ea"/>
                <a:cs typeface="+mn-cs"/>
                <a:sym typeface="Calibri"/>
              </a:defRPr>
            </a:pPr>
            <a:r>
              <a:t>OUR</a:t>
            </a:r>
            <a:br/>
            <a:r>
              <a:rPr b="0"/>
              <a:t>NETWORK</a:t>
            </a:r>
          </a:p>
        </p:txBody>
      </p:sp>
      <p:sp>
        <p:nvSpPr>
          <p:cNvPr id="258" name="One of South Africa’s most trusted financial magazines delivers weekly comprehensive news and analysis spanning investment, business, financial services, politics  and social trends within the business sector.…"/>
          <p:cNvSpPr txBox="1"/>
          <p:nvPr/>
        </p:nvSpPr>
        <p:spPr>
          <a:xfrm>
            <a:off x="370965" y="1359301"/>
            <a:ext cx="3166929" cy="5044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3975" indent="-107950" algn="r">
              <a:defRPr>
                <a:solidFill>
                  <a:srgbClr val="FFFFFF"/>
                </a:solidFill>
              </a:defRPr>
            </a:pPr>
            <a:r>
              <a:t>One of South Africa’s most trusted financial magazines delivers weekly comprehensive news and analysis spanning investment, business, financial services, politics </a:t>
            </a:r>
            <a:br/>
            <a:r>
              <a:t>and social trends within the business sector. </a:t>
            </a:r>
          </a:p>
          <a:p>
            <a:pPr marL="53975" indent="-107950" algn="r">
              <a:defRPr>
                <a:solidFill>
                  <a:srgbClr val="FFFFFF"/>
                </a:solidFill>
              </a:defRPr>
            </a:pPr>
            <a:endParaRPr/>
          </a:p>
          <a:p>
            <a:pPr marL="53975" indent="-107950" algn="r">
              <a:defRPr>
                <a:solidFill>
                  <a:srgbClr val="FFFFFF"/>
                </a:solidFill>
              </a:defRPr>
            </a:pPr>
            <a:r>
              <a:t>The website publishes all magazine content along with online-only news and features.</a:t>
            </a:r>
          </a:p>
          <a:p>
            <a:pPr marL="53975" indent="-107950" algn="r">
              <a:defRPr>
                <a:solidFill>
                  <a:srgbClr val="FFFFFF"/>
                </a:solidFill>
              </a:defRPr>
            </a:pPr>
            <a:endParaRPr/>
          </a:p>
          <a:p>
            <a:pPr marL="53975" indent="-107950" algn="r">
              <a:defRPr>
                <a:solidFill>
                  <a:srgbClr val="FFFFFF"/>
                </a:solidFill>
              </a:defRPr>
            </a:pPr>
            <a:r>
              <a:t> It is housed within the broader </a:t>
            </a:r>
            <a:r>
              <a:rPr b="1"/>
              <a:t>BusinessLIVE</a:t>
            </a:r>
            <a:r>
              <a:t> website that presents the best of Tiso Blackstar’s business content.</a:t>
            </a:r>
          </a:p>
        </p:txBody>
      </p:sp>
      <p:sp>
        <p:nvSpPr>
          <p:cNvPr id="259" name="www.financialmail.co.za"/>
          <p:cNvSpPr txBox="1"/>
          <p:nvPr/>
        </p:nvSpPr>
        <p:spPr>
          <a:xfrm>
            <a:off x="-1094970" y="6959896"/>
            <a:ext cx="452120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000" b="1" spc="-30">
                <a:solidFill>
                  <a:srgbClr val="FFFFFF"/>
                </a:solidFill>
              </a:defRPr>
            </a:lvl1pPr>
          </a:lstStyle>
          <a:p>
            <a:r>
              <a:t>www.financialmail.co.za</a:t>
            </a:r>
          </a:p>
        </p:txBody>
      </p:sp>
      <p:pic>
        <p:nvPicPr>
          <p:cNvPr id="260" name="image16.png" descr="image16.png"/>
          <p:cNvPicPr>
            <a:picLocks noChangeAspect="1"/>
          </p:cNvPicPr>
          <p:nvPr/>
        </p:nvPicPr>
        <p:blipFill>
          <a:blip r:embed="rId8">
            <a:extLst/>
          </a:blip>
          <a:stretch>
            <a:fillRect/>
          </a:stretch>
        </p:blipFill>
        <p:spPr>
          <a:xfrm>
            <a:off x="5633299" y="406796"/>
            <a:ext cx="806828" cy="867556"/>
          </a:xfrm>
          <a:prstGeom prst="rect">
            <a:avLst/>
          </a:prstGeom>
          <a:ln w="12700">
            <a:miter lim="400000"/>
          </a:ln>
        </p:spPr>
      </p:pic>
      <p:sp>
        <p:nvSpPr>
          <p:cNvPr id="261" name="Line"/>
          <p:cNvSpPr/>
          <p:nvPr/>
        </p:nvSpPr>
        <p:spPr>
          <a:xfrm>
            <a:off x="3841048" y="2105025"/>
            <a:ext cx="6436958" cy="0"/>
          </a:xfrm>
          <a:prstGeom prst="line">
            <a:avLst/>
          </a:prstGeom>
          <a:ln>
            <a:solidFill>
              <a:srgbClr val="4A7EBB"/>
            </a:solidFill>
          </a:ln>
        </p:spPr>
        <p:txBody>
          <a:bodyPr lIns="45719" rIns="45719"/>
          <a:lstStyle/>
          <a:p>
            <a:endParaRPr/>
          </a:p>
        </p:txBody>
      </p:sp>
      <p:sp>
        <p:nvSpPr>
          <p:cNvPr id="262" name="Line"/>
          <p:cNvSpPr/>
          <p:nvPr/>
        </p:nvSpPr>
        <p:spPr>
          <a:xfrm>
            <a:off x="3841048" y="3171825"/>
            <a:ext cx="6436958" cy="0"/>
          </a:xfrm>
          <a:prstGeom prst="line">
            <a:avLst/>
          </a:prstGeom>
          <a:ln>
            <a:solidFill>
              <a:srgbClr val="4A7EBB"/>
            </a:solidFill>
          </a:ln>
        </p:spPr>
        <p:txBody>
          <a:bodyPr lIns="45719" rIns="45719"/>
          <a:lstStyle/>
          <a:p>
            <a:endParaRPr/>
          </a:p>
        </p:txBody>
      </p:sp>
      <p:sp>
        <p:nvSpPr>
          <p:cNvPr id="263" name="Line"/>
          <p:cNvSpPr/>
          <p:nvPr/>
        </p:nvSpPr>
        <p:spPr>
          <a:xfrm>
            <a:off x="5803900" y="3171825"/>
            <a:ext cx="0" cy="1752600"/>
          </a:xfrm>
          <a:prstGeom prst="line">
            <a:avLst/>
          </a:prstGeom>
          <a:ln>
            <a:solidFill>
              <a:srgbClr val="4A7EBB"/>
            </a:solidFill>
          </a:ln>
        </p:spPr>
        <p:txBody>
          <a:bodyPr lIns="45719" rIns="45719"/>
          <a:lstStyle/>
          <a:p>
            <a:endParaRPr/>
          </a:p>
        </p:txBody>
      </p:sp>
      <p:sp>
        <p:nvSpPr>
          <p:cNvPr id="264" name="Line"/>
          <p:cNvSpPr/>
          <p:nvPr/>
        </p:nvSpPr>
        <p:spPr>
          <a:xfrm>
            <a:off x="8394700" y="3171825"/>
            <a:ext cx="0" cy="1752600"/>
          </a:xfrm>
          <a:prstGeom prst="line">
            <a:avLst/>
          </a:prstGeom>
          <a:ln>
            <a:solidFill>
              <a:srgbClr val="4A7EBB"/>
            </a:solidFill>
          </a:ln>
        </p:spPr>
        <p:txBody>
          <a:bodyPr lIns="45719" rIns="45719"/>
          <a:lstStyle/>
          <a:p>
            <a:endParaRPr/>
          </a:p>
        </p:txBody>
      </p:sp>
      <p:sp>
        <p:nvSpPr>
          <p:cNvPr id="265" name="Line"/>
          <p:cNvSpPr/>
          <p:nvPr/>
        </p:nvSpPr>
        <p:spPr>
          <a:xfrm>
            <a:off x="5209919" y="406796"/>
            <a:ext cx="1" cy="1695350"/>
          </a:xfrm>
          <a:prstGeom prst="line">
            <a:avLst/>
          </a:prstGeom>
          <a:ln>
            <a:solidFill>
              <a:srgbClr val="4A7EBB"/>
            </a:solidFill>
          </a:ln>
        </p:spPr>
        <p:txBody>
          <a:bodyPr lIns="45719" rIns="45719"/>
          <a:lstStyle/>
          <a:p>
            <a:endParaRPr/>
          </a:p>
        </p:txBody>
      </p:sp>
      <p:sp>
        <p:nvSpPr>
          <p:cNvPr id="266" name="Line"/>
          <p:cNvSpPr/>
          <p:nvPr/>
        </p:nvSpPr>
        <p:spPr>
          <a:xfrm>
            <a:off x="7389197" y="406796"/>
            <a:ext cx="1" cy="1695350"/>
          </a:xfrm>
          <a:prstGeom prst="line">
            <a:avLst/>
          </a:prstGeom>
          <a:ln>
            <a:solidFill>
              <a:srgbClr val="4A7EBB"/>
            </a:solidFill>
          </a:ln>
        </p:spPr>
        <p:txBody>
          <a:bodyPr lIns="45719" rIns="45719"/>
          <a:lstStyle/>
          <a:p>
            <a:endParaRPr/>
          </a:p>
        </p:txBody>
      </p:sp>
      <p:sp>
        <p:nvSpPr>
          <p:cNvPr id="267" name="Line"/>
          <p:cNvSpPr/>
          <p:nvPr/>
        </p:nvSpPr>
        <p:spPr>
          <a:xfrm>
            <a:off x="3841048" y="4924425"/>
            <a:ext cx="6436958" cy="0"/>
          </a:xfrm>
          <a:prstGeom prst="line">
            <a:avLst/>
          </a:prstGeom>
          <a:ln>
            <a:solidFill>
              <a:srgbClr val="4A7EBB"/>
            </a:solidFill>
          </a:ln>
        </p:spPr>
        <p:txBody>
          <a:bodyPr lIns="45719" rIns="45719"/>
          <a:lstStyle/>
          <a:p>
            <a:endParaRPr/>
          </a:p>
        </p:txBody>
      </p:sp>
      <p:sp>
        <p:nvSpPr>
          <p:cNvPr id="268" name="SESSIONS BY HOUR"/>
          <p:cNvSpPr txBox="1"/>
          <p:nvPr/>
        </p:nvSpPr>
        <p:spPr>
          <a:xfrm>
            <a:off x="3822700" y="5000625"/>
            <a:ext cx="1670369"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b="1"/>
            </a:lvl1pPr>
          </a:lstStyle>
          <a:p>
            <a:r>
              <a:t>SESSIONS BY HOUR</a:t>
            </a:r>
          </a:p>
        </p:txBody>
      </p:sp>
      <p:pic>
        <p:nvPicPr>
          <p:cNvPr id="269" name="image24.png" descr="image24.png"/>
          <p:cNvPicPr>
            <a:picLocks noChangeAspect="1"/>
          </p:cNvPicPr>
          <p:nvPr/>
        </p:nvPicPr>
        <p:blipFill>
          <a:blip r:embed="rId9">
            <a:extLst/>
          </a:blip>
          <a:stretch>
            <a:fillRect/>
          </a:stretch>
        </p:blipFill>
        <p:spPr>
          <a:xfrm>
            <a:off x="370965" y="6448425"/>
            <a:ext cx="3146936" cy="454724"/>
          </a:xfrm>
          <a:prstGeom prst="rect">
            <a:avLst/>
          </a:prstGeom>
          <a:ln w="12700">
            <a:miter lim="400000"/>
          </a:ln>
        </p:spPr>
      </p:pic>
      <p:graphicFrame>
        <p:nvGraphicFramePr>
          <p:cNvPr id="270" name="2D Line Chart"/>
          <p:cNvGraphicFramePr/>
          <p:nvPr/>
        </p:nvGraphicFramePr>
        <p:xfrm>
          <a:off x="3784600" y="4882232"/>
          <a:ext cx="4892548" cy="1564918"/>
        </p:xfrm>
        <a:graphic>
          <a:graphicData uri="http://schemas.openxmlformats.org/drawingml/2006/chart">
            <c:chart xmlns:c="http://schemas.openxmlformats.org/drawingml/2006/chart" xmlns:r="http://schemas.openxmlformats.org/officeDocument/2006/relationships" r:id="rId10"/>
          </a:graphicData>
        </a:graphic>
      </p:graphicFrame>
      <p:sp>
        <p:nvSpPr>
          <p:cNvPr id="271" name="SA AUDIENCE: 78.9%"/>
          <p:cNvSpPr txBox="1"/>
          <p:nvPr/>
        </p:nvSpPr>
        <p:spPr>
          <a:xfrm>
            <a:off x="8571909" y="35281"/>
            <a:ext cx="182838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200" b="1">
                <a:solidFill>
                  <a:srgbClr val="17375E"/>
                </a:solidFill>
                <a:latin typeface="Tahoma"/>
                <a:ea typeface="Tahoma"/>
                <a:cs typeface="Tahoma"/>
                <a:sym typeface="Tahoma"/>
              </a:defRPr>
            </a:lvl1pPr>
          </a:lstStyle>
          <a:p>
            <a:r>
              <a:t>SA AUDIENCE: 78.9% </a:t>
            </a:r>
          </a:p>
        </p:txBody>
      </p:sp>
      <p:graphicFrame>
        <p:nvGraphicFramePr>
          <p:cNvPr id="272" name="Table"/>
          <p:cNvGraphicFramePr/>
          <p:nvPr/>
        </p:nvGraphicFramePr>
        <p:xfrm>
          <a:off x="5933290" y="3552823"/>
          <a:ext cx="2381341" cy="1081427"/>
        </p:xfrm>
        <a:graphic>
          <a:graphicData uri="http://schemas.openxmlformats.org/drawingml/2006/table">
            <a:tbl>
              <a:tblPr>
                <a:tableStyleId>{4C3C2611-4C71-4FC5-86AE-919BDF0F9419}</a:tableStyleId>
              </a:tblPr>
              <a:tblGrid>
                <a:gridCol w="1190670"/>
                <a:gridCol w="1190670"/>
              </a:tblGrid>
              <a:tr h="742770">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338656">
                <a:tc>
                  <a:txBody>
                    <a:bodyPr/>
                    <a:lstStyle/>
                    <a:p>
                      <a:pPr algn="ctr"/>
                      <a:r>
                        <a:rPr sz="1400" b="1"/>
                        <a:t>74 659</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c>
                  <a:txBody>
                    <a:bodyPr/>
                    <a:lstStyle/>
                    <a:p>
                      <a:pPr algn="ctr"/>
                      <a:r>
                        <a:rPr sz="1400" b="1">
                          <a:solidFill>
                            <a:srgbClr val="1F497D"/>
                          </a:solidFill>
                        </a:rPr>
                        <a:t>74 737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273" name="image18.png" descr="image18.png"/>
          <p:cNvPicPr>
            <a:picLocks noChangeAspect="1"/>
          </p:cNvPicPr>
          <p:nvPr/>
        </p:nvPicPr>
        <p:blipFill>
          <a:blip r:embed="rId11">
            <a:extLst/>
          </a:blip>
          <a:stretch>
            <a:fillRect/>
          </a:stretch>
        </p:blipFill>
        <p:spPr>
          <a:xfrm>
            <a:off x="7431965" y="3645727"/>
            <a:ext cx="581735" cy="578883"/>
          </a:xfrm>
          <a:prstGeom prst="rect">
            <a:avLst/>
          </a:prstGeom>
          <a:ln w="12700">
            <a:miter lim="400000"/>
          </a:ln>
        </p:spPr>
      </p:pic>
      <p:pic>
        <p:nvPicPr>
          <p:cNvPr id="274" name="image19.png" descr="image19.png"/>
          <p:cNvPicPr>
            <a:picLocks noChangeAspect="1"/>
          </p:cNvPicPr>
          <p:nvPr/>
        </p:nvPicPr>
        <p:blipFill>
          <a:blip r:embed="rId12">
            <a:extLst/>
          </a:blip>
          <a:stretch>
            <a:fillRect/>
          </a:stretch>
        </p:blipFill>
        <p:spPr>
          <a:xfrm>
            <a:off x="6222682" y="3629025"/>
            <a:ext cx="578884" cy="578883"/>
          </a:xfrm>
          <a:prstGeom prst="rect">
            <a:avLst/>
          </a:prstGeom>
          <a:ln w="12700">
            <a:miter lim="400000"/>
          </a:ln>
        </p:spPr>
      </p:pic>
      <p:pic>
        <p:nvPicPr>
          <p:cNvPr id="275" name="image20.png" descr="image20.png"/>
          <p:cNvPicPr>
            <a:picLocks noChangeAspect="1"/>
          </p:cNvPicPr>
          <p:nvPr/>
        </p:nvPicPr>
        <p:blipFill>
          <a:blip r:embed="rId13">
            <a:extLst/>
          </a:blip>
          <a:stretch>
            <a:fillRect/>
          </a:stretch>
        </p:blipFill>
        <p:spPr>
          <a:xfrm>
            <a:off x="3883840" y="2322666"/>
            <a:ext cx="396060" cy="537122"/>
          </a:xfrm>
          <a:prstGeom prst="rect">
            <a:avLst/>
          </a:prstGeom>
          <a:ln w="12700">
            <a:miter lim="400000"/>
          </a:ln>
        </p:spPr>
      </p:pic>
      <p:sp>
        <p:nvSpPr>
          <p:cNvPr id="276" name="30.2%"/>
          <p:cNvSpPr txBox="1"/>
          <p:nvPr/>
        </p:nvSpPr>
        <p:spPr>
          <a:xfrm>
            <a:off x="4162190" y="3790494"/>
            <a:ext cx="551593"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30.2%</a:t>
            </a:r>
          </a:p>
        </p:txBody>
      </p:sp>
      <p:sp>
        <p:nvSpPr>
          <p:cNvPr id="277" name="69.8%"/>
          <p:cNvSpPr txBox="1"/>
          <p:nvPr/>
        </p:nvSpPr>
        <p:spPr>
          <a:xfrm>
            <a:off x="5113336" y="4294721"/>
            <a:ext cx="55159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69.8%</a:t>
            </a:r>
          </a:p>
        </p:txBody>
      </p:sp>
      <p:graphicFrame>
        <p:nvGraphicFramePr>
          <p:cNvPr id="278" name="Table"/>
          <p:cNvGraphicFramePr/>
          <p:nvPr/>
        </p:nvGraphicFramePr>
        <p:xfrm>
          <a:off x="7697476" y="387644"/>
          <a:ext cx="2580530" cy="1076976"/>
        </p:xfrm>
        <a:graphic>
          <a:graphicData uri="http://schemas.openxmlformats.org/drawingml/2006/table">
            <a:tbl>
              <a:tblPr>
                <a:tableStyleId>{4C3C2611-4C71-4FC5-86AE-919BDF0F9419}</a:tableStyleId>
              </a:tblPr>
              <a:tblGrid>
                <a:gridCol w="1361329"/>
                <a:gridCol w="609600"/>
                <a:gridCol w="609600"/>
              </a:tblGrid>
              <a:tr h="218442">
                <a:tc>
                  <a:txBody>
                    <a:bodyPr/>
                    <a:lstStyle/>
                    <a:p>
                      <a:pPr algn="l">
                        <a:defRPr sz="1000"/>
                      </a:pPr>
                      <a:endParaRPr/>
                    </a:p>
                  </a:txBody>
                  <a:tcPr marL="45720" marR="45720" horzOverflow="overflow"/>
                </a:tc>
                <a:tc>
                  <a:txBody>
                    <a:bodyPr/>
                    <a:lstStyle/>
                    <a:p>
                      <a:pPr algn="l">
                        <a:defRPr sz="1000"/>
                      </a:pPr>
                      <a:endParaRPr/>
                    </a:p>
                  </a:txBody>
                  <a:tcPr marL="45720" marR="45720" horzOverflow="overflow"/>
                </a:tc>
                <a:tc>
                  <a:txBody>
                    <a:bodyPr/>
                    <a:lstStyle/>
                    <a:p>
                      <a:r>
                        <a:rPr sz="1000" b="1"/>
                        <a:t>INDEX</a:t>
                      </a:r>
                    </a:p>
                  </a:txBody>
                  <a:tcPr marL="45720" marR="45720" horzOverflow="overflow">
                    <a:solidFill>
                      <a:srgbClr val="D9D9D9"/>
                    </a:solidFill>
                  </a:tcPr>
                </a:tc>
              </a:tr>
              <a:tr h="218442">
                <a:tc>
                  <a:txBody>
                    <a:bodyPr/>
                    <a:lstStyle/>
                    <a:p>
                      <a:pPr algn="l"/>
                      <a:r>
                        <a:rPr sz="1200" b="1"/>
                        <a:t>GAUTENG: </a:t>
                      </a:r>
                    </a:p>
                  </a:txBody>
                  <a:tcPr marL="45720" marR="45720" horzOverflow="overflow"/>
                </a:tc>
                <a:tc>
                  <a:txBody>
                    <a:bodyPr/>
                    <a:lstStyle/>
                    <a:p>
                      <a:r>
                        <a:rPr sz="1000"/>
                        <a:t>47.4%</a:t>
                      </a:r>
                    </a:p>
                  </a:txBody>
                  <a:tcPr marL="45720" marR="45720" horzOverflow="overflow"/>
                </a:tc>
                <a:tc>
                  <a:txBody>
                    <a:bodyPr/>
                    <a:lstStyle/>
                    <a:p>
                      <a:r>
                        <a:rPr sz="1000"/>
                        <a:t>121</a:t>
                      </a:r>
                    </a:p>
                  </a:txBody>
                  <a:tcPr marL="45720" marR="45720" horzOverflow="overflow">
                    <a:solidFill>
                      <a:srgbClr val="D9D9D9"/>
                    </a:solidFill>
                  </a:tcPr>
                </a:tc>
              </a:tr>
              <a:tr h="279052">
                <a:tc>
                  <a:txBody>
                    <a:bodyPr/>
                    <a:lstStyle/>
                    <a:p>
                      <a:pPr algn="l"/>
                      <a:r>
                        <a:rPr sz="1200" b="1">
                          <a:solidFill>
                            <a:srgbClr val="17375E"/>
                          </a:solidFill>
                        </a:rPr>
                        <a:t>WESTERN CAPE: </a:t>
                      </a:r>
                    </a:p>
                  </a:txBody>
                  <a:tcPr marL="45720" marR="45720" horzOverflow="overflow"/>
                </a:tc>
                <a:tc>
                  <a:txBody>
                    <a:bodyPr/>
                    <a:lstStyle/>
                    <a:p>
                      <a:r>
                        <a:rPr sz="1000"/>
                        <a:t>21.3%</a:t>
                      </a:r>
                    </a:p>
                  </a:txBody>
                  <a:tcPr marL="45720" marR="45720" horzOverflow="overflow"/>
                </a:tc>
                <a:tc>
                  <a:txBody>
                    <a:bodyPr/>
                    <a:lstStyle/>
                    <a:p>
                      <a:r>
                        <a:rPr sz="1000"/>
                        <a:t>156</a:t>
                      </a:r>
                    </a:p>
                  </a:txBody>
                  <a:tcPr marL="45720" marR="45720" horzOverflow="overflow">
                    <a:solidFill>
                      <a:srgbClr val="D9D9D9"/>
                    </a:solidFill>
                  </a:tcPr>
                </a:tc>
              </a:tr>
              <a:tr h="203203">
                <a:tc>
                  <a:txBody>
                    <a:bodyPr/>
                    <a:lstStyle/>
                    <a:p>
                      <a:pPr algn="l"/>
                      <a:r>
                        <a:rPr sz="1200" b="1"/>
                        <a:t>KWAZULU-NATAL: </a:t>
                      </a:r>
                    </a:p>
                  </a:txBody>
                  <a:tcPr marL="45720" marR="45720" horzOverflow="overflow"/>
                </a:tc>
                <a:tc>
                  <a:txBody>
                    <a:bodyPr/>
                    <a:lstStyle/>
                    <a:p>
                      <a:r>
                        <a:rPr sz="1000"/>
                        <a:t>10%</a:t>
                      </a:r>
                    </a:p>
                  </a:txBody>
                  <a:tcPr marL="45720" marR="45720" horzOverflow="overflow"/>
                </a:tc>
                <a:tc>
                  <a:txBody>
                    <a:bodyPr/>
                    <a:lstStyle/>
                    <a:p>
                      <a:r>
                        <a:rPr sz="1000"/>
                        <a:t>61</a:t>
                      </a:r>
                    </a:p>
                  </a:txBody>
                  <a:tcPr marL="45720" marR="45720" horzOverflow="overflow">
                    <a:solidFill>
                      <a:srgbClr val="D9D9D9"/>
                    </a:solidFill>
                  </a:tcPr>
                </a:tc>
              </a:tr>
              <a:tr h="187963">
                <a:tc>
                  <a:txBody>
                    <a:bodyPr/>
                    <a:lstStyle/>
                    <a:p>
                      <a:pPr algn="l"/>
                      <a:r>
                        <a:rPr sz="1200" b="1">
                          <a:solidFill>
                            <a:srgbClr val="17375E"/>
                          </a:solidFill>
                        </a:rPr>
                        <a:t>EASTERN CAPE: </a:t>
                      </a:r>
                    </a:p>
                  </a:txBody>
                  <a:tcPr marL="45720" marR="45720" horzOverflow="overflow"/>
                </a:tc>
                <a:tc>
                  <a:txBody>
                    <a:bodyPr/>
                    <a:lstStyle/>
                    <a:p>
                      <a:r>
                        <a:rPr sz="1000"/>
                        <a:t>4.9%</a:t>
                      </a:r>
                    </a:p>
                  </a:txBody>
                  <a:tcPr marL="45720" marR="45720" horzOverflow="overflow"/>
                </a:tc>
                <a:tc>
                  <a:txBody>
                    <a:bodyPr/>
                    <a:lstStyle/>
                    <a:p>
                      <a:r>
                        <a:rPr sz="1000"/>
                        <a:t>65</a:t>
                      </a:r>
                    </a:p>
                  </a:txBody>
                  <a:tcPr marL="45720" marR="45720" horzOverflow="overflow">
                    <a:solidFill>
                      <a:srgbClr val="D9D9D9"/>
                    </a:solidFill>
                  </a:tcPr>
                </a:tc>
              </a:tr>
              <a:tr h="248923">
                <a:tc>
                  <a:txBody>
                    <a:bodyPr/>
                    <a:lstStyle/>
                    <a:p>
                      <a:pPr algn="l"/>
                      <a:r>
                        <a:rPr sz="1200" b="1"/>
                        <a:t>LIMPOPO: </a:t>
                      </a:r>
                    </a:p>
                  </a:txBody>
                  <a:tcPr marL="45720" marR="45720" horzOverflow="overflow"/>
                </a:tc>
                <a:tc>
                  <a:txBody>
                    <a:bodyPr/>
                    <a:lstStyle/>
                    <a:p>
                      <a:r>
                        <a:rPr sz="1000"/>
                        <a:t>4.6%</a:t>
                      </a:r>
                    </a:p>
                  </a:txBody>
                  <a:tcPr marL="45720" marR="45720" horzOverflow="overflow"/>
                </a:tc>
                <a:tc>
                  <a:txBody>
                    <a:bodyPr/>
                    <a:lstStyle/>
                    <a:p>
                      <a:r>
                        <a:rPr sz="1000"/>
                        <a:t>59</a:t>
                      </a:r>
                    </a:p>
                  </a:txBody>
                  <a:tcPr marL="45720" marR="45720" horzOverflow="overflow">
                    <a:solidFill>
                      <a:srgbClr val="D9D9D9"/>
                    </a:solidFill>
                  </a:tcPr>
                </a:tc>
              </a:tr>
            </a:tbl>
          </a:graphicData>
        </a:graphic>
      </p:graphicFrame>
      <p:graphicFrame>
        <p:nvGraphicFramePr>
          <p:cNvPr id="279" name="Table"/>
          <p:cNvGraphicFramePr/>
          <p:nvPr/>
        </p:nvGraphicFramePr>
        <p:xfrm>
          <a:off x="4504437" y="2257425"/>
          <a:ext cx="2855423" cy="641120"/>
        </p:xfrm>
        <a:graphic>
          <a:graphicData uri="http://schemas.openxmlformats.org/drawingml/2006/table">
            <a:tbl>
              <a:tblPr>
                <a:tableStyleId>{4C3C2611-4C71-4FC5-86AE-919BDF0F9419}</a:tableStyleId>
              </a:tblPr>
              <a:tblGrid>
                <a:gridCol w="755800"/>
                <a:gridCol w="728022"/>
                <a:gridCol w="685800"/>
                <a:gridCol w="685800"/>
              </a:tblGrid>
              <a:tr h="269941">
                <a:tc>
                  <a:txBody>
                    <a:bodyPr/>
                    <a:lstStyle/>
                    <a:p>
                      <a:pPr algn="ctr"/>
                      <a:r>
                        <a:rPr sz="1200" b="1">
                          <a:solidFill>
                            <a:srgbClr val="17375E"/>
                          </a:solidFill>
                        </a:rPr>
                        <a:t>15-19</a:t>
                      </a:r>
                    </a:p>
                  </a:txBody>
                  <a:tcPr marL="95250" marR="95250" marT="95250" marB="95250" anchor="ctr" horzOverflow="overflow">
                    <a:lnL>
                      <a:solidFill>
                        <a:srgbClr val="ECECEC"/>
                      </a:solidFill>
                    </a:lnL>
                    <a:lnR>
                      <a:solidFill>
                        <a:srgbClr val="ECECEC"/>
                      </a:solidFill>
                    </a:lnR>
                    <a:lnB>
                      <a:solidFill>
                        <a:srgbClr val="ECECEC"/>
                      </a:solidFill>
                    </a:lnB>
                    <a:solidFill>
                      <a:srgbClr val="FFFFFF"/>
                    </a:solidFill>
                  </a:tcPr>
                </a:tc>
                <a:tc>
                  <a:txBody>
                    <a:bodyPr/>
                    <a:lstStyle/>
                    <a:p>
                      <a:pPr algn="ctr"/>
                      <a:r>
                        <a:rPr sz="1200" b="1">
                          <a:solidFill>
                            <a:srgbClr val="17375E"/>
                          </a:solidFill>
                        </a:rPr>
                        <a:t>20-24</a:t>
                      </a:r>
                    </a:p>
                  </a:txBody>
                  <a:tcPr marL="95250" marR="95250" marT="95250" marB="95250" anchor="ctr" horzOverflow="overflow">
                    <a:lnL>
                      <a:solidFill>
                        <a:srgbClr val="ECECEC"/>
                      </a:solidFill>
                    </a:lnL>
                    <a:lnR>
                      <a:solidFill>
                        <a:srgbClr val="ECECEC"/>
                      </a:solidFill>
                    </a:lnR>
                    <a:lnB>
                      <a:solidFill>
                        <a:srgbClr val="ECECEC"/>
                      </a:solidFill>
                    </a:lnB>
                    <a:solidFill>
                      <a:srgbClr val="FFFFFF"/>
                    </a:solidFill>
                  </a:tcPr>
                </a:tc>
                <a:tc>
                  <a:txBody>
                    <a:bodyPr/>
                    <a:lstStyle/>
                    <a:p>
                      <a:pPr algn="ctr"/>
                      <a:r>
                        <a:rPr sz="1200" b="1">
                          <a:solidFill>
                            <a:srgbClr val="17375E"/>
                          </a:solidFill>
                        </a:rPr>
                        <a:t>25-34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35-44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r>
              <a:tr h="371178">
                <a:tc>
                  <a:txBody>
                    <a:bodyPr/>
                    <a:lstStyle/>
                    <a:p>
                      <a:pPr algn="ctr"/>
                      <a:r>
                        <a:rPr sz="1200"/>
                        <a:t>11%</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10%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22%</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16%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graphicFrame>
        <p:nvGraphicFramePr>
          <p:cNvPr id="280" name="Table"/>
          <p:cNvGraphicFramePr/>
          <p:nvPr/>
        </p:nvGraphicFramePr>
        <p:xfrm>
          <a:off x="7368078" y="2257425"/>
          <a:ext cx="2855423" cy="712055"/>
        </p:xfrm>
        <a:graphic>
          <a:graphicData uri="http://schemas.openxmlformats.org/drawingml/2006/table">
            <a:tbl>
              <a:tblPr>
                <a:tableStyleId>{4C3C2611-4C71-4FC5-86AE-919BDF0F9419}</a:tableStyleId>
              </a:tblPr>
              <a:tblGrid>
                <a:gridCol w="755800"/>
                <a:gridCol w="728022"/>
                <a:gridCol w="685800"/>
                <a:gridCol w="685800"/>
              </a:tblGrid>
              <a:tr h="340877">
                <a:tc>
                  <a:txBody>
                    <a:bodyPr/>
                    <a:lstStyle/>
                    <a:p>
                      <a:pPr algn="ctr"/>
                      <a:r>
                        <a:rPr sz="1200" b="1">
                          <a:solidFill>
                            <a:srgbClr val="17375E"/>
                          </a:solidFill>
                        </a:rPr>
                        <a:t>45-49</a:t>
                      </a:r>
                    </a:p>
                  </a:txBody>
                  <a:tcPr marL="95250" marR="95250" marT="95250" marB="95250" anchor="ctr" horzOverflow="overflow">
                    <a:lnL>
                      <a:solidFill>
                        <a:srgbClr val="ECECEC"/>
                      </a:solidFill>
                    </a:lnL>
                    <a:lnR>
                      <a:solidFill>
                        <a:srgbClr val="ECECEC"/>
                      </a:solidFill>
                    </a:lnR>
                    <a:lnB>
                      <a:solidFill>
                        <a:srgbClr val="ECECEC"/>
                      </a:solidFill>
                    </a:lnB>
                    <a:solidFill>
                      <a:srgbClr val="DDDDDD"/>
                    </a:solidFill>
                  </a:tcPr>
                </a:tc>
                <a:tc>
                  <a:txBody>
                    <a:bodyPr/>
                    <a:lstStyle/>
                    <a:p>
                      <a:pPr algn="ctr"/>
                      <a:r>
                        <a:rPr sz="1200" b="1">
                          <a:solidFill>
                            <a:srgbClr val="17375E"/>
                          </a:solidFill>
                        </a:rPr>
                        <a:t>50-54</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55-59</a:t>
                      </a:r>
                    </a:p>
                  </a:txBody>
                  <a:tcPr marL="95250" marR="95250" marT="95250" marB="95250" anchor="ctr" horzOverflow="overflow">
                    <a:lnL>
                      <a:solidFill>
                        <a:srgbClr val="ECECEC"/>
                      </a:solidFill>
                    </a:lnL>
                    <a:lnR>
                      <a:solidFill>
                        <a:srgbClr val="ECECEC"/>
                      </a:solidFill>
                    </a:lnR>
                    <a:lnB>
                      <a:solidFill>
                        <a:srgbClr val="ECECEC"/>
                      </a:solidFill>
                    </a:lnB>
                    <a:solidFill>
                      <a:srgbClr val="DDDDDD"/>
                    </a:solidFill>
                  </a:tcPr>
                </a:tc>
                <a:tc>
                  <a:txBody>
                    <a:bodyPr/>
                    <a:lstStyle/>
                    <a:p>
                      <a:pPr algn="ctr"/>
                      <a:r>
                        <a:rPr sz="1200" b="1">
                          <a:solidFill>
                            <a:srgbClr val="17375E"/>
                          </a:solidFill>
                        </a:rPr>
                        <a:t>60+</a:t>
                      </a:r>
                    </a:p>
                  </a:txBody>
                  <a:tcPr marL="95250" marR="95250" marT="95250" marB="95250" anchor="ctr" horzOverflow="overflow">
                    <a:lnL>
                      <a:solidFill>
                        <a:srgbClr val="ECECEC"/>
                      </a:solidFill>
                    </a:lnL>
                    <a:lnR>
                      <a:solidFill>
                        <a:srgbClr val="ECECEC"/>
                      </a:solidFill>
                    </a:lnR>
                    <a:lnB>
                      <a:solidFill>
                        <a:srgbClr val="ECECEC"/>
                      </a:solidFill>
                    </a:lnB>
                  </a:tcPr>
                </a:tc>
              </a:tr>
              <a:tr h="371178">
                <a:tc>
                  <a:txBody>
                    <a:bodyPr/>
                    <a:lstStyle/>
                    <a:p>
                      <a:pPr algn="ctr"/>
                      <a:r>
                        <a:rPr sz="1200"/>
                        <a:t>12%</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DDDDD"/>
                    </a:solidFill>
                  </a:tcPr>
                </a:tc>
                <a:tc>
                  <a:txBody>
                    <a:bodyPr/>
                    <a:lstStyle/>
                    <a:p>
                      <a:pPr algn="ctr"/>
                      <a:r>
                        <a:rPr sz="1200"/>
                        <a:t>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14%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DDDDD"/>
                    </a:solidFill>
                  </a:tcPr>
                </a:tc>
                <a:tc>
                  <a:txBody>
                    <a:bodyPr/>
                    <a:lstStyle/>
                    <a:p>
                      <a:pPr algn="ctr"/>
                      <a:r>
                        <a:rPr sz="1200"/>
                        <a:t>9%</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bl>
          </a:graphicData>
        </a:graphic>
      </p:graphicFrame>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image4.png" descr="image4.png"/>
          <p:cNvPicPr>
            <a:picLocks noChangeAspect="1"/>
          </p:cNvPicPr>
          <p:nvPr/>
        </p:nvPicPr>
        <p:blipFill>
          <a:blip r:embed="rId2">
            <a:extLst/>
          </a:blip>
          <a:stretch>
            <a:fillRect/>
          </a:stretch>
        </p:blipFill>
        <p:spPr>
          <a:xfrm>
            <a:off x="8819001" y="6905625"/>
            <a:ext cx="1366156" cy="428909"/>
          </a:xfrm>
          <a:prstGeom prst="rect">
            <a:avLst/>
          </a:prstGeom>
          <a:ln w="12700">
            <a:miter lim="400000"/>
          </a:ln>
        </p:spPr>
      </p:pic>
      <p:pic>
        <p:nvPicPr>
          <p:cNvPr id="283" name="image12.png" descr="image12.png"/>
          <p:cNvPicPr>
            <a:picLocks noChangeAspect="1"/>
          </p:cNvPicPr>
          <p:nvPr/>
        </p:nvPicPr>
        <p:blipFill>
          <a:blip r:embed="rId3">
            <a:extLst/>
          </a:blip>
          <a:stretch>
            <a:fillRect/>
          </a:stretch>
        </p:blipFill>
        <p:spPr>
          <a:xfrm>
            <a:off x="3933907" y="3533023"/>
            <a:ext cx="988968" cy="988968"/>
          </a:xfrm>
          <a:prstGeom prst="rect">
            <a:avLst/>
          </a:prstGeom>
          <a:ln w="12700">
            <a:miter lim="400000"/>
          </a:ln>
        </p:spPr>
      </p:pic>
      <p:pic>
        <p:nvPicPr>
          <p:cNvPr id="284" name="image13.jpg" descr="image13.jpg"/>
          <p:cNvPicPr>
            <a:picLocks noChangeAspect="1"/>
          </p:cNvPicPr>
          <p:nvPr/>
        </p:nvPicPr>
        <p:blipFill>
          <a:blip r:embed="rId4">
            <a:extLst/>
          </a:blip>
          <a:stretch>
            <a:fillRect/>
          </a:stretch>
        </p:blipFill>
        <p:spPr>
          <a:xfrm flipH="1">
            <a:off x="8814828" y="390715"/>
            <a:ext cx="345825" cy="414546"/>
          </a:xfrm>
          <a:prstGeom prst="rect">
            <a:avLst/>
          </a:prstGeom>
          <a:ln w="12700">
            <a:miter lim="400000"/>
          </a:ln>
        </p:spPr>
      </p:pic>
      <p:graphicFrame>
        <p:nvGraphicFramePr>
          <p:cNvPr id="285" name="Table"/>
          <p:cNvGraphicFramePr/>
          <p:nvPr/>
        </p:nvGraphicFramePr>
        <p:xfrm>
          <a:off x="5489073" y="1225845"/>
          <a:ext cx="1676401" cy="1"/>
        </p:xfrm>
        <a:graphic>
          <a:graphicData uri="http://schemas.openxmlformats.org/drawingml/2006/table">
            <a:tbl>
              <a:tblPr>
                <a:tableStyleId>{4C3C2611-4C71-4FC5-86AE-919BDF0F9419}</a:tableStyleId>
              </a:tblPr>
              <a:tblGrid>
                <a:gridCol w="838200"/>
                <a:gridCol w="838200"/>
              </a:tblGrid>
              <a:tr h="0">
                <a:tc>
                  <a:txBody>
                    <a:bodyPr/>
                    <a:lstStyle/>
                    <a:p>
                      <a:pPr algn="ctr"/>
                      <a:r>
                        <a:rPr sz="1400" b="1">
                          <a:solidFill>
                            <a:srgbClr val="1F497D"/>
                          </a:solidFill>
                        </a:rPr>
                        <a:t>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r>
                        <a:rPr sz="1400" b="1">
                          <a:solidFill>
                            <a:srgbClr val="1F497D"/>
                          </a:solidFill>
                        </a:rPr>
                        <a:t>FEMALE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200"/>
                        <a:t>57%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43%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r>
            </a:tbl>
          </a:graphicData>
        </a:graphic>
      </p:graphicFrame>
      <p:sp>
        <p:nvSpPr>
          <p:cNvPr id="286" name="Line"/>
          <p:cNvSpPr/>
          <p:nvPr/>
        </p:nvSpPr>
        <p:spPr>
          <a:xfrm>
            <a:off x="3517900" y="2815726"/>
            <a:ext cx="0" cy="1041899"/>
          </a:xfrm>
          <a:prstGeom prst="line">
            <a:avLst/>
          </a:prstGeom>
          <a:ln>
            <a:solidFill>
              <a:srgbClr val="808080"/>
            </a:solidFill>
          </a:ln>
        </p:spPr>
        <p:txBody>
          <a:bodyPr lIns="45719" rIns="45719"/>
          <a:lstStyle/>
          <a:p>
            <a:endParaRPr/>
          </a:p>
        </p:txBody>
      </p:sp>
      <p:graphicFrame>
        <p:nvGraphicFramePr>
          <p:cNvPr id="287" name="Table"/>
          <p:cNvGraphicFramePr/>
          <p:nvPr/>
        </p:nvGraphicFramePr>
        <p:xfrm>
          <a:off x="8792733" y="5568686"/>
          <a:ext cx="1578987" cy="339619"/>
        </p:xfrm>
        <a:graphic>
          <a:graphicData uri="http://schemas.openxmlformats.org/drawingml/2006/table">
            <a:tbl>
              <a:tblPr>
                <a:tableStyleId>{4C3C2611-4C71-4FC5-86AE-919BDF0F9419}</a:tableStyleId>
              </a:tblPr>
              <a:tblGrid>
                <a:gridCol w="1578986"/>
              </a:tblGrid>
              <a:tr h="339618">
                <a:tc>
                  <a:txBody>
                    <a:bodyPr/>
                    <a:lstStyle/>
                    <a:p>
                      <a:pPr algn="ctr"/>
                      <a:r>
                        <a:rPr sz="1000" b="1">
                          <a:latin typeface="Tahoma"/>
                          <a:ea typeface="Tahoma"/>
                          <a:cs typeface="Tahoma"/>
                          <a:sym typeface="Tahoma"/>
                        </a:rPr>
                        <a:t>AVG TIME ON SITE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3:07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288" name="image14.png" descr="image14.png"/>
          <p:cNvPicPr>
            <a:picLocks noChangeAspect="1"/>
          </p:cNvPicPr>
          <p:nvPr/>
        </p:nvPicPr>
        <p:blipFill>
          <a:blip r:embed="rId5">
            <a:extLst/>
          </a:blip>
          <a:stretch>
            <a:fillRect/>
          </a:stretch>
        </p:blipFill>
        <p:spPr>
          <a:xfrm>
            <a:off x="9401402" y="5236462"/>
            <a:ext cx="372676" cy="372676"/>
          </a:xfrm>
          <a:prstGeom prst="rect">
            <a:avLst/>
          </a:prstGeom>
          <a:ln w="12700">
            <a:miter lim="400000"/>
          </a:ln>
        </p:spPr>
      </p:pic>
      <p:sp>
        <p:nvSpPr>
          <p:cNvPr id="289" name="Rectangle"/>
          <p:cNvSpPr/>
          <p:nvPr/>
        </p:nvSpPr>
        <p:spPr>
          <a:xfrm>
            <a:off x="5395683" y="5407040"/>
            <a:ext cx="2301795" cy="38792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290" name="Line"/>
          <p:cNvSpPr/>
          <p:nvPr/>
        </p:nvSpPr>
        <p:spPr>
          <a:xfrm>
            <a:off x="3517900" y="3857625"/>
            <a:ext cx="0" cy="1676400"/>
          </a:xfrm>
          <a:prstGeom prst="line">
            <a:avLst/>
          </a:prstGeom>
          <a:ln>
            <a:solidFill>
              <a:srgbClr val="808080"/>
            </a:solidFill>
          </a:ln>
        </p:spPr>
        <p:txBody>
          <a:bodyPr lIns="45719" rIns="45719"/>
          <a:lstStyle/>
          <a:p>
            <a:endParaRPr/>
          </a:p>
        </p:txBody>
      </p:sp>
      <p:sp>
        <p:nvSpPr>
          <p:cNvPr id="291" name="Source: Narratiive, Google Analytics"/>
          <p:cNvSpPr txBox="1"/>
          <p:nvPr/>
        </p:nvSpPr>
        <p:spPr>
          <a:xfrm>
            <a:off x="3841048" y="6919279"/>
            <a:ext cx="2593230" cy="225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t>Source: Narratiive, Google Analytics </a:t>
            </a:r>
          </a:p>
        </p:txBody>
      </p:sp>
      <p:sp>
        <p:nvSpPr>
          <p:cNvPr id="292" name="SESSIONS…"/>
          <p:cNvSpPr txBox="1"/>
          <p:nvPr/>
        </p:nvSpPr>
        <p:spPr>
          <a:xfrm>
            <a:off x="2120235" y="5818942"/>
            <a:ext cx="798239"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latin typeface="Tahoma"/>
                <a:ea typeface="Tahoma"/>
                <a:cs typeface="Tahoma"/>
                <a:sym typeface="Tahoma"/>
              </a:defRPr>
            </a:pPr>
            <a:r>
              <a:t>SESSIONS</a:t>
            </a:r>
          </a:p>
          <a:p>
            <a:pPr algn="ctr">
              <a:defRPr sz="1000" b="1">
                <a:latin typeface="Tahoma"/>
                <a:ea typeface="Tahoma"/>
                <a:cs typeface="Tahoma"/>
                <a:sym typeface="Tahoma"/>
              </a:defRPr>
            </a:pPr>
            <a:r>
              <a:t>BY HOUR</a:t>
            </a:r>
          </a:p>
        </p:txBody>
      </p:sp>
      <p:graphicFrame>
        <p:nvGraphicFramePr>
          <p:cNvPr id="293" name="Table"/>
          <p:cNvGraphicFramePr/>
          <p:nvPr/>
        </p:nvGraphicFramePr>
        <p:xfrm>
          <a:off x="3881249" y="337292"/>
          <a:ext cx="1262724" cy="1"/>
        </p:xfrm>
        <a:graphic>
          <a:graphicData uri="http://schemas.openxmlformats.org/drawingml/2006/table">
            <a:tbl>
              <a:tblPr>
                <a:tableStyleId>{4C3C2611-4C71-4FC5-86AE-919BDF0F9419}</a:tableStyleId>
              </a:tblPr>
              <a:tblGrid>
                <a:gridCol w="1262723"/>
              </a:tblGrid>
              <a:tr h="0">
                <a:tc>
                  <a:txBody>
                    <a:bodyPr/>
                    <a:lstStyle/>
                    <a:p>
                      <a:pPr algn="ctr"/>
                      <a:r>
                        <a:rPr sz="1200" b="1"/>
                        <a:t>UNIQUE BROWSERS</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175 766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r h="0">
                <a:tc>
                  <a:txBody>
                    <a:bodyPr/>
                    <a:lstStyle/>
                    <a:p>
                      <a:pPr algn="ctr"/>
                      <a:r>
                        <a:rPr sz="1200" b="1"/>
                        <a:t>PAGEVIEWS</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r h="0">
                <a:tc>
                  <a:txBody>
                    <a:bodyPr/>
                    <a:lstStyle/>
                    <a:p>
                      <a:pPr algn="ctr"/>
                      <a:r>
                        <a:rPr sz="1400" b="1">
                          <a:solidFill>
                            <a:srgbClr val="1F497D"/>
                          </a:solidFill>
                        </a:rPr>
                        <a:t>270 016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pic>
        <p:nvPicPr>
          <p:cNvPr id="294" name="image15.png" descr="image15.png"/>
          <p:cNvPicPr>
            <a:picLocks noChangeAspect="1"/>
          </p:cNvPicPr>
          <p:nvPr/>
        </p:nvPicPr>
        <p:blipFill>
          <a:blip r:embed="rId6">
            <a:extLst/>
          </a:blip>
          <a:stretch>
            <a:fillRect/>
          </a:stretch>
        </p:blipFill>
        <p:spPr>
          <a:xfrm>
            <a:off x="5025047" y="3642512"/>
            <a:ext cx="569394" cy="569394"/>
          </a:xfrm>
          <a:prstGeom prst="rect">
            <a:avLst/>
          </a:prstGeom>
          <a:ln w="12700">
            <a:miter lim="400000"/>
          </a:ln>
        </p:spPr>
      </p:pic>
      <p:graphicFrame>
        <p:nvGraphicFramePr>
          <p:cNvPr id="295" name="Table"/>
          <p:cNvGraphicFramePr/>
          <p:nvPr/>
        </p:nvGraphicFramePr>
        <p:xfrm>
          <a:off x="8474771" y="3599553"/>
          <a:ext cx="1804663" cy="640090"/>
        </p:xfrm>
        <a:graphic>
          <a:graphicData uri="http://schemas.openxmlformats.org/drawingml/2006/table">
            <a:tbl>
              <a:tblPr>
                <a:tableStyleId>{4C3C2611-4C71-4FC5-86AE-919BDF0F9419}</a:tableStyleId>
              </a:tblPr>
              <a:tblGrid>
                <a:gridCol w="1804662"/>
              </a:tblGrid>
              <a:tr h="218442">
                <a:tc>
                  <a:txBody>
                    <a:bodyPr/>
                    <a:lstStyle/>
                    <a:p>
                      <a:pPr algn="l"/>
                      <a:r>
                        <a:rPr sz="1000" b="1">
                          <a:solidFill>
                            <a:srgbClr val="17375E"/>
                          </a:solidFill>
                          <a:latin typeface="Tahoma"/>
                          <a:ea typeface="Tahoma"/>
                          <a:cs typeface="Tahoma"/>
                          <a:sym typeface="Tahoma"/>
                        </a:rPr>
                        <a:t>MOST-READ SECTIONS</a:t>
                      </a:r>
                    </a:p>
                  </a:txBody>
                  <a:tcPr marL="45720" marR="45720" horzOverflow="overflow"/>
                </a:tc>
              </a:tr>
              <a:tr h="218442">
                <a:tc>
                  <a:txBody>
                    <a:bodyPr/>
                    <a:lstStyle/>
                    <a:p>
                      <a:pPr algn="l"/>
                      <a:r>
                        <a:rPr sz="1000">
                          <a:latin typeface="Arial"/>
                          <a:ea typeface="Arial"/>
                          <a:cs typeface="Arial"/>
                          <a:sym typeface="Arial"/>
                        </a:rPr>
                        <a:t>Business &amp; economy</a:t>
                      </a:r>
                    </a:p>
                  </a:txBody>
                  <a:tcPr marL="45720" marR="45720" horzOverflow="overflow"/>
                </a:tc>
              </a:tr>
              <a:tr h="0">
                <a:tc>
                  <a:txBody>
                    <a:bodyPr/>
                    <a:lstStyle/>
                    <a:p>
                      <a:pPr algn="l"/>
                      <a:r>
                        <a:rPr sz="1000">
                          <a:solidFill>
                            <a:srgbClr val="17375E"/>
                          </a:solidFill>
                          <a:latin typeface="Arial"/>
                          <a:ea typeface="Arial"/>
                          <a:cs typeface="Arial"/>
                          <a:sym typeface="Arial"/>
                        </a:rPr>
                        <a:t>Money</a:t>
                      </a:r>
                    </a:p>
                  </a:txBody>
                  <a:tcPr marL="45720" marR="45720" horzOverflow="overflow"/>
                </a:tc>
              </a:tr>
              <a:tr h="203203">
                <a:tc>
                  <a:txBody>
                    <a:bodyPr/>
                    <a:lstStyle/>
                    <a:p>
                      <a:pPr algn="l"/>
                      <a:r>
                        <a:rPr sz="1000">
                          <a:latin typeface="Arial"/>
                          <a:ea typeface="Arial"/>
                          <a:cs typeface="Arial"/>
                          <a:sym typeface="Arial"/>
                        </a:rPr>
                        <a:t>Opinion</a:t>
                      </a:r>
                    </a:p>
                  </a:txBody>
                  <a:tcPr marL="45720" marR="45720" horzOverflow="overflow"/>
                </a:tc>
              </a:tr>
            </a:tbl>
          </a:graphicData>
        </a:graphic>
      </p:graphicFrame>
      <p:pic>
        <p:nvPicPr>
          <p:cNvPr id="296" name="image3.jpeg" descr="image3.jpeg"/>
          <p:cNvPicPr>
            <a:picLocks noChangeAspect="1"/>
          </p:cNvPicPr>
          <p:nvPr/>
        </p:nvPicPr>
        <p:blipFill>
          <a:blip r:embed="rId7">
            <a:extLst/>
          </a:blip>
          <a:srcRect l="1" r="65980"/>
          <a:stretch>
            <a:fillRect/>
          </a:stretch>
        </p:blipFill>
        <p:spPr>
          <a:xfrm>
            <a:off x="0" y="0"/>
            <a:ext cx="3637816" cy="7556500"/>
          </a:xfrm>
          <a:prstGeom prst="rect">
            <a:avLst/>
          </a:prstGeom>
          <a:ln w="12700">
            <a:miter lim="400000"/>
          </a:ln>
        </p:spPr>
      </p:pic>
      <p:sp>
        <p:nvSpPr>
          <p:cNvPr id="297" name="OUR NETWORK"/>
          <p:cNvSpPr txBox="1">
            <a:spLocks noGrp="1"/>
          </p:cNvSpPr>
          <p:nvPr>
            <p:ph type="title"/>
          </p:nvPr>
        </p:nvSpPr>
        <p:spPr>
          <a:xfrm>
            <a:off x="-292101" y="372447"/>
            <a:ext cx="3753486" cy="861776"/>
          </a:xfrm>
          <a:prstGeom prst="rect">
            <a:avLst/>
          </a:prstGeom>
        </p:spPr>
        <p:txBody>
          <a:bodyPr/>
          <a:lstStyle/>
          <a:p>
            <a:pPr indent="12700" algn="r">
              <a:defRPr b="1" spc="-100">
                <a:latin typeface="+mn-lt"/>
                <a:ea typeface="+mn-ea"/>
                <a:cs typeface="+mn-cs"/>
                <a:sym typeface="Calibri"/>
              </a:defRPr>
            </a:pPr>
            <a:r>
              <a:t>OUR</a:t>
            </a:r>
            <a:br/>
            <a:r>
              <a:rPr b="0"/>
              <a:t>NETWORK</a:t>
            </a:r>
          </a:p>
        </p:txBody>
      </p:sp>
      <p:sp>
        <p:nvSpPr>
          <p:cNvPr id="298" name="The Sunday Times’s…"/>
          <p:cNvSpPr txBox="1"/>
          <p:nvPr/>
        </p:nvSpPr>
        <p:spPr>
          <a:xfrm>
            <a:off x="469900" y="1359300"/>
            <a:ext cx="3067993" cy="4611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3975" indent="-107950" algn="r">
              <a:defRPr>
                <a:solidFill>
                  <a:srgbClr val="FFFFFF"/>
                </a:solidFill>
              </a:defRPr>
            </a:pPr>
            <a:r>
              <a:t>The </a:t>
            </a:r>
            <a:r>
              <a:rPr b="1"/>
              <a:t>Sunday Times’s </a:t>
            </a:r>
          </a:p>
          <a:p>
            <a:pPr marL="53975" indent="-107950" algn="r">
              <a:defRPr b="1">
                <a:solidFill>
                  <a:srgbClr val="FFFFFF"/>
                </a:solidFill>
              </a:defRPr>
            </a:pPr>
            <a:r>
              <a:t>Business Times </a:t>
            </a:r>
            <a:r>
              <a:rPr b="0"/>
              <a:t>section </a:t>
            </a:r>
          </a:p>
          <a:p>
            <a:pPr marL="53975" indent="-107950" algn="r">
              <a:defRPr>
                <a:solidFill>
                  <a:srgbClr val="FFFFFF"/>
                </a:solidFill>
              </a:defRPr>
            </a:pPr>
            <a:r>
              <a:t>delves into the week’s </a:t>
            </a:r>
            <a:br/>
            <a:r>
              <a:t>business news in </a:t>
            </a:r>
          </a:p>
          <a:p>
            <a:pPr marL="53975" indent="-107950" algn="r">
              <a:defRPr>
                <a:solidFill>
                  <a:srgbClr val="FFFFFF"/>
                </a:solidFill>
              </a:defRPr>
            </a:pPr>
            <a:r>
              <a:t>considerable depth, </a:t>
            </a:r>
          </a:p>
          <a:p>
            <a:pPr marL="53975" indent="-107950" algn="r">
              <a:defRPr>
                <a:solidFill>
                  <a:srgbClr val="FFFFFF"/>
                </a:solidFill>
              </a:defRPr>
            </a:pPr>
            <a:r>
              <a:t>with plenty of expert </a:t>
            </a:r>
          </a:p>
          <a:p>
            <a:pPr marL="53975" indent="-107950" algn="r">
              <a:defRPr>
                <a:solidFill>
                  <a:srgbClr val="FFFFFF"/>
                </a:solidFill>
              </a:defRPr>
            </a:pPr>
            <a:r>
              <a:t>analysis and opinion. </a:t>
            </a:r>
          </a:p>
          <a:p>
            <a:pPr marL="53975" indent="-107950" algn="r">
              <a:defRPr>
                <a:solidFill>
                  <a:srgbClr val="FFFFFF"/>
                </a:solidFill>
              </a:defRPr>
            </a:pPr>
            <a:endParaRPr/>
          </a:p>
          <a:p>
            <a:pPr marL="53975" indent="-107950" algn="r">
              <a:defRPr>
                <a:solidFill>
                  <a:srgbClr val="FFFFFF"/>
                </a:solidFill>
              </a:defRPr>
            </a:pPr>
            <a:r>
              <a:t>All </a:t>
            </a:r>
            <a:r>
              <a:rPr b="1"/>
              <a:t>Business Times </a:t>
            </a:r>
            <a:r>
              <a:t>articles </a:t>
            </a:r>
          </a:p>
          <a:p>
            <a:pPr marL="53975" indent="-107950" algn="r">
              <a:defRPr>
                <a:solidFill>
                  <a:srgbClr val="FFFFFF"/>
                </a:solidFill>
              </a:defRPr>
            </a:pPr>
            <a:r>
              <a:t>are listed on both the </a:t>
            </a:r>
          </a:p>
          <a:p>
            <a:pPr marL="53975" indent="-107950" algn="r">
              <a:defRPr b="1">
                <a:solidFill>
                  <a:srgbClr val="FFFFFF"/>
                </a:solidFill>
              </a:defRPr>
            </a:pPr>
            <a:r>
              <a:t>Sunday Times </a:t>
            </a:r>
            <a:r>
              <a:rPr b="0"/>
              <a:t>website </a:t>
            </a:r>
          </a:p>
          <a:p>
            <a:pPr marL="53975" indent="-107950" algn="r">
              <a:defRPr>
                <a:solidFill>
                  <a:srgbClr val="FFFFFF"/>
                </a:solidFill>
              </a:defRPr>
            </a:pPr>
            <a:r>
              <a:t>under “Business” and </a:t>
            </a:r>
          </a:p>
          <a:p>
            <a:pPr marL="53975" indent="-107950" algn="r">
              <a:defRPr>
                <a:solidFill>
                  <a:srgbClr val="FFFFFF"/>
                </a:solidFill>
              </a:defRPr>
            </a:pPr>
            <a:r>
              <a:t>in the </a:t>
            </a:r>
            <a:r>
              <a:rPr b="1"/>
              <a:t>BusinessLIVE </a:t>
            </a:r>
          </a:p>
          <a:p>
            <a:pPr marL="53975" indent="-107950" algn="r">
              <a:defRPr>
                <a:solidFill>
                  <a:srgbClr val="FFFFFF"/>
                </a:solidFill>
              </a:defRPr>
            </a:pPr>
            <a:r>
              <a:t>section devoted to </a:t>
            </a:r>
          </a:p>
          <a:p>
            <a:pPr marL="53975" indent="-107950" algn="r">
              <a:defRPr>
                <a:solidFill>
                  <a:srgbClr val="FFFFFF"/>
                </a:solidFill>
              </a:defRPr>
            </a:pPr>
            <a:r>
              <a:t>Business Times. </a:t>
            </a:r>
          </a:p>
        </p:txBody>
      </p:sp>
      <p:sp>
        <p:nvSpPr>
          <p:cNvPr id="299" name="www.businesstimes.co.za"/>
          <p:cNvSpPr txBox="1"/>
          <p:nvPr/>
        </p:nvSpPr>
        <p:spPr>
          <a:xfrm>
            <a:off x="-1094970" y="6959896"/>
            <a:ext cx="452120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000" b="1" spc="-30">
                <a:solidFill>
                  <a:srgbClr val="FFFFFF"/>
                </a:solidFill>
              </a:defRPr>
            </a:lvl1pPr>
          </a:lstStyle>
          <a:p>
            <a:r>
              <a:t>www.businesstimes.co.za</a:t>
            </a:r>
          </a:p>
        </p:txBody>
      </p:sp>
      <p:pic>
        <p:nvPicPr>
          <p:cNvPr id="300" name="image16.png" descr="image16.png"/>
          <p:cNvPicPr>
            <a:picLocks noChangeAspect="1"/>
          </p:cNvPicPr>
          <p:nvPr/>
        </p:nvPicPr>
        <p:blipFill>
          <a:blip r:embed="rId8">
            <a:extLst/>
          </a:blip>
          <a:stretch>
            <a:fillRect/>
          </a:stretch>
        </p:blipFill>
        <p:spPr>
          <a:xfrm>
            <a:off x="5633299" y="406796"/>
            <a:ext cx="806828" cy="867556"/>
          </a:xfrm>
          <a:prstGeom prst="rect">
            <a:avLst/>
          </a:prstGeom>
          <a:ln w="12700">
            <a:miter lim="400000"/>
          </a:ln>
        </p:spPr>
      </p:pic>
      <p:sp>
        <p:nvSpPr>
          <p:cNvPr id="301" name="Line"/>
          <p:cNvSpPr/>
          <p:nvPr/>
        </p:nvSpPr>
        <p:spPr>
          <a:xfrm>
            <a:off x="3841048" y="2105025"/>
            <a:ext cx="6436958" cy="0"/>
          </a:xfrm>
          <a:prstGeom prst="line">
            <a:avLst/>
          </a:prstGeom>
          <a:ln>
            <a:solidFill>
              <a:srgbClr val="4A7EBB"/>
            </a:solidFill>
          </a:ln>
        </p:spPr>
        <p:txBody>
          <a:bodyPr lIns="45719" rIns="45719"/>
          <a:lstStyle/>
          <a:p>
            <a:endParaRPr/>
          </a:p>
        </p:txBody>
      </p:sp>
      <p:sp>
        <p:nvSpPr>
          <p:cNvPr id="302" name="Line"/>
          <p:cNvSpPr/>
          <p:nvPr/>
        </p:nvSpPr>
        <p:spPr>
          <a:xfrm>
            <a:off x="3841048" y="3171825"/>
            <a:ext cx="6436958" cy="0"/>
          </a:xfrm>
          <a:prstGeom prst="line">
            <a:avLst/>
          </a:prstGeom>
          <a:ln>
            <a:solidFill>
              <a:srgbClr val="4A7EBB"/>
            </a:solidFill>
          </a:ln>
        </p:spPr>
        <p:txBody>
          <a:bodyPr lIns="45719" rIns="45719"/>
          <a:lstStyle/>
          <a:p>
            <a:endParaRPr/>
          </a:p>
        </p:txBody>
      </p:sp>
      <p:sp>
        <p:nvSpPr>
          <p:cNvPr id="303" name="Line"/>
          <p:cNvSpPr/>
          <p:nvPr/>
        </p:nvSpPr>
        <p:spPr>
          <a:xfrm>
            <a:off x="5803900" y="3171825"/>
            <a:ext cx="0" cy="1752600"/>
          </a:xfrm>
          <a:prstGeom prst="line">
            <a:avLst/>
          </a:prstGeom>
          <a:ln>
            <a:solidFill>
              <a:srgbClr val="4A7EBB"/>
            </a:solidFill>
          </a:ln>
        </p:spPr>
        <p:txBody>
          <a:bodyPr lIns="45719" rIns="45719"/>
          <a:lstStyle/>
          <a:p>
            <a:endParaRPr/>
          </a:p>
        </p:txBody>
      </p:sp>
      <p:sp>
        <p:nvSpPr>
          <p:cNvPr id="304" name="Line"/>
          <p:cNvSpPr/>
          <p:nvPr/>
        </p:nvSpPr>
        <p:spPr>
          <a:xfrm>
            <a:off x="8394700" y="3171825"/>
            <a:ext cx="0" cy="1752600"/>
          </a:xfrm>
          <a:prstGeom prst="line">
            <a:avLst/>
          </a:prstGeom>
          <a:ln>
            <a:solidFill>
              <a:srgbClr val="4A7EBB"/>
            </a:solidFill>
          </a:ln>
        </p:spPr>
        <p:txBody>
          <a:bodyPr lIns="45719" rIns="45719"/>
          <a:lstStyle/>
          <a:p>
            <a:endParaRPr/>
          </a:p>
        </p:txBody>
      </p:sp>
      <p:sp>
        <p:nvSpPr>
          <p:cNvPr id="305" name="Line"/>
          <p:cNvSpPr/>
          <p:nvPr/>
        </p:nvSpPr>
        <p:spPr>
          <a:xfrm>
            <a:off x="5209919" y="406796"/>
            <a:ext cx="1" cy="1695350"/>
          </a:xfrm>
          <a:prstGeom prst="line">
            <a:avLst/>
          </a:prstGeom>
          <a:ln>
            <a:solidFill>
              <a:srgbClr val="4A7EBB"/>
            </a:solidFill>
          </a:ln>
        </p:spPr>
        <p:txBody>
          <a:bodyPr lIns="45719" rIns="45719"/>
          <a:lstStyle/>
          <a:p>
            <a:endParaRPr/>
          </a:p>
        </p:txBody>
      </p:sp>
      <p:sp>
        <p:nvSpPr>
          <p:cNvPr id="306" name="Line"/>
          <p:cNvSpPr/>
          <p:nvPr/>
        </p:nvSpPr>
        <p:spPr>
          <a:xfrm>
            <a:off x="7389197" y="406796"/>
            <a:ext cx="1" cy="1695350"/>
          </a:xfrm>
          <a:prstGeom prst="line">
            <a:avLst/>
          </a:prstGeom>
          <a:ln>
            <a:solidFill>
              <a:srgbClr val="4A7EBB"/>
            </a:solidFill>
          </a:ln>
        </p:spPr>
        <p:txBody>
          <a:bodyPr lIns="45719" rIns="45719"/>
          <a:lstStyle/>
          <a:p>
            <a:endParaRPr/>
          </a:p>
        </p:txBody>
      </p:sp>
      <p:sp>
        <p:nvSpPr>
          <p:cNvPr id="307" name="Line"/>
          <p:cNvSpPr/>
          <p:nvPr/>
        </p:nvSpPr>
        <p:spPr>
          <a:xfrm>
            <a:off x="3841048" y="4924425"/>
            <a:ext cx="6436958" cy="0"/>
          </a:xfrm>
          <a:prstGeom prst="line">
            <a:avLst/>
          </a:prstGeom>
          <a:ln>
            <a:solidFill>
              <a:srgbClr val="4A7EBB"/>
            </a:solidFill>
          </a:ln>
        </p:spPr>
        <p:txBody>
          <a:bodyPr lIns="45719" rIns="45719"/>
          <a:lstStyle/>
          <a:p>
            <a:endParaRPr/>
          </a:p>
        </p:txBody>
      </p:sp>
      <p:sp>
        <p:nvSpPr>
          <p:cNvPr id="308" name="SESSIONS BY HOUR"/>
          <p:cNvSpPr txBox="1"/>
          <p:nvPr/>
        </p:nvSpPr>
        <p:spPr>
          <a:xfrm>
            <a:off x="3924072" y="5223078"/>
            <a:ext cx="167036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b="1"/>
            </a:lvl1pPr>
          </a:lstStyle>
          <a:p>
            <a:r>
              <a:t>SESSIONS BY HOUR</a:t>
            </a:r>
          </a:p>
        </p:txBody>
      </p:sp>
      <p:graphicFrame>
        <p:nvGraphicFramePr>
          <p:cNvPr id="309" name="2D Line Chart"/>
          <p:cNvGraphicFramePr/>
          <p:nvPr/>
        </p:nvGraphicFramePr>
        <p:xfrm>
          <a:off x="3723409" y="5068185"/>
          <a:ext cx="4877940" cy="1510335"/>
        </p:xfrm>
        <a:graphic>
          <a:graphicData uri="http://schemas.openxmlformats.org/drawingml/2006/chart">
            <c:chart xmlns:c="http://schemas.openxmlformats.org/drawingml/2006/chart" xmlns:r="http://schemas.openxmlformats.org/officeDocument/2006/relationships" r:id="rId9"/>
          </a:graphicData>
        </a:graphic>
      </p:graphicFrame>
      <p:pic>
        <p:nvPicPr>
          <p:cNvPr id="310" name="image26-small.png" descr="image26-small.png"/>
          <p:cNvPicPr>
            <a:picLocks noChangeAspect="1"/>
          </p:cNvPicPr>
          <p:nvPr/>
        </p:nvPicPr>
        <p:blipFill>
          <a:blip r:embed="rId10">
            <a:extLst/>
          </a:blip>
          <a:stretch>
            <a:fillRect/>
          </a:stretch>
        </p:blipFill>
        <p:spPr>
          <a:xfrm>
            <a:off x="142517" y="6335164"/>
            <a:ext cx="3527783" cy="570463"/>
          </a:xfrm>
          <a:prstGeom prst="rect">
            <a:avLst/>
          </a:prstGeom>
          <a:ln w="12700">
            <a:miter lim="400000"/>
          </a:ln>
        </p:spPr>
      </p:pic>
      <p:sp>
        <p:nvSpPr>
          <p:cNvPr id="311" name="Peak time: 5am – 6pm"/>
          <p:cNvSpPr txBox="1"/>
          <p:nvPr/>
        </p:nvSpPr>
        <p:spPr>
          <a:xfrm>
            <a:off x="5518077" y="6078985"/>
            <a:ext cx="174905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pPr>
            <a:r>
              <a:t>Peak time: 5am – 6pm</a:t>
            </a:r>
          </a:p>
        </p:txBody>
      </p:sp>
      <p:sp>
        <p:nvSpPr>
          <p:cNvPr id="312" name="SA AUDIENCE: 86.4%"/>
          <p:cNvSpPr txBox="1"/>
          <p:nvPr/>
        </p:nvSpPr>
        <p:spPr>
          <a:xfrm>
            <a:off x="8571910" y="35281"/>
            <a:ext cx="182838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200" b="1">
                <a:solidFill>
                  <a:srgbClr val="17375E"/>
                </a:solidFill>
                <a:latin typeface="Tahoma"/>
                <a:ea typeface="Tahoma"/>
                <a:cs typeface="Tahoma"/>
                <a:sym typeface="Tahoma"/>
              </a:defRPr>
            </a:lvl1pPr>
          </a:lstStyle>
          <a:p>
            <a:r>
              <a:t>SA AUDIENCE: 86.4% </a:t>
            </a:r>
          </a:p>
        </p:txBody>
      </p:sp>
      <p:graphicFrame>
        <p:nvGraphicFramePr>
          <p:cNvPr id="313" name="Table"/>
          <p:cNvGraphicFramePr/>
          <p:nvPr/>
        </p:nvGraphicFramePr>
        <p:xfrm>
          <a:off x="5933290" y="3552823"/>
          <a:ext cx="2381341" cy="1081427"/>
        </p:xfrm>
        <a:graphic>
          <a:graphicData uri="http://schemas.openxmlformats.org/drawingml/2006/table">
            <a:tbl>
              <a:tblPr>
                <a:tableStyleId>{4C3C2611-4C71-4FC5-86AE-919BDF0F9419}</a:tableStyleId>
              </a:tblPr>
              <a:tblGrid>
                <a:gridCol w="1190670"/>
                <a:gridCol w="1190670"/>
              </a:tblGrid>
              <a:tr h="742770">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338656">
                <a:tc>
                  <a:txBody>
                    <a:bodyPr/>
                    <a:lstStyle/>
                    <a:p>
                      <a:pPr algn="ctr"/>
                      <a:r>
                        <a:rPr sz="1000" b="1"/>
                        <a:t>Uses BusinessLIVE
account</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c>
                  <a:txBody>
                    <a:bodyPr/>
                    <a:lstStyle/>
                    <a:p>
                      <a:pPr algn="ctr"/>
                      <a:r>
                        <a:rPr sz="1000" b="1">
                          <a:solidFill>
                            <a:srgbClr val="1F497D"/>
                          </a:solidFill>
                        </a:rPr>
                        <a:t>Uses BusinessLIVE
account</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314" name="image18.png" descr="image18.png"/>
          <p:cNvPicPr>
            <a:picLocks noChangeAspect="1"/>
          </p:cNvPicPr>
          <p:nvPr/>
        </p:nvPicPr>
        <p:blipFill>
          <a:blip r:embed="rId11">
            <a:extLst/>
          </a:blip>
          <a:stretch>
            <a:fillRect/>
          </a:stretch>
        </p:blipFill>
        <p:spPr>
          <a:xfrm>
            <a:off x="7431965" y="3645727"/>
            <a:ext cx="581735" cy="578883"/>
          </a:xfrm>
          <a:prstGeom prst="rect">
            <a:avLst/>
          </a:prstGeom>
          <a:ln w="12700">
            <a:miter lim="400000"/>
          </a:ln>
        </p:spPr>
      </p:pic>
      <p:pic>
        <p:nvPicPr>
          <p:cNvPr id="315" name="image19.png" descr="image19.png"/>
          <p:cNvPicPr>
            <a:picLocks noChangeAspect="1"/>
          </p:cNvPicPr>
          <p:nvPr/>
        </p:nvPicPr>
        <p:blipFill>
          <a:blip r:embed="rId12">
            <a:extLst/>
          </a:blip>
          <a:stretch>
            <a:fillRect/>
          </a:stretch>
        </p:blipFill>
        <p:spPr>
          <a:xfrm>
            <a:off x="6222682" y="3629025"/>
            <a:ext cx="578884" cy="578883"/>
          </a:xfrm>
          <a:prstGeom prst="rect">
            <a:avLst/>
          </a:prstGeom>
          <a:ln w="12700">
            <a:miter lim="400000"/>
          </a:ln>
        </p:spPr>
      </p:pic>
      <p:pic>
        <p:nvPicPr>
          <p:cNvPr id="316" name="image20.png" descr="image20.png"/>
          <p:cNvPicPr>
            <a:picLocks noChangeAspect="1"/>
          </p:cNvPicPr>
          <p:nvPr/>
        </p:nvPicPr>
        <p:blipFill>
          <a:blip r:embed="rId13">
            <a:extLst/>
          </a:blip>
          <a:stretch>
            <a:fillRect/>
          </a:stretch>
        </p:blipFill>
        <p:spPr>
          <a:xfrm>
            <a:off x="3975100" y="2322666"/>
            <a:ext cx="396059" cy="537122"/>
          </a:xfrm>
          <a:prstGeom prst="rect">
            <a:avLst/>
          </a:prstGeom>
          <a:ln w="12700">
            <a:miter lim="400000"/>
          </a:ln>
        </p:spPr>
      </p:pic>
      <p:sp>
        <p:nvSpPr>
          <p:cNvPr id="317" name="22.1%"/>
          <p:cNvSpPr txBox="1"/>
          <p:nvPr/>
        </p:nvSpPr>
        <p:spPr>
          <a:xfrm>
            <a:off x="4162190" y="3790494"/>
            <a:ext cx="551593"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22.1%</a:t>
            </a:r>
          </a:p>
        </p:txBody>
      </p:sp>
      <p:sp>
        <p:nvSpPr>
          <p:cNvPr id="318" name="77.9%"/>
          <p:cNvSpPr txBox="1"/>
          <p:nvPr/>
        </p:nvSpPr>
        <p:spPr>
          <a:xfrm>
            <a:off x="5113336" y="4294721"/>
            <a:ext cx="55159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77.9%</a:t>
            </a:r>
          </a:p>
        </p:txBody>
      </p:sp>
      <p:graphicFrame>
        <p:nvGraphicFramePr>
          <p:cNvPr id="319" name="Table"/>
          <p:cNvGraphicFramePr/>
          <p:nvPr/>
        </p:nvGraphicFramePr>
        <p:xfrm>
          <a:off x="7697476" y="387644"/>
          <a:ext cx="2580530" cy="1076976"/>
        </p:xfrm>
        <a:graphic>
          <a:graphicData uri="http://schemas.openxmlformats.org/drawingml/2006/table">
            <a:tbl>
              <a:tblPr>
                <a:tableStyleId>{4C3C2611-4C71-4FC5-86AE-919BDF0F9419}</a:tableStyleId>
              </a:tblPr>
              <a:tblGrid>
                <a:gridCol w="1361329"/>
                <a:gridCol w="609600"/>
                <a:gridCol w="609600"/>
              </a:tblGrid>
              <a:tr h="218442">
                <a:tc>
                  <a:txBody>
                    <a:bodyPr/>
                    <a:lstStyle/>
                    <a:p>
                      <a:pPr algn="l">
                        <a:defRPr sz="1000"/>
                      </a:pPr>
                      <a:endParaRPr/>
                    </a:p>
                  </a:txBody>
                  <a:tcPr marL="45720" marR="45720" horzOverflow="overflow"/>
                </a:tc>
                <a:tc>
                  <a:txBody>
                    <a:bodyPr/>
                    <a:lstStyle/>
                    <a:p>
                      <a:pPr algn="l">
                        <a:defRPr sz="1000"/>
                      </a:pPr>
                      <a:endParaRPr/>
                    </a:p>
                  </a:txBody>
                  <a:tcPr marL="45720" marR="45720" horzOverflow="overflow"/>
                </a:tc>
                <a:tc>
                  <a:txBody>
                    <a:bodyPr/>
                    <a:lstStyle/>
                    <a:p>
                      <a:r>
                        <a:rPr sz="1000" b="1"/>
                        <a:t>INDEX</a:t>
                      </a:r>
                    </a:p>
                  </a:txBody>
                  <a:tcPr marL="45720" marR="45720" horzOverflow="overflow">
                    <a:solidFill>
                      <a:srgbClr val="D9D9D9"/>
                    </a:solidFill>
                  </a:tcPr>
                </a:tc>
              </a:tr>
              <a:tr h="218442">
                <a:tc>
                  <a:txBody>
                    <a:bodyPr/>
                    <a:lstStyle/>
                    <a:p>
                      <a:pPr algn="l"/>
                      <a:r>
                        <a:rPr sz="1200" b="1"/>
                        <a:t>GAUTENG: </a:t>
                      </a:r>
                    </a:p>
                  </a:txBody>
                  <a:tcPr marL="45720" marR="45720" horzOverflow="overflow"/>
                </a:tc>
                <a:tc>
                  <a:txBody>
                    <a:bodyPr/>
                    <a:lstStyle/>
                    <a:p>
                      <a:r>
                        <a:rPr sz="1000"/>
                        <a:t>42.9%</a:t>
                      </a:r>
                    </a:p>
                  </a:txBody>
                  <a:tcPr marL="45720" marR="45720" horzOverflow="overflow"/>
                </a:tc>
                <a:tc>
                  <a:txBody>
                    <a:bodyPr/>
                    <a:lstStyle/>
                    <a:p>
                      <a:r>
                        <a:rPr sz="1000"/>
                        <a:t>112</a:t>
                      </a:r>
                    </a:p>
                  </a:txBody>
                  <a:tcPr marL="45720" marR="45720" horzOverflow="overflow">
                    <a:solidFill>
                      <a:srgbClr val="D9D9D9"/>
                    </a:solidFill>
                  </a:tcPr>
                </a:tc>
              </a:tr>
              <a:tr h="279052">
                <a:tc>
                  <a:txBody>
                    <a:bodyPr/>
                    <a:lstStyle/>
                    <a:p>
                      <a:pPr algn="l"/>
                      <a:r>
                        <a:rPr sz="1200" b="1">
                          <a:solidFill>
                            <a:srgbClr val="17375E"/>
                          </a:solidFill>
                        </a:rPr>
                        <a:t>KWAZULU-NATAL: </a:t>
                      </a:r>
                    </a:p>
                  </a:txBody>
                  <a:tcPr marL="45720" marR="45720" horzOverflow="overflow"/>
                </a:tc>
                <a:tc>
                  <a:txBody>
                    <a:bodyPr/>
                    <a:lstStyle/>
                    <a:p>
                      <a:r>
                        <a:rPr sz="1000"/>
                        <a:t>14.4%</a:t>
                      </a:r>
                    </a:p>
                  </a:txBody>
                  <a:tcPr marL="45720" marR="45720" horzOverflow="overflow"/>
                </a:tc>
                <a:tc>
                  <a:txBody>
                    <a:bodyPr/>
                    <a:lstStyle/>
                    <a:p>
                      <a:r>
                        <a:rPr sz="1000"/>
                        <a:t>87</a:t>
                      </a:r>
                    </a:p>
                  </a:txBody>
                  <a:tcPr marL="45720" marR="45720" horzOverflow="overflow">
                    <a:solidFill>
                      <a:srgbClr val="D9D9D9"/>
                    </a:solidFill>
                  </a:tcPr>
                </a:tc>
              </a:tr>
              <a:tr h="203203">
                <a:tc>
                  <a:txBody>
                    <a:bodyPr/>
                    <a:lstStyle/>
                    <a:p>
                      <a:pPr algn="l"/>
                      <a:r>
                        <a:rPr sz="1200" b="1"/>
                        <a:t>WESTERN CAPE:</a:t>
                      </a:r>
                    </a:p>
                  </a:txBody>
                  <a:tcPr marL="45720" marR="45720" horzOverflow="overflow"/>
                </a:tc>
                <a:tc>
                  <a:txBody>
                    <a:bodyPr/>
                    <a:lstStyle/>
                    <a:p>
                      <a:r>
                        <a:rPr sz="1000"/>
                        <a:t>14.2%</a:t>
                      </a:r>
                    </a:p>
                  </a:txBody>
                  <a:tcPr marL="45720" marR="45720" horzOverflow="overflow"/>
                </a:tc>
                <a:tc>
                  <a:txBody>
                    <a:bodyPr/>
                    <a:lstStyle/>
                    <a:p>
                      <a:r>
                        <a:rPr sz="1000"/>
                        <a:t>104</a:t>
                      </a:r>
                    </a:p>
                  </a:txBody>
                  <a:tcPr marL="45720" marR="45720" horzOverflow="overflow">
                    <a:solidFill>
                      <a:srgbClr val="D9D9D9"/>
                    </a:solidFill>
                  </a:tcPr>
                </a:tc>
              </a:tr>
              <a:tr h="187963">
                <a:tc>
                  <a:txBody>
                    <a:bodyPr/>
                    <a:lstStyle/>
                    <a:p>
                      <a:pPr algn="l"/>
                      <a:r>
                        <a:rPr sz="1200" b="1">
                          <a:solidFill>
                            <a:srgbClr val="17375E"/>
                          </a:solidFill>
                        </a:rPr>
                        <a:t>EASTERN CAPE: </a:t>
                      </a:r>
                    </a:p>
                  </a:txBody>
                  <a:tcPr marL="45720" marR="45720" horzOverflow="overflow"/>
                </a:tc>
                <a:tc>
                  <a:txBody>
                    <a:bodyPr/>
                    <a:lstStyle/>
                    <a:p>
                      <a:r>
                        <a:rPr sz="1000"/>
                        <a:t>7.4%</a:t>
                      </a:r>
                    </a:p>
                  </a:txBody>
                  <a:tcPr marL="45720" marR="45720" horzOverflow="overflow"/>
                </a:tc>
                <a:tc>
                  <a:txBody>
                    <a:bodyPr/>
                    <a:lstStyle/>
                    <a:p>
                      <a:r>
                        <a:rPr sz="1000"/>
                        <a:t>98</a:t>
                      </a:r>
                    </a:p>
                  </a:txBody>
                  <a:tcPr marL="45720" marR="45720" horzOverflow="overflow">
                    <a:solidFill>
                      <a:srgbClr val="D9D9D9"/>
                    </a:solidFill>
                  </a:tcPr>
                </a:tc>
              </a:tr>
              <a:tr h="248923">
                <a:tc>
                  <a:txBody>
                    <a:bodyPr/>
                    <a:lstStyle/>
                    <a:p>
                      <a:pPr algn="l"/>
                      <a:r>
                        <a:rPr sz="1200" b="1"/>
                        <a:t>LIMPOPO: </a:t>
                      </a:r>
                    </a:p>
                  </a:txBody>
                  <a:tcPr marL="45720" marR="45720" horzOverflow="overflow"/>
                </a:tc>
                <a:tc>
                  <a:txBody>
                    <a:bodyPr/>
                    <a:lstStyle/>
                    <a:p>
                      <a:r>
                        <a:rPr sz="1000"/>
                        <a:t>7%</a:t>
                      </a:r>
                    </a:p>
                  </a:txBody>
                  <a:tcPr marL="45720" marR="45720" horzOverflow="overflow"/>
                </a:tc>
                <a:tc>
                  <a:txBody>
                    <a:bodyPr/>
                    <a:lstStyle/>
                    <a:p>
                      <a:r>
                        <a:rPr sz="1000"/>
                        <a:t>91</a:t>
                      </a:r>
                    </a:p>
                  </a:txBody>
                  <a:tcPr marL="45720" marR="45720" horzOverflow="overflow">
                    <a:solidFill>
                      <a:srgbClr val="D9D9D9"/>
                    </a:solidFill>
                  </a:tcPr>
                </a:tc>
              </a:tr>
            </a:tbl>
          </a:graphicData>
        </a:graphic>
      </p:graphicFrame>
      <p:graphicFrame>
        <p:nvGraphicFramePr>
          <p:cNvPr id="320" name="Table"/>
          <p:cNvGraphicFramePr/>
          <p:nvPr/>
        </p:nvGraphicFramePr>
        <p:xfrm>
          <a:off x="4504437" y="2257425"/>
          <a:ext cx="2855423" cy="641120"/>
        </p:xfrm>
        <a:graphic>
          <a:graphicData uri="http://schemas.openxmlformats.org/drawingml/2006/table">
            <a:tbl>
              <a:tblPr>
                <a:tableStyleId>{4C3C2611-4C71-4FC5-86AE-919BDF0F9419}</a:tableStyleId>
              </a:tblPr>
              <a:tblGrid>
                <a:gridCol w="755800"/>
                <a:gridCol w="728022"/>
                <a:gridCol w="685800"/>
                <a:gridCol w="685800"/>
              </a:tblGrid>
              <a:tr h="269941">
                <a:tc>
                  <a:txBody>
                    <a:bodyPr/>
                    <a:lstStyle/>
                    <a:p>
                      <a:pPr algn="ctr"/>
                      <a:r>
                        <a:rPr sz="1200" b="1">
                          <a:solidFill>
                            <a:srgbClr val="17375E"/>
                          </a:solidFill>
                        </a:rPr>
                        <a:t>15-19</a:t>
                      </a:r>
                    </a:p>
                  </a:txBody>
                  <a:tcPr marL="95250" marR="95250" marT="95250" marB="95250" anchor="ctr" horzOverflow="overflow">
                    <a:lnL>
                      <a:solidFill>
                        <a:srgbClr val="ECECEC"/>
                      </a:solidFill>
                    </a:lnL>
                    <a:lnR>
                      <a:solidFill>
                        <a:srgbClr val="ECECEC"/>
                      </a:solidFill>
                    </a:lnR>
                    <a:lnB>
                      <a:solidFill>
                        <a:srgbClr val="ECECEC"/>
                      </a:solidFill>
                    </a:lnB>
                    <a:solidFill>
                      <a:srgbClr val="FFFFFF"/>
                    </a:solidFill>
                  </a:tcPr>
                </a:tc>
                <a:tc>
                  <a:txBody>
                    <a:bodyPr/>
                    <a:lstStyle/>
                    <a:p>
                      <a:pPr algn="ctr"/>
                      <a:r>
                        <a:rPr sz="1200" b="1">
                          <a:solidFill>
                            <a:srgbClr val="17375E"/>
                          </a:solidFill>
                        </a:rPr>
                        <a:t>20-24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25-34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35-44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r>
              <a:tr h="371178">
                <a:tc>
                  <a:txBody>
                    <a:bodyPr/>
                    <a:lstStyle/>
                    <a:p>
                      <a:pPr algn="ctr"/>
                      <a:r>
                        <a:rPr sz="1200"/>
                        <a:t>8%</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14%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24%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21%</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graphicFrame>
        <p:nvGraphicFramePr>
          <p:cNvPr id="321" name="Table"/>
          <p:cNvGraphicFramePr/>
          <p:nvPr/>
        </p:nvGraphicFramePr>
        <p:xfrm>
          <a:off x="7368078" y="2257425"/>
          <a:ext cx="2855423" cy="712055"/>
        </p:xfrm>
        <a:graphic>
          <a:graphicData uri="http://schemas.openxmlformats.org/drawingml/2006/table">
            <a:tbl>
              <a:tblPr>
                <a:tableStyleId>{4C3C2611-4C71-4FC5-86AE-919BDF0F9419}</a:tableStyleId>
              </a:tblPr>
              <a:tblGrid>
                <a:gridCol w="755800"/>
                <a:gridCol w="728022"/>
                <a:gridCol w="685800"/>
                <a:gridCol w="685800"/>
              </a:tblGrid>
              <a:tr h="340877">
                <a:tc>
                  <a:txBody>
                    <a:bodyPr/>
                    <a:lstStyle/>
                    <a:p>
                      <a:pPr algn="ctr"/>
                      <a:r>
                        <a:rPr sz="1200" b="1">
                          <a:solidFill>
                            <a:srgbClr val="17375E"/>
                          </a:solidFill>
                        </a:rPr>
                        <a:t>45-49</a:t>
                      </a:r>
                    </a:p>
                  </a:txBody>
                  <a:tcPr marL="95250" marR="95250" marT="95250" marB="95250" anchor="ctr" horzOverflow="overflow">
                    <a:lnL>
                      <a:solidFill>
                        <a:srgbClr val="ECECEC"/>
                      </a:solidFill>
                    </a:lnL>
                    <a:lnR>
                      <a:solidFill>
                        <a:srgbClr val="ECECEC"/>
                      </a:solidFill>
                    </a:lnR>
                    <a:lnB>
                      <a:solidFill>
                        <a:srgbClr val="ECECEC"/>
                      </a:solidFill>
                    </a:lnB>
                    <a:solidFill>
                      <a:srgbClr val="DDDDDD"/>
                    </a:solidFill>
                  </a:tcPr>
                </a:tc>
                <a:tc>
                  <a:txBody>
                    <a:bodyPr/>
                    <a:lstStyle/>
                    <a:p>
                      <a:pPr algn="ctr"/>
                      <a:r>
                        <a:rPr sz="1200" b="1">
                          <a:solidFill>
                            <a:srgbClr val="17375E"/>
                          </a:solidFill>
                        </a:rPr>
                        <a:t>50-54</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55-59</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60+</a:t>
                      </a:r>
                    </a:p>
                  </a:txBody>
                  <a:tcPr marL="95250" marR="95250" marT="95250" marB="95250" anchor="ctr" horzOverflow="overflow">
                    <a:lnL>
                      <a:solidFill>
                        <a:srgbClr val="ECECEC"/>
                      </a:solidFill>
                    </a:lnL>
                    <a:lnR>
                      <a:solidFill>
                        <a:srgbClr val="ECECEC"/>
                      </a:solidFill>
                    </a:lnR>
                    <a:lnB>
                      <a:solidFill>
                        <a:srgbClr val="ECECEC"/>
                      </a:solidFill>
                    </a:lnB>
                  </a:tcPr>
                </a:tc>
              </a:tr>
              <a:tr h="371178">
                <a:tc>
                  <a:txBody>
                    <a:bodyPr/>
                    <a:lstStyle/>
                    <a:p>
                      <a:pPr algn="ctr"/>
                      <a:r>
                        <a:rPr sz="1200"/>
                        <a:t>11%</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DDDDD"/>
                    </a:solidFill>
                  </a:tcPr>
                </a:tc>
                <a:tc>
                  <a:txBody>
                    <a:bodyPr/>
                    <a:lstStyle/>
                    <a:p>
                      <a:pPr algn="ctr"/>
                      <a:r>
                        <a:rPr sz="1200"/>
                        <a:t>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10%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bl>
          </a:graphicData>
        </a:graphic>
      </p:graphicFrame>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image4.png" descr="image4.png"/>
          <p:cNvPicPr>
            <a:picLocks noChangeAspect="1"/>
          </p:cNvPicPr>
          <p:nvPr/>
        </p:nvPicPr>
        <p:blipFill>
          <a:blip r:embed="rId2">
            <a:extLst/>
          </a:blip>
          <a:stretch>
            <a:fillRect/>
          </a:stretch>
        </p:blipFill>
        <p:spPr>
          <a:xfrm>
            <a:off x="8819001" y="6905625"/>
            <a:ext cx="1366156" cy="428909"/>
          </a:xfrm>
          <a:prstGeom prst="rect">
            <a:avLst/>
          </a:prstGeom>
          <a:ln w="12700">
            <a:miter lim="400000"/>
          </a:ln>
        </p:spPr>
      </p:pic>
      <p:pic>
        <p:nvPicPr>
          <p:cNvPr id="324" name="image12.png" descr="image12.png"/>
          <p:cNvPicPr>
            <a:picLocks noChangeAspect="1"/>
          </p:cNvPicPr>
          <p:nvPr/>
        </p:nvPicPr>
        <p:blipFill>
          <a:blip r:embed="rId3">
            <a:extLst/>
          </a:blip>
          <a:stretch>
            <a:fillRect/>
          </a:stretch>
        </p:blipFill>
        <p:spPr>
          <a:xfrm>
            <a:off x="3933907" y="3533023"/>
            <a:ext cx="988968" cy="988968"/>
          </a:xfrm>
          <a:prstGeom prst="rect">
            <a:avLst/>
          </a:prstGeom>
          <a:ln w="12700">
            <a:miter lim="400000"/>
          </a:ln>
        </p:spPr>
      </p:pic>
      <p:pic>
        <p:nvPicPr>
          <p:cNvPr id="325" name="image13.jpg" descr="image13.jpg"/>
          <p:cNvPicPr>
            <a:picLocks noChangeAspect="1"/>
          </p:cNvPicPr>
          <p:nvPr/>
        </p:nvPicPr>
        <p:blipFill>
          <a:blip r:embed="rId4">
            <a:extLst/>
          </a:blip>
          <a:stretch>
            <a:fillRect/>
          </a:stretch>
        </p:blipFill>
        <p:spPr>
          <a:xfrm flipH="1">
            <a:off x="8814828" y="390715"/>
            <a:ext cx="345825" cy="414546"/>
          </a:xfrm>
          <a:prstGeom prst="rect">
            <a:avLst/>
          </a:prstGeom>
          <a:ln w="12700">
            <a:miter lim="400000"/>
          </a:ln>
        </p:spPr>
      </p:pic>
      <p:graphicFrame>
        <p:nvGraphicFramePr>
          <p:cNvPr id="326" name="Table"/>
          <p:cNvGraphicFramePr/>
          <p:nvPr/>
        </p:nvGraphicFramePr>
        <p:xfrm>
          <a:off x="5489073" y="1225845"/>
          <a:ext cx="1676401" cy="1"/>
        </p:xfrm>
        <a:graphic>
          <a:graphicData uri="http://schemas.openxmlformats.org/drawingml/2006/table">
            <a:tbl>
              <a:tblPr>
                <a:tableStyleId>{4C3C2611-4C71-4FC5-86AE-919BDF0F9419}</a:tableStyleId>
              </a:tblPr>
              <a:tblGrid>
                <a:gridCol w="838200"/>
                <a:gridCol w="838200"/>
              </a:tblGrid>
              <a:tr h="0">
                <a:tc>
                  <a:txBody>
                    <a:bodyPr/>
                    <a:lstStyle/>
                    <a:p>
                      <a:pPr algn="ctr"/>
                      <a:r>
                        <a:rPr sz="1400" b="1">
                          <a:solidFill>
                            <a:srgbClr val="1F497D"/>
                          </a:solidFill>
                        </a:rPr>
                        <a:t>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r>
                        <a:rPr sz="1400" b="1">
                          <a:solidFill>
                            <a:srgbClr val="1F497D"/>
                          </a:solidFill>
                        </a:rPr>
                        <a:t>FEMALE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200"/>
                        <a:t>52%</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48%</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r>
            </a:tbl>
          </a:graphicData>
        </a:graphic>
      </p:graphicFrame>
      <p:sp>
        <p:nvSpPr>
          <p:cNvPr id="327" name="Line"/>
          <p:cNvSpPr/>
          <p:nvPr/>
        </p:nvSpPr>
        <p:spPr>
          <a:xfrm>
            <a:off x="3517900" y="2815726"/>
            <a:ext cx="0" cy="1041899"/>
          </a:xfrm>
          <a:prstGeom prst="line">
            <a:avLst/>
          </a:prstGeom>
          <a:ln>
            <a:solidFill>
              <a:srgbClr val="808080"/>
            </a:solidFill>
          </a:ln>
        </p:spPr>
        <p:txBody>
          <a:bodyPr lIns="45719" rIns="45719"/>
          <a:lstStyle/>
          <a:p>
            <a:endParaRPr/>
          </a:p>
        </p:txBody>
      </p:sp>
      <p:graphicFrame>
        <p:nvGraphicFramePr>
          <p:cNvPr id="328" name="Table"/>
          <p:cNvGraphicFramePr/>
          <p:nvPr/>
        </p:nvGraphicFramePr>
        <p:xfrm>
          <a:off x="8792733" y="5568686"/>
          <a:ext cx="1578987" cy="339619"/>
        </p:xfrm>
        <a:graphic>
          <a:graphicData uri="http://schemas.openxmlformats.org/drawingml/2006/table">
            <a:tbl>
              <a:tblPr>
                <a:tableStyleId>{4C3C2611-4C71-4FC5-86AE-919BDF0F9419}</a:tableStyleId>
              </a:tblPr>
              <a:tblGrid>
                <a:gridCol w="1578986"/>
              </a:tblGrid>
              <a:tr h="339618">
                <a:tc>
                  <a:txBody>
                    <a:bodyPr/>
                    <a:lstStyle/>
                    <a:p>
                      <a:pPr algn="ctr"/>
                      <a:r>
                        <a:rPr sz="1000" b="1">
                          <a:latin typeface="Tahoma"/>
                          <a:ea typeface="Tahoma"/>
                          <a:cs typeface="Tahoma"/>
                          <a:sym typeface="Tahoma"/>
                        </a:rPr>
                        <a:t>AVG TIME ON SITE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2:13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329" name="image14.png" descr="image14.png"/>
          <p:cNvPicPr>
            <a:picLocks noChangeAspect="1"/>
          </p:cNvPicPr>
          <p:nvPr/>
        </p:nvPicPr>
        <p:blipFill>
          <a:blip r:embed="rId5">
            <a:extLst/>
          </a:blip>
          <a:stretch>
            <a:fillRect/>
          </a:stretch>
        </p:blipFill>
        <p:spPr>
          <a:xfrm>
            <a:off x="9401402" y="5236462"/>
            <a:ext cx="372676" cy="372676"/>
          </a:xfrm>
          <a:prstGeom prst="rect">
            <a:avLst/>
          </a:prstGeom>
          <a:ln w="12700">
            <a:miter lim="400000"/>
          </a:ln>
        </p:spPr>
      </p:pic>
      <p:sp>
        <p:nvSpPr>
          <p:cNvPr id="330" name="20%"/>
          <p:cNvSpPr txBox="1"/>
          <p:nvPr/>
        </p:nvSpPr>
        <p:spPr>
          <a:xfrm>
            <a:off x="4189042" y="3787816"/>
            <a:ext cx="413988"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20%</a:t>
            </a:r>
          </a:p>
        </p:txBody>
      </p:sp>
      <p:sp>
        <p:nvSpPr>
          <p:cNvPr id="331" name="80%"/>
          <p:cNvSpPr txBox="1"/>
          <p:nvPr/>
        </p:nvSpPr>
        <p:spPr>
          <a:xfrm>
            <a:off x="5182138" y="4294721"/>
            <a:ext cx="413988"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80%</a:t>
            </a:r>
          </a:p>
        </p:txBody>
      </p:sp>
      <p:graphicFrame>
        <p:nvGraphicFramePr>
          <p:cNvPr id="332" name="Table"/>
          <p:cNvGraphicFramePr/>
          <p:nvPr/>
        </p:nvGraphicFramePr>
        <p:xfrm>
          <a:off x="7697476" y="387644"/>
          <a:ext cx="2580530" cy="1076976"/>
        </p:xfrm>
        <a:graphic>
          <a:graphicData uri="http://schemas.openxmlformats.org/drawingml/2006/table">
            <a:tbl>
              <a:tblPr>
                <a:tableStyleId>{4C3C2611-4C71-4FC5-86AE-919BDF0F9419}</a:tableStyleId>
              </a:tblPr>
              <a:tblGrid>
                <a:gridCol w="1361329"/>
                <a:gridCol w="609600"/>
                <a:gridCol w="609600"/>
              </a:tblGrid>
              <a:tr h="218442">
                <a:tc>
                  <a:txBody>
                    <a:bodyPr/>
                    <a:lstStyle/>
                    <a:p>
                      <a:pPr algn="l">
                        <a:defRPr sz="1000"/>
                      </a:pPr>
                      <a:endParaRPr/>
                    </a:p>
                  </a:txBody>
                  <a:tcPr marL="45720" marR="45720" horzOverflow="overflow"/>
                </a:tc>
                <a:tc>
                  <a:txBody>
                    <a:bodyPr/>
                    <a:lstStyle/>
                    <a:p>
                      <a:pPr algn="l">
                        <a:defRPr sz="1000"/>
                      </a:pPr>
                      <a:endParaRPr/>
                    </a:p>
                  </a:txBody>
                  <a:tcPr marL="45720" marR="45720" horzOverflow="overflow"/>
                </a:tc>
                <a:tc>
                  <a:txBody>
                    <a:bodyPr/>
                    <a:lstStyle/>
                    <a:p>
                      <a:r>
                        <a:rPr sz="1000" b="1"/>
                        <a:t>INDEX</a:t>
                      </a:r>
                    </a:p>
                  </a:txBody>
                  <a:tcPr marL="45720" marR="45720" horzOverflow="overflow">
                    <a:solidFill>
                      <a:srgbClr val="D9D9D9"/>
                    </a:solidFill>
                  </a:tcPr>
                </a:tc>
              </a:tr>
              <a:tr h="218442">
                <a:tc>
                  <a:txBody>
                    <a:bodyPr/>
                    <a:lstStyle/>
                    <a:p>
                      <a:pPr algn="l"/>
                      <a:r>
                        <a:rPr sz="1200" b="1"/>
                        <a:t>GAUTENG: </a:t>
                      </a:r>
                    </a:p>
                  </a:txBody>
                  <a:tcPr marL="45720" marR="45720" horzOverflow="overflow"/>
                </a:tc>
                <a:tc>
                  <a:txBody>
                    <a:bodyPr/>
                    <a:lstStyle/>
                    <a:p>
                      <a:r>
                        <a:rPr sz="1000"/>
                        <a:t>43%</a:t>
                      </a:r>
                    </a:p>
                  </a:txBody>
                  <a:tcPr marL="45720" marR="45720" horzOverflow="overflow"/>
                </a:tc>
                <a:tc>
                  <a:txBody>
                    <a:bodyPr/>
                    <a:lstStyle/>
                    <a:p>
                      <a:r>
                        <a:rPr sz="1000"/>
                        <a:t>110</a:t>
                      </a:r>
                    </a:p>
                  </a:txBody>
                  <a:tcPr marL="45720" marR="45720" horzOverflow="overflow">
                    <a:solidFill>
                      <a:srgbClr val="D9D9D9"/>
                    </a:solidFill>
                  </a:tcPr>
                </a:tc>
              </a:tr>
              <a:tr h="0">
                <a:tc>
                  <a:txBody>
                    <a:bodyPr/>
                    <a:lstStyle/>
                    <a:p>
                      <a:pPr algn="l"/>
                      <a:r>
                        <a:rPr sz="1200" b="1">
                          <a:solidFill>
                            <a:srgbClr val="17375E"/>
                          </a:solidFill>
                        </a:rPr>
                        <a:t>KWAZULU-NATAL: </a:t>
                      </a:r>
                    </a:p>
                  </a:txBody>
                  <a:tcPr marL="45720" marR="45720" horzOverflow="overflow"/>
                </a:tc>
                <a:tc>
                  <a:txBody>
                    <a:bodyPr/>
                    <a:lstStyle/>
                    <a:p>
                      <a:r>
                        <a:rPr sz="1000"/>
                        <a:t>15%</a:t>
                      </a:r>
                    </a:p>
                  </a:txBody>
                  <a:tcPr marL="45720" marR="45720" horzOverflow="overflow"/>
                </a:tc>
                <a:tc>
                  <a:txBody>
                    <a:bodyPr/>
                    <a:lstStyle/>
                    <a:p>
                      <a:r>
                        <a:rPr sz="1000"/>
                        <a:t>91</a:t>
                      </a:r>
                    </a:p>
                  </a:txBody>
                  <a:tcPr marL="45720" marR="45720" horzOverflow="overflow">
                    <a:solidFill>
                      <a:srgbClr val="D9D9D9"/>
                    </a:solidFill>
                  </a:tcPr>
                </a:tc>
              </a:tr>
              <a:tr h="203203">
                <a:tc>
                  <a:txBody>
                    <a:bodyPr/>
                    <a:lstStyle/>
                    <a:p>
                      <a:pPr algn="l"/>
                      <a:r>
                        <a:rPr sz="1200" b="1"/>
                        <a:t>WESTERN CAPE: </a:t>
                      </a:r>
                    </a:p>
                  </a:txBody>
                  <a:tcPr marL="45720" marR="45720" horzOverflow="overflow"/>
                </a:tc>
                <a:tc>
                  <a:txBody>
                    <a:bodyPr/>
                    <a:lstStyle/>
                    <a:p>
                      <a:r>
                        <a:rPr sz="1000"/>
                        <a:t>12%</a:t>
                      </a:r>
                    </a:p>
                  </a:txBody>
                  <a:tcPr marL="45720" marR="45720" horzOverflow="overflow"/>
                </a:tc>
                <a:tc>
                  <a:txBody>
                    <a:bodyPr/>
                    <a:lstStyle/>
                    <a:p>
                      <a:r>
                        <a:rPr sz="1000"/>
                        <a:t>91</a:t>
                      </a:r>
                    </a:p>
                  </a:txBody>
                  <a:tcPr marL="45720" marR="45720" horzOverflow="overflow">
                    <a:solidFill>
                      <a:srgbClr val="D9D9D9"/>
                    </a:solidFill>
                  </a:tcPr>
                </a:tc>
              </a:tr>
              <a:tr h="187963">
                <a:tc>
                  <a:txBody>
                    <a:bodyPr/>
                    <a:lstStyle/>
                    <a:p>
                      <a:pPr algn="l"/>
                      <a:r>
                        <a:rPr sz="1200" b="1">
                          <a:solidFill>
                            <a:srgbClr val="17375E"/>
                          </a:solidFill>
                        </a:rPr>
                        <a:t>LIMPOPO: </a:t>
                      </a:r>
                    </a:p>
                  </a:txBody>
                  <a:tcPr marL="45720" marR="45720" horzOverflow="overflow"/>
                </a:tc>
                <a:tc>
                  <a:txBody>
                    <a:bodyPr/>
                    <a:lstStyle/>
                    <a:p>
                      <a:r>
                        <a:rPr sz="1000"/>
                        <a:t>8%</a:t>
                      </a:r>
                    </a:p>
                  </a:txBody>
                  <a:tcPr marL="45720" marR="45720" horzOverflow="overflow"/>
                </a:tc>
                <a:tc>
                  <a:txBody>
                    <a:bodyPr/>
                    <a:lstStyle/>
                    <a:p>
                      <a:r>
                        <a:rPr sz="1000"/>
                        <a:t>109</a:t>
                      </a:r>
                    </a:p>
                  </a:txBody>
                  <a:tcPr marL="45720" marR="45720" horzOverflow="overflow">
                    <a:solidFill>
                      <a:srgbClr val="D9D9D9"/>
                    </a:solidFill>
                  </a:tcPr>
                </a:tc>
              </a:tr>
              <a:tr h="248923">
                <a:tc>
                  <a:txBody>
                    <a:bodyPr/>
                    <a:lstStyle/>
                    <a:p>
                      <a:pPr algn="l"/>
                      <a:r>
                        <a:rPr sz="1200" b="1"/>
                        <a:t>EASTERN CAPE: </a:t>
                      </a:r>
                    </a:p>
                  </a:txBody>
                  <a:tcPr marL="45720" marR="45720" horzOverflow="overflow"/>
                </a:tc>
                <a:tc>
                  <a:txBody>
                    <a:bodyPr/>
                    <a:lstStyle/>
                    <a:p>
                      <a:r>
                        <a:rPr sz="1000"/>
                        <a:t>7%</a:t>
                      </a:r>
                    </a:p>
                  </a:txBody>
                  <a:tcPr marL="45720" marR="45720" horzOverflow="overflow"/>
                </a:tc>
                <a:tc>
                  <a:txBody>
                    <a:bodyPr/>
                    <a:lstStyle/>
                    <a:p>
                      <a:r>
                        <a:rPr sz="1000"/>
                        <a:t>95</a:t>
                      </a:r>
                    </a:p>
                  </a:txBody>
                  <a:tcPr marL="45720" marR="45720" horzOverflow="overflow">
                    <a:solidFill>
                      <a:srgbClr val="D9D9D9"/>
                    </a:solidFill>
                  </a:tcPr>
                </a:tc>
              </a:tr>
            </a:tbl>
          </a:graphicData>
        </a:graphic>
      </p:graphicFrame>
      <p:sp>
        <p:nvSpPr>
          <p:cNvPr id="333" name="Rectangle"/>
          <p:cNvSpPr/>
          <p:nvPr/>
        </p:nvSpPr>
        <p:spPr>
          <a:xfrm>
            <a:off x="5395683" y="5407040"/>
            <a:ext cx="2301795" cy="38792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34" name="Line"/>
          <p:cNvSpPr/>
          <p:nvPr/>
        </p:nvSpPr>
        <p:spPr>
          <a:xfrm>
            <a:off x="3517900" y="3857625"/>
            <a:ext cx="0" cy="1676400"/>
          </a:xfrm>
          <a:prstGeom prst="line">
            <a:avLst/>
          </a:prstGeom>
          <a:ln>
            <a:solidFill>
              <a:srgbClr val="808080"/>
            </a:solidFill>
          </a:ln>
        </p:spPr>
        <p:txBody>
          <a:bodyPr lIns="45719" rIns="45719"/>
          <a:lstStyle/>
          <a:p>
            <a:endParaRPr/>
          </a:p>
        </p:txBody>
      </p:sp>
      <p:sp>
        <p:nvSpPr>
          <p:cNvPr id="335" name="Source: Narratiive, Google Analytics"/>
          <p:cNvSpPr txBox="1"/>
          <p:nvPr/>
        </p:nvSpPr>
        <p:spPr>
          <a:xfrm>
            <a:off x="3840834" y="6829425"/>
            <a:ext cx="2937820" cy="225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t>Source: Narratiive, Google Analytics </a:t>
            </a:r>
          </a:p>
        </p:txBody>
      </p:sp>
      <p:graphicFrame>
        <p:nvGraphicFramePr>
          <p:cNvPr id="336" name="2D Line Chart"/>
          <p:cNvGraphicFramePr/>
          <p:nvPr/>
        </p:nvGraphicFramePr>
        <p:xfrm>
          <a:off x="3828686" y="5021526"/>
          <a:ext cx="4790431" cy="1474850"/>
        </p:xfrm>
        <a:graphic>
          <a:graphicData uri="http://schemas.openxmlformats.org/drawingml/2006/chart">
            <c:chart xmlns:c="http://schemas.openxmlformats.org/drawingml/2006/chart" xmlns:r="http://schemas.openxmlformats.org/officeDocument/2006/relationships" r:id="rId6"/>
          </a:graphicData>
        </a:graphic>
      </p:graphicFrame>
      <p:sp>
        <p:nvSpPr>
          <p:cNvPr id="337" name="Peak time: 5am – 11pm"/>
          <p:cNvSpPr txBox="1"/>
          <p:nvPr/>
        </p:nvSpPr>
        <p:spPr>
          <a:xfrm>
            <a:off x="5569039" y="5725393"/>
            <a:ext cx="1839167"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pPr>
            <a:r>
              <a:t>Peak time: 5am – 11pm</a:t>
            </a:r>
          </a:p>
        </p:txBody>
      </p:sp>
      <p:sp>
        <p:nvSpPr>
          <p:cNvPr id="338" name="SESSIONS…"/>
          <p:cNvSpPr txBox="1"/>
          <p:nvPr/>
        </p:nvSpPr>
        <p:spPr>
          <a:xfrm>
            <a:off x="2120235" y="5818942"/>
            <a:ext cx="798239"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latin typeface="Tahoma"/>
                <a:ea typeface="Tahoma"/>
                <a:cs typeface="Tahoma"/>
                <a:sym typeface="Tahoma"/>
              </a:defRPr>
            </a:pPr>
            <a:r>
              <a:t>SESSIONS</a:t>
            </a:r>
          </a:p>
          <a:p>
            <a:pPr algn="ctr">
              <a:defRPr sz="1000" b="1">
                <a:latin typeface="Tahoma"/>
                <a:ea typeface="Tahoma"/>
                <a:cs typeface="Tahoma"/>
                <a:sym typeface="Tahoma"/>
              </a:defRPr>
            </a:pPr>
            <a:r>
              <a:t>BY HOUR</a:t>
            </a:r>
          </a:p>
        </p:txBody>
      </p:sp>
      <p:graphicFrame>
        <p:nvGraphicFramePr>
          <p:cNvPr id="339" name="Table"/>
          <p:cNvGraphicFramePr/>
          <p:nvPr/>
        </p:nvGraphicFramePr>
        <p:xfrm>
          <a:off x="3881249" y="337292"/>
          <a:ext cx="1262724" cy="1"/>
        </p:xfrm>
        <a:graphic>
          <a:graphicData uri="http://schemas.openxmlformats.org/drawingml/2006/table">
            <a:tbl>
              <a:tblPr>
                <a:tableStyleId>{4C3C2611-4C71-4FC5-86AE-919BDF0F9419}</a:tableStyleId>
              </a:tblPr>
              <a:tblGrid>
                <a:gridCol w="1262723"/>
              </a:tblGrid>
              <a:tr h="0">
                <a:tc>
                  <a:txBody>
                    <a:bodyPr/>
                    <a:lstStyle/>
                    <a:p>
                      <a:pPr algn="ctr"/>
                      <a:r>
                        <a:rPr sz="1200" b="1"/>
                        <a:t>UNIQUE BROWSERS</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4 276 838</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r h="0">
                <a:tc>
                  <a:txBody>
                    <a:bodyPr/>
                    <a:lstStyle/>
                    <a:p>
                      <a:pPr algn="ctr"/>
                      <a:r>
                        <a:rPr sz="1200" b="1"/>
                        <a:t>PAGEVIEWS</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r h="0">
                <a:tc>
                  <a:txBody>
                    <a:bodyPr/>
                    <a:lstStyle/>
                    <a:p>
                      <a:pPr algn="ctr"/>
                      <a:r>
                        <a:rPr sz="1400" b="1">
                          <a:solidFill>
                            <a:srgbClr val="1F497D"/>
                          </a:solidFill>
                        </a:rPr>
                        <a:t>25 229 750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pic>
        <p:nvPicPr>
          <p:cNvPr id="340" name="image15.png" descr="image15.png"/>
          <p:cNvPicPr>
            <a:picLocks noChangeAspect="1"/>
          </p:cNvPicPr>
          <p:nvPr/>
        </p:nvPicPr>
        <p:blipFill>
          <a:blip r:embed="rId7">
            <a:extLst/>
          </a:blip>
          <a:stretch>
            <a:fillRect/>
          </a:stretch>
        </p:blipFill>
        <p:spPr>
          <a:xfrm>
            <a:off x="5025047" y="3642512"/>
            <a:ext cx="569394" cy="569394"/>
          </a:xfrm>
          <a:prstGeom prst="rect">
            <a:avLst/>
          </a:prstGeom>
          <a:ln w="12700">
            <a:miter lim="400000"/>
          </a:ln>
        </p:spPr>
      </p:pic>
      <p:graphicFrame>
        <p:nvGraphicFramePr>
          <p:cNvPr id="341" name="Table"/>
          <p:cNvGraphicFramePr/>
          <p:nvPr/>
        </p:nvGraphicFramePr>
        <p:xfrm>
          <a:off x="8474771" y="3599553"/>
          <a:ext cx="1804663" cy="640090"/>
        </p:xfrm>
        <a:graphic>
          <a:graphicData uri="http://schemas.openxmlformats.org/drawingml/2006/table">
            <a:tbl>
              <a:tblPr>
                <a:tableStyleId>{4C3C2611-4C71-4FC5-86AE-919BDF0F9419}</a:tableStyleId>
              </a:tblPr>
              <a:tblGrid>
                <a:gridCol w="1804662"/>
              </a:tblGrid>
              <a:tr h="218442">
                <a:tc>
                  <a:txBody>
                    <a:bodyPr/>
                    <a:lstStyle/>
                    <a:p>
                      <a:pPr algn="l"/>
                      <a:r>
                        <a:rPr sz="1000" b="1">
                          <a:solidFill>
                            <a:srgbClr val="17375E"/>
                          </a:solidFill>
                          <a:latin typeface="Tahoma"/>
                          <a:ea typeface="Tahoma"/>
                          <a:cs typeface="Tahoma"/>
                          <a:sym typeface="Tahoma"/>
                        </a:rPr>
                        <a:t>MOST-READ SECTIONS</a:t>
                      </a:r>
                    </a:p>
                  </a:txBody>
                  <a:tcPr marL="45720" marR="45720" horzOverflow="overflow"/>
                </a:tc>
              </a:tr>
              <a:tr h="218442">
                <a:tc>
                  <a:txBody>
                    <a:bodyPr/>
                    <a:lstStyle/>
                    <a:p>
                      <a:pPr algn="l"/>
                      <a:r>
                        <a:rPr sz="1000">
                          <a:latin typeface="Arial"/>
                          <a:ea typeface="Arial"/>
                          <a:cs typeface="Arial"/>
                          <a:sym typeface="Arial"/>
                        </a:rPr>
                        <a:t>News</a:t>
                      </a:r>
                    </a:p>
                  </a:txBody>
                  <a:tcPr marL="45720" marR="45720" horzOverflow="overflow"/>
                </a:tc>
              </a:tr>
              <a:tr h="0">
                <a:tc>
                  <a:txBody>
                    <a:bodyPr/>
                    <a:lstStyle/>
                    <a:p>
                      <a:pPr algn="l"/>
                      <a:r>
                        <a:rPr sz="1000">
                          <a:solidFill>
                            <a:srgbClr val="17375E"/>
                          </a:solidFill>
                          <a:latin typeface="Arial"/>
                          <a:ea typeface="Arial"/>
                          <a:cs typeface="Arial"/>
                          <a:sym typeface="Arial"/>
                        </a:rPr>
                        <a:t>Politics</a:t>
                      </a:r>
                    </a:p>
                  </a:txBody>
                  <a:tcPr marL="45720" marR="45720" horzOverflow="overflow"/>
                </a:tc>
              </a:tr>
              <a:tr h="203203">
                <a:tc>
                  <a:txBody>
                    <a:bodyPr/>
                    <a:lstStyle/>
                    <a:p>
                      <a:pPr algn="l"/>
                      <a:r>
                        <a:rPr sz="1000">
                          <a:latin typeface="Arial"/>
                          <a:ea typeface="Arial"/>
                          <a:cs typeface="Arial"/>
                          <a:sym typeface="Arial"/>
                        </a:rPr>
                        <a:t>Entertainment (TshisaLIVE)</a:t>
                      </a:r>
                    </a:p>
                  </a:txBody>
                  <a:tcPr marL="45720" marR="45720" horzOverflow="overflow"/>
                </a:tc>
              </a:tr>
            </a:tbl>
          </a:graphicData>
        </a:graphic>
      </p:graphicFrame>
      <p:pic>
        <p:nvPicPr>
          <p:cNvPr id="342" name="image3.jpeg" descr="image3.jpeg"/>
          <p:cNvPicPr>
            <a:picLocks noChangeAspect="1"/>
          </p:cNvPicPr>
          <p:nvPr/>
        </p:nvPicPr>
        <p:blipFill>
          <a:blip r:embed="rId8">
            <a:extLst/>
          </a:blip>
          <a:srcRect l="1" r="65980"/>
          <a:stretch>
            <a:fillRect/>
          </a:stretch>
        </p:blipFill>
        <p:spPr>
          <a:xfrm>
            <a:off x="0" y="0"/>
            <a:ext cx="3637816" cy="7556500"/>
          </a:xfrm>
          <a:prstGeom prst="rect">
            <a:avLst/>
          </a:prstGeom>
          <a:ln w="12700">
            <a:miter lim="400000"/>
          </a:ln>
        </p:spPr>
      </p:pic>
      <p:sp>
        <p:nvSpPr>
          <p:cNvPr id="343" name="OUR NETWORK"/>
          <p:cNvSpPr txBox="1">
            <a:spLocks noGrp="1"/>
          </p:cNvSpPr>
          <p:nvPr>
            <p:ph type="title"/>
          </p:nvPr>
        </p:nvSpPr>
        <p:spPr>
          <a:xfrm>
            <a:off x="-292101" y="372447"/>
            <a:ext cx="3753486" cy="861776"/>
          </a:xfrm>
          <a:prstGeom prst="rect">
            <a:avLst/>
          </a:prstGeom>
        </p:spPr>
        <p:txBody>
          <a:bodyPr/>
          <a:lstStyle/>
          <a:p>
            <a:pPr indent="12700" algn="r">
              <a:defRPr b="1" spc="-100">
                <a:latin typeface="+mn-lt"/>
                <a:ea typeface="+mn-ea"/>
                <a:cs typeface="+mn-cs"/>
                <a:sym typeface="Calibri"/>
              </a:defRPr>
            </a:pPr>
            <a:r>
              <a:t>OUR</a:t>
            </a:r>
            <a:br/>
            <a:r>
              <a:rPr b="0"/>
              <a:t>NETWORK</a:t>
            </a:r>
          </a:p>
        </p:txBody>
      </p:sp>
      <p:sp>
        <p:nvSpPr>
          <p:cNvPr id="344" name="South Africa’s second-biggest news website delivers original, online-only breaking and in-depth news, analysis, opinion, sport and…"/>
          <p:cNvSpPr txBox="1"/>
          <p:nvPr/>
        </p:nvSpPr>
        <p:spPr>
          <a:xfrm>
            <a:off x="165100" y="1359300"/>
            <a:ext cx="3372793" cy="4422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3975" indent="-107950" algn="r">
              <a:defRPr>
                <a:solidFill>
                  <a:srgbClr val="FFFFFF"/>
                </a:solidFill>
              </a:defRPr>
            </a:pPr>
            <a:r>
              <a:t>South Africa’s second-biggest news website delivers original, online-only breaking and in-depth news, analysis, opinion, sport and</a:t>
            </a:r>
          </a:p>
          <a:p>
            <a:pPr marL="53975" indent="-107950" algn="r">
              <a:defRPr>
                <a:solidFill>
                  <a:srgbClr val="FFFFFF"/>
                </a:solidFill>
              </a:defRPr>
            </a:pPr>
            <a:r>
              <a:t> more around the clock, along with sizzling hot celebrity and entertainment news from </a:t>
            </a:r>
          </a:p>
          <a:p>
            <a:pPr marL="53975" indent="-107950" algn="r">
              <a:defRPr>
                <a:solidFill>
                  <a:srgbClr val="FFFFFF"/>
                </a:solidFill>
              </a:defRPr>
            </a:pPr>
            <a:r>
              <a:t>our TshisaLIVE team and the best of Tiso Blackstar motoring. </a:t>
            </a:r>
          </a:p>
          <a:p>
            <a:pPr marL="53975" indent="-107950" algn="r">
              <a:defRPr>
                <a:solidFill>
                  <a:srgbClr val="FFFFFF"/>
                </a:solidFill>
              </a:defRPr>
            </a:pPr>
            <a:endParaRPr/>
          </a:p>
          <a:p>
            <a:pPr marL="53975" indent="-107950" algn="r">
              <a:defRPr>
                <a:solidFill>
                  <a:srgbClr val="FFFFFF"/>
                </a:solidFill>
              </a:defRPr>
            </a:pPr>
            <a:r>
              <a:t>It also sources content from the print edition of the Sunday Times and includes the Times Select daily digital edition (each of these in a separate section for subscribers).</a:t>
            </a:r>
          </a:p>
        </p:txBody>
      </p:sp>
      <p:sp>
        <p:nvSpPr>
          <p:cNvPr id="345" name="www.timeslive.co.za"/>
          <p:cNvSpPr txBox="1"/>
          <p:nvPr/>
        </p:nvSpPr>
        <p:spPr>
          <a:xfrm>
            <a:off x="-1094970" y="6959896"/>
            <a:ext cx="452120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000" b="1" spc="-30">
                <a:solidFill>
                  <a:srgbClr val="FFFFFF"/>
                </a:solidFill>
              </a:defRPr>
            </a:lvl1pPr>
          </a:lstStyle>
          <a:p>
            <a:r>
              <a:t>www.timeslive.co.za</a:t>
            </a:r>
          </a:p>
        </p:txBody>
      </p:sp>
      <p:pic>
        <p:nvPicPr>
          <p:cNvPr id="346" name="image27.png" descr="image27.png"/>
          <p:cNvPicPr>
            <a:picLocks noChangeAspect="1"/>
          </p:cNvPicPr>
          <p:nvPr/>
        </p:nvPicPr>
        <p:blipFill>
          <a:blip r:embed="rId9">
            <a:extLst/>
          </a:blip>
          <a:stretch>
            <a:fillRect/>
          </a:stretch>
        </p:blipFill>
        <p:spPr>
          <a:xfrm>
            <a:off x="451484" y="6314299"/>
            <a:ext cx="3009901" cy="571501"/>
          </a:xfrm>
          <a:prstGeom prst="rect">
            <a:avLst/>
          </a:prstGeom>
          <a:ln w="12700">
            <a:miter lim="400000"/>
          </a:ln>
        </p:spPr>
      </p:pic>
      <p:pic>
        <p:nvPicPr>
          <p:cNvPr id="347" name="image16.png" descr="image16.png"/>
          <p:cNvPicPr>
            <a:picLocks noChangeAspect="1"/>
          </p:cNvPicPr>
          <p:nvPr/>
        </p:nvPicPr>
        <p:blipFill>
          <a:blip r:embed="rId10">
            <a:extLst/>
          </a:blip>
          <a:stretch>
            <a:fillRect/>
          </a:stretch>
        </p:blipFill>
        <p:spPr>
          <a:xfrm>
            <a:off x="5633299" y="406796"/>
            <a:ext cx="806828" cy="867556"/>
          </a:xfrm>
          <a:prstGeom prst="rect">
            <a:avLst/>
          </a:prstGeom>
          <a:ln w="12700">
            <a:miter lim="400000"/>
          </a:ln>
        </p:spPr>
      </p:pic>
      <p:pic>
        <p:nvPicPr>
          <p:cNvPr id="348" name="image20.png" descr="image20.png"/>
          <p:cNvPicPr>
            <a:picLocks noChangeAspect="1"/>
          </p:cNvPicPr>
          <p:nvPr/>
        </p:nvPicPr>
        <p:blipFill>
          <a:blip r:embed="rId11">
            <a:extLst/>
          </a:blip>
          <a:stretch>
            <a:fillRect/>
          </a:stretch>
        </p:blipFill>
        <p:spPr>
          <a:xfrm>
            <a:off x="3975100" y="2322666"/>
            <a:ext cx="396059" cy="537122"/>
          </a:xfrm>
          <a:prstGeom prst="rect">
            <a:avLst/>
          </a:prstGeom>
          <a:ln w="12700">
            <a:miter lim="400000"/>
          </a:ln>
        </p:spPr>
      </p:pic>
      <p:sp>
        <p:nvSpPr>
          <p:cNvPr id="349" name="Line"/>
          <p:cNvSpPr/>
          <p:nvPr/>
        </p:nvSpPr>
        <p:spPr>
          <a:xfrm>
            <a:off x="3841048" y="2105025"/>
            <a:ext cx="6436958" cy="0"/>
          </a:xfrm>
          <a:prstGeom prst="line">
            <a:avLst/>
          </a:prstGeom>
          <a:ln>
            <a:solidFill>
              <a:srgbClr val="4A7EBB"/>
            </a:solidFill>
          </a:ln>
        </p:spPr>
        <p:txBody>
          <a:bodyPr lIns="45719" rIns="45719"/>
          <a:lstStyle/>
          <a:p>
            <a:endParaRPr/>
          </a:p>
        </p:txBody>
      </p:sp>
      <p:sp>
        <p:nvSpPr>
          <p:cNvPr id="350" name="Line"/>
          <p:cNvSpPr/>
          <p:nvPr/>
        </p:nvSpPr>
        <p:spPr>
          <a:xfrm>
            <a:off x="3841048" y="3171825"/>
            <a:ext cx="6436958" cy="0"/>
          </a:xfrm>
          <a:prstGeom prst="line">
            <a:avLst/>
          </a:prstGeom>
          <a:ln>
            <a:solidFill>
              <a:srgbClr val="4A7EBB"/>
            </a:solidFill>
          </a:ln>
        </p:spPr>
        <p:txBody>
          <a:bodyPr lIns="45719" rIns="45719"/>
          <a:lstStyle/>
          <a:p>
            <a:endParaRPr/>
          </a:p>
        </p:txBody>
      </p:sp>
      <p:sp>
        <p:nvSpPr>
          <p:cNvPr id="351" name="Line"/>
          <p:cNvSpPr/>
          <p:nvPr/>
        </p:nvSpPr>
        <p:spPr>
          <a:xfrm>
            <a:off x="5803900" y="3171825"/>
            <a:ext cx="0" cy="1752600"/>
          </a:xfrm>
          <a:prstGeom prst="line">
            <a:avLst/>
          </a:prstGeom>
          <a:ln>
            <a:solidFill>
              <a:srgbClr val="4A7EBB"/>
            </a:solidFill>
          </a:ln>
        </p:spPr>
        <p:txBody>
          <a:bodyPr lIns="45719" rIns="45719"/>
          <a:lstStyle/>
          <a:p>
            <a:endParaRPr/>
          </a:p>
        </p:txBody>
      </p:sp>
      <p:sp>
        <p:nvSpPr>
          <p:cNvPr id="352" name="Line"/>
          <p:cNvSpPr/>
          <p:nvPr/>
        </p:nvSpPr>
        <p:spPr>
          <a:xfrm>
            <a:off x="8394700" y="3171825"/>
            <a:ext cx="0" cy="1752600"/>
          </a:xfrm>
          <a:prstGeom prst="line">
            <a:avLst/>
          </a:prstGeom>
          <a:ln>
            <a:solidFill>
              <a:srgbClr val="4A7EBB"/>
            </a:solidFill>
          </a:ln>
        </p:spPr>
        <p:txBody>
          <a:bodyPr lIns="45719" rIns="45719"/>
          <a:lstStyle/>
          <a:p>
            <a:endParaRPr/>
          </a:p>
        </p:txBody>
      </p:sp>
      <p:sp>
        <p:nvSpPr>
          <p:cNvPr id="353" name="Line"/>
          <p:cNvSpPr/>
          <p:nvPr/>
        </p:nvSpPr>
        <p:spPr>
          <a:xfrm>
            <a:off x="5209919" y="406796"/>
            <a:ext cx="1" cy="1695350"/>
          </a:xfrm>
          <a:prstGeom prst="line">
            <a:avLst/>
          </a:prstGeom>
          <a:ln>
            <a:solidFill>
              <a:srgbClr val="4A7EBB"/>
            </a:solidFill>
          </a:ln>
        </p:spPr>
        <p:txBody>
          <a:bodyPr lIns="45719" rIns="45719"/>
          <a:lstStyle/>
          <a:p>
            <a:endParaRPr/>
          </a:p>
        </p:txBody>
      </p:sp>
      <p:sp>
        <p:nvSpPr>
          <p:cNvPr id="354" name="Line"/>
          <p:cNvSpPr/>
          <p:nvPr/>
        </p:nvSpPr>
        <p:spPr>
          <a:xfrm>
            <a:off x="7389197" y="406796"/>
            <a:ext cx="1" cy="1695350"/>
          </a:xfrm>
          <a:prstGeom prst="line">
            <a:avLst/>
          </a:prstGeom>
          <a:ln>
            <a:solidFill>
              <a:srgbClr val="4A7EBB"/>
            </a:solidFill>
          </a:ln>
        </p:spPr>
        <p:txBody>
          <a:bodyPr lIns="45719" rIns="45719"/>
          <a:lstStyle/>
          <a:p>
            <a:endParaRPr/>
          </a:p>
        </p:txBody>
      </p:sp>
      <p:sp>
        <p:nvSpPr>
          <p:cNvPr id="355" name="Line"/>
          <p:cNvSpPr/>
          <p:nvPr/>
        </p:nvSpPr>
        <p:spPr>
          <a:xfrm>
            <a:off x="3841048" y="4924425"/>
            <a:ext cx="6436958" cy="0"/>
          </a:xfrm>
          <a:prstGeom prst="line">
            <a:avLst/>
          </a:prstGeom>
          <a:ln>
            <a:solidFill>
              <a:srgbClr val="4A7EBB"/>
            </a:solidFill>
          </a:ln>
        </p:spPr>
        <p:txBody>
          <a:bodyPr lIns="45719" rIns="45719"/>
          <a:lstStyle/>
          <a:p>
            <a:endParaRPr/>
          </a:p>
        </p:txBody>
      </p:sp>
      <p:sp>
        <p:nvSpPr>
          <p:cNvPr id="356" name="SESSIONS BY HOUR"/>
          <p:cNvSpPr txBox="1"/>
          <p:nvPr/>
        </p:nvSpPr>
        <p:spPr>
          <a:xfrm>
            <a:off x="3924072" y="5223078"/>
            <a:ext cx="167036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b="1"/>
            </a:lvl1pPr>
          </a:lstStyle>
          <a:p>
            <a:r>
              <a:t>SESSIONS BY HOUR</a:t>
            </a:r>
          </a:p>
        </p:txBody>
      </p:sp>
      <p:sp>
        <p:nvSpPr>
          <p:cNvPr id="357" name="SA AUDIENCE: 81.6%"/>
          <p:cNvSpPr txBox="1"/>
          <p:nvPr/>
        </p:nvSpPr>
        <p:spPr>
          <a:xfrm>
            <a:off x="8571909" y="35281"/>
            <a:ext cx="182838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200" b="1">
                <a:solidFill>
                  <a:srgbClr val="17375E"/>
                </a:solidFill>
                <a:latin typeface="Tahoma"/>
                <a:ea typeface="Tahoma"/>
                <a:cs typeface="Tahoma"/>
                <a:sym typeface="Tahoma"/>
              </a:defRPr>
            </a:lvl1pPr>
          </a:lstStyle>
          <a:p>
            <a:r>
              <a:t>SA AUDIENCE: 81.6% </a:t>
            </a:r>
          </a:p>
        </p:txBody>
      </p:sp>
      <p:graphicFrame>
        <p:nvGraphicFramePr>
          <p:cNvPr id="358" name="Table"/>
          <p:cNvGraphicFramePr/>
          <p:nvPr/>
        </p:nvGraphicFramePr>
        <p:xfrm>
          <a:off x="5933290" y="3552823"/>
          <a:ext cx="2381341" cy="1081427"/>
        </p:xfrm>
        <a:graphic>
          <a:graphicData uri="http://schemas.openxmlformats.org/drawingml/2006/table">
            <a:tbl>
              <a:tblPr>
                <a:tableStyleId>{4C3C2611-4C71-4FC5-86AE-919BDF0F9419}</a:tableStyleId>
              </a:tblPr>
              <a:tblGrid>
                <a:gridCol w="1190670"/>
                <a:gridCol w="1190670"/>
              </a:tblGrid>
              <a:tr h="742770">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338656">
                <a:tc>
                  <a:txBody>
                    <a:bodyPr/>
                    <a:lstStyle/>
                    <a:p>
                      <a:pPr algn="ctr"/>
                      <a:r>
                        <a:rPr sz="1400" b="1"/>
                        <a:t>1 289 300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c>
                  <a:txBody>
                    <a:bodyPr/>
                    <a:lstStyle/>
                    <a:p>
                      <a:pPr algn="ctr"/>
                      <a:r>
                        <a:rPr sz="1400" b="1">
                          <a:solidFill>
                            <a:srgbClr val="1F497D"/>
                          </a:solidFill>
                        </a:rPr>
                        <a:t>1 124 939</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359" name="image18.png" descr="image18.png"/>
          <p:cNvPicPr>
            <a:picLocks noChangeAspect="1"/>
          </p:cNvPicPr>
          <p:nvPr/>
        </p:nvPicPr>
        <p:blipFill>
          <a:blip r:embed="rId12">
            <a:extLst/>
          </a:blip>
          <a:stretch>
            <a:fillRect/>
          </a:stretch>
        </p:blipFill>
        <p:spPr>
          <a:xfrm>
            <a:off x="7431965" y="3645727"/>
            <a:ext cx="581735" cy="578883"/>
          </a:xfrm>
          <a:prstGeom prst="rect">
            <a:avLst/>
          </a:prstGeom>
          <a:ln w="12700">
            <a:miter lim="400000"/>
          </a:ln>
        </p:spPr>
      </p:pic>
      <p:pic>
        <p:nvPicPr>
          <p:cNvPr id="360" name="image19.png" descr="image19.png"/>
          <p:cNvPicPr>
            <a:picLocks noChangeAspect="1"/>
          </p:cNvPicPr>
          <p:nvPr/>
        </p:nvPicPr>
        <p:blipFill>
          <a:blip r:embed="rId13">
            <a:extLst/>
          </a:blip>
          <a:stretch>
            <a:fillRect/>
          </a:stretch>
        </p:blipFill>
        <p:spPr>
          <a:xfrm>
            <a:off x="6222682" y="3629025"/>
            <a:ext cx="578884" cy="578883"/>
          </a:xfrm>
          <a:prstGeom prst="rect">
            <a:avLst/>
          </a:prstGeom>
          <a:ln w="12700">
            <a:miter lim="400000"/>
          </a:ln>
        </p:spPr>
      </p:pic>
      <p:graphicFrame>
        <p:nvGraphicFramePr>
          <p:cNvPr id="361" name="Table"/>
          <p:cNvGraphicFramePr/>
          <p:nvPr/>
        </p:nvGraphicFramePr>
        <p:xfrm>
          <a:off x="4504437" y="2257425"/>
          <a:ext cx="2855423" cy="641120"/>
        </p:xfrm>
        <a:graphic>
          <a:graphicData uri="http://schemas.openxmlformats.org/drawingml/2006/table">
            <a:tbl>
              <a:tblPr>
                <a:tableStyleId>{4C3C2611-4C71-4FC5-86AE-919BDF0F9419}</a:tableStyleId>
              </a:tblPr>
              <a:tblGrid>
                <a:gridCol w="755800"/>
                <a:gridCol w="728022"/>
                <a:gridCol w="685800"/>
                <a:gridCol w="685800"/>
              </a:tblGrid>
              <a:tr h="269941">
                <a:tc>
                  <a:txBody>
                    <a:bodyPr/>
                    <a:lstStyle/>
                    <a:p>
                      <a:pPr algn="ctr"/>
                      <a:r>
                        <a:rPr sz="1200" b="1">
                          <a:solidFill>
                            <a:srgbClr val="17375E"/>
                          </a:solidFill>
                        </a:rPr>
                        <a:t>15-19</a:t>
                      </a:r>
                    </a:p>
                  </a:txBody>
                  <a:tcPr marL="95250" marR="95250" marT="95250" marB="95250" anchor="ctr" horzOverflow="overflow">
                    <a:lnL>
                      <a:solidFill>
                        <a:srgbClr val="ECECEC"/>
                      </a:solidFill>
                    </a:lnL>
                    <a:lnR>
                      <a:solidFill>
                        <a:srgbClr val="ECECEC"/>
                      </a:solidFill>
                    </a:lnR>
                    <a:lnB>
                      <a:solidFill>
                        <a:srgbClr val="ECECEC"/>
                      </a:solidFill>
                    </a:lnB>
                    <a:solidFill>
                      <a:srgbClr val="DDDDDD"/>
                    </a:solidFill>
                  </a:tcPr>
                </a:tc>
                <a:tc>
                  <a:txBody>
                    <a:bodyPr/>
                    <a:lstStyle/>
                    <a:p>
                      <a:pPr algn="ctr"/>
                      <a:r>
                        <a:rPr sz="1200" b="1">
                          <a:solidFill>
                            <a:srgbClr val="17375E"/>
                          </a:solidFill>
                        </a:rPr>
                        <a:t>20-24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25-34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35-44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r>
              <a:tr h="371178">
                <a:tc>
                  <a:txBody>
                    <a:bodyPr/>
                    <a:lstStyle/>
                    <a:p>
                      <a:pPr algn="ctr"/>
                      <a:r>
                        <a:rPr sz="1200"/>
                        <a:t>10%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DDDDD"/>
                    </a:solidFill>
                  </a:tcPr>
                </a:tc>
                <a:tc>
                  <a:txBody>
                    <a:bodyPr/>
                    <a:lstStyle/>
                    <a:p>
                      <a:pPr algn="ctr"/>
                      <a:r>
                        <a:rPr sz="1200"/>
                        <a:t>22%</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32%</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17%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graphicFrame>
        <p:nvGraphicFramePr>
          <p:cNvPr id="362" name="Table"/>
          <p:cNvGraphicFramePr/>
          <p:nvPr/>
        </p:nvGraphicFramePr>
        <p:xfrm>
          <a:off x="7368078" y="2257425"/>
          <a:ext cx="2855423" cy="712055"/>
        </p:xfrm>
        <a:graphic>
          <a:graphicData uri="http://schemas.openxmlformats.org/drawingml/2006/table">
            <a:tbl>
              <a:tblPr>
                <a:tableStyleId>{4C3C2611-4C71-4FC5-86AE-919BDF0F9419}</a:tableStyleId>
              </a:tblPr>
              <a:tblGrid>
                <a:gridCol w="755800"/>
                <a:gridCol w="728022"/>
                <a:gridCol w="685800"/>
                <a:gridCol w="685800"/>
              </a:tblGrid>
              <a:tr h="340877">
                <a:tc>
                  <a:txBody>
                    <a:bodyPr/>
                    <a:lstStyle/>
                    <a:p>
                      <a:pPr algn="ctr"/>
                      <a:r>
                        <a:rPr sz="1200" b="1">
                          <a:solidFill>
                            <a:srgbClr val="17375E"/>
                          </a:solidFill>
                        </a:rPr>
                        <a:t>45-49</a:t>
                      </a:r>
                    </a:p>
                  </a:txBody>
                  <a:tcPr marL="95250" marR="95250" marT="95250" marB="95250" anchor="ctr" horzOverflow="overflow">
                    <a:lnL>
                      <a:solidFill>
                        <a:srgbClr val="ECECEC"/>
                      </a:solidFill>
                    </a:lnL>
                    <a:lnR>
                      <a:solidFill>
                        <a:srgbClr val="ECECEC"/>
                      </a:solidFill>
                    </a:lnR>
                    <a:lnB>
                      <a:solidFill>
                        <a:srgbClr val="ECECEC"/>
                      </a:solidFill>
                    </a:lnB>
                    <a:solidFill>
                      <a:srgbClr val="FFFFFF"/>
                    </a:solidFill>
                  </a:tcPr>
                </a:tc>
                <a:tc>
                  <a:txBody>
                    <a:bodyPr/>
                    <a:lstStyle/>
                    <a:p>
                      <a:pPr algn="ctr"/>
                      <a:r>
                        <a:rPr sz="1200" b="1">
                          <a:solidFill>
                            <a:srgbClr val="17375E"/>
                          </a:solidFill>
                        </a:rPr>
                        <a:t>50-54</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55-59</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60+</a:t>
                      </a:r>
                    </a:p>
                  </a:txBody>
                  <a:tcPr marL="95250" marR="95250" marT="95250" marB="95250" anchor="ctr" horzOverflow="overflow">
                    <a:lnL>
                      <a:solidFill>
                        <a:srgbClr val="ECECEC"/>
                      </a:solidFill>
                    </a:lnL>
                    <a:lnR>
                      <a:solidFill>
                        <a:srgbClr val="ECECEC"/>
                      </a:solidFill>
                    </a:lnR>
                    <a:lnB>
                      <a:solidFill>
                        <a:srgbClr val="ECECEC"/>
                      </a:solidFill>
                    </a:lnB>
                  </a:tcPr>
                </a:tc>
              </a:tr>
              <a:tr h="371178">
                <a:tc>
                  <a:txBody>
                    <a:bodyPr/>
                    <a:lstStyle/>
                    <a:p>
                      <a:pPr algn="ctr"/>
                      <a:r>
                        <a:rPr sz="1200"/>
                        <a:t>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bl>
          </a:graphicData>
        </a:graphic>
      </p:graphicFrame>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image4.png" descr="image4.png"/>
          <p:cNvPicPr>
            <a:picLocks noChangeAspect="1"/>
          </p:cNvPicPr>
          <p:nvPr/>
        </p:nvPicPr>
        <p:blipFill>
          <a:blip r:embed="rId2">
            <a:extLst/>
          </a:blip>
          <a:stretch>
            <a:fillRect/>
          </a:stretch>
        </p:blipFill>
        <p:spPr>
          <a:xfrm>
            <a:off x="8819001" y="6905625"/>
            <a:ext cx="1366156" cy="428909"/>
          </a:xfrm>
          <a:prstGeom prst="rect">
            <a:avLst/>
          </a:prstGeom>
          <a:ln w="12700">
            <a:miter lim="400000"/>
          </a:ln>
        </p:spPr>
      </p:pic>
      <p:pic>
        <p:nvPicPr>
          <p:cNvPr id="365" name="image12.png" descr="image12.png"/>
          <p:cNvPicPr>
            <a:picLocks noChangeAspect="1"/>
          </p:cNvPicPr>
          <p:nvPr/>
        </p:nvPicPr>
        <p:blipFill>
          <a:blip r:embed="rId3">
            <a:extLst/>
          </a:blip>
          <a:stretch>
            <a:fillRect/>
          </a:stretch>
        </p:blipFill>
        <p:spPr>
          <a:xfrm>
            <a:off x="3933907" y="3533023"/>
            <a:ext cx="988968" cy="988968"/>
          </a:xfrm>
          <a:prstGeom prst="rect">
            <a:avLst/>
          </a:prstGeom>
          <a:ln w="12700">
            <a:miter lim="400000"/>
          </a:ln>
        </p:spPr>
      </p:pic>
      <p:pic>
        <p:nvPicPr>
          <p:cNvPr id="366" name="image13.jpg" descr="image13.jpg"/>
          <p:cNvPicPr>
            <a:picLocks noChangeAspect="1"/>
          </p:cNvPicPr>
          <p:nvPr/>
        </p:nvPicPr>
        <p:blipFill>
          <a:blip r:embed="rId4">
            <a:extLst/>
          </a:blip>
          <a:stretch>
            <a:fillRect/>
          </a:stretch>
        </p:blipFill>
        <p:spPr>
          <a:xfrm flipH="1">
            <a:off x="8814828" y="390715"/>
            <a:ext cx="345825" cy="414546"/>
          </a:xfrm>
          <a:prstGeom prst="rect">
            <a:avLst/>
          </a:prstGeom>
          <a:ln w="12700">
            <a:miter lim="400000"/>
          </a:ln>
        </p:spPr>
      </p:pic>
      <p:graphicFrame>
        <p:nvGraphicFramePr>
          <p:cNvPr id="367" name="Table"/>
          <p:cNvGraphicFramePr/>
          <p:nvPr/>
        </p:nvGraphicFramePr>
        <p:xfrm>
          <a:off x="5489073" y="1225845"/>
          <a:ext cx="1676401" cy="1"/>
        </p:xfrm>
        <a:graphic>
          <a:graphicData uri="http://schemas.openxmlformats.org/drawingml/2006/table">
            <a:tbl>
              <a:tblPr>
                <a:tableStyleId>{4C3C2611-4C71-4FC5-86AE-919BDF0F9419}</a:tableStyleId>
              </a:tblPr>
              <a:tblGrid>
                <a:gridCol w="838200"/>
                <a:gridCol w="838200"/>
              </a:tblGrid>
              <a:tr h="279052">
                <a:tc>
                  <a:txBody>
                    <a:bodyPr/>
                    <a:lstStyle/>
                    <a:p>
                      <a:pPr algn="ctr"/>
                      <a:r>
                        <a:rPr sz="1400" b="1">
                          <a:solidFill>
                            <a:srgbClr val="1F497D"/>
                          </a:solidFill>
                        </a:rPr>
                        <a:t>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r>
                        <a:rPr sz="1400" b="1">
                          <a:solidFill>
                            <a:srgbClr val="1F497D"/>
                          </a:solidFill>
                        </a:rPr>
                        <a:t>FEMALE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279052">
                <a:tc>
                  <a:txBody>
                    <a:bodyPr/>
                    <a:lstStyle/>
                    <a:p>
                      <a:pPr algn="ctr"/>
                      <a:r>
                        <a:rPr sz="1200"/>
                        <a:t>80%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20%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r>
            </a:tbl>
          </a:graphicData>
        </a:graphic>
      </p:graphicFrame>
      <p:sp>
        <p:nvSpPr>
          <p:cNvPr id="368" name="Line"/>
          <p:cNvSpPr/>
          <p:nvPr/>
        </p:nvSpPr>
        <p:spPr>
          <a:xfrm>
            <a:off x="3517900" y="2815726"/>
            <a:ext cx="0" cy="1041899"/>
          </a:xfrm>
          <a:prstGeom prst="line">
            <a:avLst/>
          </a:prstGeom>
          <a:ln>
            <a:solidFill>
              <a:srgbClr val="808080"/>
            </a:solidFill>
          </a:ln>
        </p:spPr>
        <p:txBody>
          <a:bodyPr lIns="45719" rIns="45719"/>
          <a:lstStyle/>
          <a:p>
            <a:endParaRPr/>
          </a:p>
        </p:txBody>
      </p:sp>
      <p:graphicFrame>
        <p:nvGraphicFramePr>
          <p:cNvPr id="369" name="Table"/>
          <p:cNvGraphicFramePr/>
          <p:nvPr/>
        </p:nvGraphicFramePr>
        <p:xfrm>
          <a:off x="8792733" y="5568686"/>
          <a:ext cx="1578987" cy="339619"/>
        </p:xfrm>
        <a:graphic>
          <a:graphicData uri="http://schemas.openxmlformats.org/drawingml/2006/table">
            <a:tbl>
              <a:tblPr>
                <a:tableStyleId>{4C3C2611-4C71-4FC5-86AE-919BDF0F9419}</a:tableStyleId>
              </a:tblPr>
              <a:tblGrid>
                <a:gridCol w="1578986"/>
              </a:tblGrid>
              <a:tr h="339618">
                <a:tc>
                  <a:txBody>
                    <a:bodyPr/>
                    <a:lstStyle/>
                    <a:p>
                      <a:pPr algn="ctr"/>
                      <a:r>
                        <a:rPr sz="1000" b="1">
                          <a:latin typeface="Tahoma"/>
                          <a:ea typeface="Tahoma"/>
                          <a:cs typeface="Tahoma"/>
                          <a:sym typeface="Tahoma"/>
                        </a:rPr>
                        <a:t>AVG TIME ON SITE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279052">
                <a:tc>
                  <a:txBody>
                    <a:bodyPr/>
                    <a:lstStyle/>
                    <a:p>
                      <a:pPr algn="ctr"/>
                      <a:r>
                        <a:rPr sz="1400" b="1"/>
                        <a:t>1:45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370" name="image14.png" descr="image14.png"/>
          <p:cNvPicPr>
            <a:picLocks noChangeAspect="1"/>
          </p:cNvPicPr>
          <p:nvPr/>
        </p:nvPicPr>
        <p:blipFill>
          <a:blip r:embed="rId5">
            <a:extLst/>
          </a:blip>
          <a:stretch>
            <a:fillRect/>
          </a:stretch>
        </p:blipFill>
        <p:spPr>
          <a:xfrm>
            <a:off x="9401402" y="5236462"/>
            <a:ext cx="372676" cy="372676"/>
          </a:xfrm>
          <a:prstGeom prst="rect">
            <a:avLst/>
          </a:prstGeom>
          <a:ln w="12700">
            <a:miter lim="400000"/>
          </a:ln>
        </p:spPr>
      </p:pic>
      <p:sp>
        <p:nvSpPr>
          <p:cNvPr id="371" name="Rectangle"/>
          <p:cNvSpPr/>
          <p:nvPr/>
        </p:nvSpPr>
        <p:spPr>
          <a:xfrm>
            <a:off x="5395683" y="5407040"/>
            <a:ext cx="2301795" cy="38792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72" name="Line"/>
          <p:cNvSpPr/>
          <p:nvPr/>
        </p:nvSpPr>
        <p:spPr>
          <a:xfrm>
            <a:off x="3517900" y="3857625"/>
            <a:ext cx="0" cy="1676400"/>
          </a:xfrm>
          <a:prstGeom prst="line">
            <a:avLst/>
          </a:prstGeom>
          <a:ln>
            <a:solidFill>
              <a:srgbClr val="808080"/>
            </a:solidFill>
          </a:ln>
        </p:spPr>
        <p:txBody>
          <a:bodyPr lIns="45719" rIns="45719"/>
          <a:lstStyle/>
          <a:p>
            <a:endParaRPr/>
          </a:p>
        </p:txBody>
      </p:sp>
      <p:sp>
        <p:nvSpPr>
          <p:cNvPr id="373" name="Source: Narratiive, Google Analytics"/>
          <p:cNvSpPr txBox="1"/>
          <p:nvPr/>
        </p:nvSpPr>
        <p:spPr>
          <a:xfrm>
            <a:off x="3841048" y="6919279"/>
            <a:ext cx="2301795" cy="225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t>Source: Narratiive, Google Analytics </a:t>
            </a:r>
          </a:p>
        </p:txBody>
      </p:sp>
      <p:sp>
        <p:nvSpPr>
          <p:cNvPr id="374" name="SESSIONS…"/>
          <p:cNvSpPr txBox="1"/>
          <p:nvPr/>
        </p:nvSpPr>
        <p:spPr>
          <a:xfrm>
            <a:off x="2120235" y="5818942"/>
            <a:ext cx="798239"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latin typeface="Tahoma"/>
                <a:ea typeface="Tahoma"/>
                <a:cs typeface="Tahoma"/>
                <a:sym typeface="Tahoma"/>
              </a:defRPr>
            </a:pPr>
            <a:r>
              <a:t>SESSIONS</a:t>
            </a:r>
          </a:p>
          <a:p>
            <a:pPr algn="ctr">
              <a:defRPr sz="1000" b="1">
                <a:latin typeface="Tahoma"/>
                <a:ea typeface="Tahoma"/>
                <a:cs typeface="Tahoma"/>
                <a:sym typeface="Tahoma"/>
              </a:defRPr>
            </a:pPr>
            <a:r>
              <a:t>BY HOUR</a:t>
            </a:r>
          </a:p>
        </p:txBody>
      </p:sp>
      <p:graphicFrame>
        <p:nvGraphicFramePr>
          <p:cNvPr id="375" name="Table"/>
          <p:cNvGraphicFramePr/>
          <p:nvPr/>
        </p:nvGraphicFramePr>
        <p:xfrm>
          <a:off x="3881249" y="337292"/>
          <a:ext cx="1262724" cy="1"/>
        </p:xfrm>
        <a:graphic>
          <a:graphicData uri="http://schemas.openxmlformats.org/drawingml/2006/table">
            <a:tbl>
              <a:tblPr>
                <a:tableStyleId>{4C3C2611-4C71-4FC5-86AE-919BDF0F9419}</a:tableStyleId>
              </a:tblPr>
              <a:tblGrid>
                <a:gridCol w="1262723"/>
              </a:tblGrid>
              <a:tr h="279052">
                <a:tc>
                  <a:txBody>
                    <a:bodyPr/>
                    <a:lstStyle/>
                    <a:p>
                      <a:pPr algn="ctr"/>
                      <a:r>
                        <a:rPr sz="1200" b="1"/>
                        <a:t>UNIQUE BROWSERS</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279052">
                <a:tc>
                  <a:txBody>
                    <a:bodyPr/>
                    <a:lstStyle/>
                    <a:p>
                      <a:pPr algn="ctr"/>
                      <a:r>
                        <a:rPr sz="1400" b="1"/>
                        <a:t>78 726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r h="279052">
                <a:tc>
                  <a:txBody>
                    <a:bodyPr/>
                    <a:lstStyle/>
                    <a:p>
                      <a:pPr algn="ctr"/>
                      <a:r>
                        <a:rPr sz="1200" b="1"/>
                        <a:t>PAGEVIEWS</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r h="279052">
                <a:tc>
                  <a:txBody>
                    <a:bodyPr/>
                    <a:lstStyle/>
                    <a:p>
                      <a:pPr algn="ctr"/>
                      <a:r>
                        <a:rPr sz="1400" b="1">
                          <a:solidFill>
                            <a:srgbClr val="1F497D"/>
                          </a:solidFill>
                        </a:rPr>
                        <a:t>124 598</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pic>
        <p:nvPicPr>
          <p:cNvPr id="376" name="image15.png" descr="image15.png"/>
          <p:cNvPicPr>
            <a:picLocks noChangeAspect="1"/>
          </p:cNvPicPr>
          <p:nvPr/>
        </p:nvPicPr>
        <p:blipFill>
          <a:blip r:embed="rId6">
            <a:extLst/>
          </a:blip>
          <a:stretch>
            <a:fillRect/>
          </a:stretch>
        </p:blipFill>
        <p:spPr>
          <a:xfrm>
            <a:off x="5025047" y="3642512"/>
            <a:ext cx="569394" cy="569394"/>
          </a:xfrm>
          <a:prstGeom prst="rect">
            <a:avLst/>
          </a:prstGeom>
          <a:ln w="12700">
            <a:miter lim="400000"/>
          </a:ln>
        </p:spPr>
      </p:pic>
      <p:graphicFrame>
        <p:nvGraphicFramePr>
          <p:cNvPr id="377" name="Table"/>
          <p:cNvGraphicFramePr/>
          <p:nvPr/>
        </p:nvGraphicFramePr>
        <p:xfrm>
          <a:off x="8474771" y="3599553"/>
          <a:ext cx="1804663" cy="640090"/>
        </p:xfrm>
        <a:graphic>
          <a:graphicData uri="http://schemas.openxmlformats.org/drawingml/2006/table">
            <a:tbl>
              <a:tblPr>
                <a:tableStyleId>{4C3C2611-4C71-4FC5-86AE-919BDF0F9419}</a:tableStyleId>
              </a:tblPr>
              <a:tblGrid>
                <a:gridCol w="1804662"/>
              </a:tblGrid>
              <a:tr h="218442">
                <a:tc>
                  <a:txBody>
                    <a:bodyPr/>
                    <a:lstStyle/>
                    <a:p>
                      <a:pPr algn="l"/>
                      <a:r>
                        <a:rPr sz="1000" b="1">
                          <a:solidFill>
                            <a:srgbClr val="17375E"/>
                          </a:solidFill>
                          <a:latin typeface="Tahoma"/>
                          <a:ea typeface="Tahoma"/>
                          <a:cs typeface="Tahoma"/>
                          <a:sym typeface="Tahoma"/>
                        </a:rPr>
                        <a:t>MOST-READ SECTIONS</a:t>
                      </a:r>
                    </a:p>
                  </a:txBody>
                  <a:tcPr marL="45720" marR="45720" horzOverflow="overflow"/>
                </a:tc>
              </a:tr>
              <a:tr h="218442">
                <a:tc>
                  <a:txBody>
                    <a:bodyPr/>
                    <a:lstStyle/>
                    <a:p>
                      <a:pPr algn="l"/>
                      <a:r>
                        <a:rPr sz="1000">
                          <a:latin typeface="Arial"/>
                          <a:ea typeface="Arial"/>
                          <a:cs typeface="Arial"/>
                          <a:sym typeface="Arial"/>
                        </a:rPr>
                        <a:t>New Models</a:t>
                      </a:r>
                    </a:p>
                  </a:txBody>
                  <a:tcPr marL="45720" marR="45720" horzOverflow="overflow"/>
                </a:tc>
              </a:tr>
              <a:tr h="239685">
                <a:tc>
                  <a:txBody>
                    <a:bodyPr/>
                    <a:lstStyle/>
                    <a:p>
                      <a:pPr algn="l"/>
                      <a:r>
                        <a:rPr sz="1000">
                          <a:solidFill>
                            <a:srgbClr val="17375E"/>
                          </a:solidFill>
                          <a:latin typeface="Arial"/>
                          <a:ea typeface="Arial"/>
                          <a:cs typeface="Arial"/>
                          <a:sym typeface="Arial"/>
                        </a:rPr>
                        <a:t>News</a:t>
                      </a:r>
                    </a:p>
                  </a:txBody>
                  <a:tcPr marL="45720" marR="45720" horzOverflow="overflow"/>
                </a:tc>
              </a:tr>
              <a:tr h="203203">
                <a:tc>
                  <a:txBody>
                    <a:bodyPr/>
                    <a:lstStyle/>
                    <a:p>
                      <a:pPr algn="l"/>
                      <a:r>
                        <a:rPr sz="1000">
                          <a:latin typeface="Arial"/>
                          <a:ea typeface="Arial"/>
                          <a:cs typeface="Arial"/>
                          <a:sym typeface="Arial"/>
                        </a:rPr>
                        <a:t>Features</a:t>
                      </a:r>
                    </a:p>
                  </a:txBody>
                  <a:tcPr marL="45720" marR="45720" horzOverflow="overflow"/>
                </a:tc>
              </a:tr>
            </a:tbl>
          </a:graphicData>
        </a:graphic>
      </p:graphicFrame>
      <p:pic>
        <p:nvPicPr>
          <p:cNvPr id="378" name="image3.jpeg" descr="image3.jpeg"/>
          <p:cNvPicPr>
            <a:picLocks noChangeAspect="1"/>
          </p:cNvPicPr>
          <p:nvPr/>
        </p:nvPicPr>
        <p:blipFill>
          <a:blip r:embed="rId7">
            <a:extLst/>
          </a:blip>
          <a:srcRect l="1" r="65980"/>
          <a:stretch>
            <a:fillRect/>
          </a:stretch>
        </p:blipFill>
        <p:spPr>
          <a:xfrm>
            <a:off x="0" y="0"/>
            <a:ext cx="3637816" cy="7556500"/>
          </a:xfrm>
          <a:prstGeom prst="rect">
            <a:avLst/>
          </a:prstGeom>
          <a:ln w="12700">
            <a:miter lim="400000"/>
          </a:ln>
        </p:spPr>
      </p:pic>
      <p:sp>
        <p:nvSpPr>
          <p:cNvPr id="379" name="OUR NETWORK"/>
          <p:cNvSpPr txBox="1">
            <a:spLocks noGrp="1"/>
          </p:cNvSpPr>
          <p:nvPr>
            <p:ph type="title"/>
          </p:nvPr>
        </p:nvSpPr>
        <p:spPr>
          <a:xfrm>
            <a:off x="-292101" y="372447"/>
            <a:ext cx="3753486" cy="861776"/>
          </a:xfrm>
          <a:prstGeom prst="rect">
            <a:avLst/>
          </a:prstGeom>
        </p:spPr>
        <p:txBody>
          <a:bodyPr/>
          <a:lstStyle/>
          <a:p>
            <a:pPr indent="12700" algn="r">
              <a:defRPr b="1" spc="-100">
                <a:latin typeface="+mn-lt"/>
                <a:ea typeface="+mn-ea"/>
                <a:cs typeface="+mn-cs"/>
                <a:sym typeface="Calibri"/>
              </a:defRPr>
            </a:pPr>
            <a:r>
              <a:t>OUR</a:t>
            </a:r>
            <a:br/>
            <a:r>
              <a:rPr b="0"/>
              <a:t>NETWORK</a:t>
            </a:r>
          </a:p>
        </p:txBody>
      </p:sp>
      <p:sp>
        <p:nvSpPr>
          <p:cNvPr id="380" name="The TimesLIVE motoring section publishes daily news and reviews from the world of cars and those who love to drive them. The section is presented in cooperation with Ignition, Tiso Blackstar Group’s popular motoring TV channel, and includes videos, TV highlights and an events guide."/>
          <p:cNvSpPr txBox="1"/>
          <p:nvPr/>
        </p:nvSpPr>
        <p:spPr>
          <a:xfrm>
            <a:off x="469900" y="1359301"/>
            <a:ext cx="3067993" cy="3546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3975" indent="-107950" algn="r">
              <a:defRPr>
                <a:solidFill>
                  <a:srgbClr val="FFFFFF"/>
                </a:solidFill>
              </a:defRPr>
            </a:pPr>
            <a:r>
              <a:t>The TimesLIVE motoring section publishes daily news and reviews from the world of cars and those who love to drive them. The section is presented in cooperation with Ignition, Tiso Blackstar Group’s popular motoring TV channel, and includes videos, TV highlights and an events guide. </a:t>
            </a:r>
          </a:p>
          <a:p>
            <a:pPr marL="53975" indent="-107950" algn="r">
              <a:defRPr>
                <a:solidFill>
                  <a:srgbClr val="FFFFFF"/>
                </a:solidFill>
              </a:defRPr>
            </a:pPr>
            <a:endParaRPr/>
          </a:p>
        </p:txBody>
      </p:sp>
      <p:sp>
        <p:nvSpPr>
          <p:cNvPr id="381" name="www.timeslive.co.za/ motoring"/>
          <p:cNvSpPr txBox="1"/>
          <p:nvPr/>
        </p:nvSpPr>
        <p:spPr>
          <a:xfrm>
            <a:off x="-1094970" y="6677025"/>
            <a:ext cx="4521201" cy="60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r">
              <a:defRPr sz="2000" b="1" spc="-30">
                <a:solidFill>
                  <a:srgbClr val="FFFFFF"/>
                </a:solidFill>
              </a:defRPr>
            </a:pPr>
            <a:r>
              <a:t>www.timeslive.co.za/</a:t>
            </a:r>
            <a:br/>
            <a:r>
              <a:t>motoring</a:t>
            </a:r>
          </a:p>
        </p:txBody>
      </p:sp>
      <p:pic>
        <p:nvPicPr>
          <p:cNvPr id="382" name="image16.png" descr="image16.png"/>
          <p:cNvPicPr>
            <a:picLocks noChangeAspect="1"/>
          </p:cNvPicPr>
          <p:nvPr/>
        </p:nvPicPr>
        <p:blipFill>
          <a:blip r:embed="rId8">
            <a:extLst/>
          </a:blip>
          <a:stretch>
            <a:fillRect/>
          </a:stretch>
        </p:blipFill>
        <p:spPr>
          <a:xfrm>
            <a:off x="5633299" y="406796"/>
            <a:ext cx="806828" cy="867556"/>
          </a:xfrm>
          <a:prstGeom prst="rect">
            <a:avLst/>
          </a:prstGeom>
          <a:ln w="12700">
            <a:miter lim="400000"/>
          </a:ln>
        </p:spPr>
      </p:pic>
      <p:sp>
        <p:nvSpPr>
          <p:cNvPr id="383" name="Line"/>
          <p:cNvSpPr/>
          <p:nvPr/>
        </p:nvSpPr>
        <p:spPr>
          <a:xfrm>
            <a:off x="3841048" y="2105025"/>
            <a:ext cx="6436958" cy="0"/>
          </a:xfrm>
          <a:prstGeom prst="line">
            <a:avLst/>
          </a:prstGeom>
          <a:ln>
            <a:solidFill>
              <a:srgbClr val="4A7EBB"/>
            </a:solidFill>
          </a:ln>
        </p:spPr>
        <p:txBody>
          <a:bodyPr lIns="45719" rIns="45719"/>
          <a:lstStyle/>
          <a:p>
            <a:endParaRPr/>
          </a:p>
        </p:txBody>
      </p:sp>
      <p:sp>
        <p:nvSpPr>
          <p:cNvPr id="384" name="Line"/>
          <p:cNvSpPr/>
          <p:nvPr/>
        </p:nvSpPr>
        <p:spPr>
          <a:xfrm>
            <a:off x="3841048" y="3171825"/>
            <a:ext cx="6436958" cy="0"/>
          </a:xfrm>
          <a:prstGeom prst="line">
            <a:avLst/>
          </a:prstGeom>
          <a:ln>
            <a:solidFill>
              <a:srgbClr val="4A7EBB"/>
            </a:solidFill>
          </a:ln>
        </p:spPr>
        <p:txBody>
          <a:bodyPr lIns="45719" rIns="45719"/>
          <a:lstStyle/>
          <a:p>
            <a:endParaRPr/>
          </a:p>
        </p:txBody>
      </p:sp>
      <p:sp>
        <p:nvSpPr>
          <p:cNvPr id="385" name="Line"/>
          <p:cNvSpPr/>
          <p:nvPr/>
        </p:nvSpPr>
        <p:spPr>
          <a:xfrm>
            <a:off x="5803900" y="3171825"/>
            <a:ext cx="0" cy="1752600"/>
          </a:xfrm>
          <a:prstGeom prst="line">
            <a:avLst/>
          </a:prstGeom>
          <a:ln>
            <a:solidFill>
              <a:srgbClr val="4A7EBB"/>
            </a:solidFill>
          </a:ln>
        </p:spPr>
        <p:txBody>
          <a:bodyPr lIns="45719" rIns="45719"/>
          <a:lstStyle/>
          <a:p>
            <a:endParaRPr/>
          </a:p>
        </p:txBody>
      </p:sp>
      <p:sp>
        <p:nvSpPr>
          <p:cNvPr id="386" name="Line"/>
          <p:cNvSpPr/>
          <p:nvPr/>
        </p:nvSpPr>
        <p:spPr>
          <a:xfrm>
            <a:off x="8394700" y="3171825"/>
            <a:ext cx="0" cy="1752600"/>
          </a:xfrm>
          <a:prstGeom prst="line">
            <a:avLst/>
          </a:prstGeom>
          <a:ln>
            <a:solidFill>
              <a:srgbClr val="4A7EBB"/>
            </a:solidFill>
          </a:ln>
        </p:spPr>
        <p:txBody>
          <a:bodyPr lIns="45719" rIns="45719"/>
          <a:lstStyle/>
          <a:p>
            <a:endParaRPr/>
          </a:p>
        </p:txBody>
      </p:sp>
      <p:sp>
        <p:nvSpPr>
          <p:cNvPr id="387" name="Line"/>
          <p:cNvSpPr/>
          <p:nvPr/>
        </p:nvSpPr>
        <p:spPr>
          <a:xfrm>
            <a:off x="5209919" y="406796"/>
            <a:ext cx="1" cy="1695350"/>
          </a:xfrm>
          <a:prstGeom prst="line">
            <a:avLst/>
          </a:prstGeom>
          <a:ln>
            <a:solidFill>
              <a:srgbClr val="4A7EBB"/>
            </a:solidFill>
          </a:ln>
        </p:spPr>
        <p:txBody>
          <a:bodyPr lIns="45719" rIns="45719"/>
          <a:lstStyle/>
          <a:p>
            <a:endParaRPr/>
          </a:p>
        </p:txBody>
      </p:sp>
      <p:sp>
        <p:nvSpPr>
          <p:cNvPr id="388" name="Line"/>
          <p:cNvSpPr/>
          <p:nvPr/>
        </p:nvSpPr>
        <p:spPr>
          <a:xfrm>
            <a:off x="7389197" y="406796"/>
            <a:ext cx="1" cy="1695350"/>
          </a:xfrm>
          <a:prstGeom prst="line">
            <a:avLst/>
          </a:prstGeom>
          <a:ln>
            <a:solidFill>
              <a:srgbClr val="4A7EBB"/>
            </a:solidFill>
          </a:ln>
        </p:spPr>
        <p:txBody>
          <a:bodyPr lIns="45719" rIns="45719"/>
          <a:lstStyle/>
          <a:p>
            <a:endParaRPr/>
          </a:p>
        </p:txBody>
      </p:sp>
      <p:sp>
        <p:nvSpPr>
          <p:cNvPr id="389" name="Line"/>
          <p:cNvSpPr/>
          <p:nvPr/>
        </p:nvSpPr>
        <p:spPr>
          <a:xfrm>
            <a:off x="3841048" y="4924425"/>
            <a:ext cx="6436958" cy="0"/>
          </a:xfrm>
          <a:prstGeom prst="line">
            <a:avLst/>
          </a:prstGeom>
          <a:ln>
            <a:solidFill>
              <a:srgbClr val="4A7EBB"/>
            </a:solidFill>
          </a:ln>
        </p:spPr>
        <p:txBody>
          <a:bodyPr lIns="45719" rIns="45719"/>
          <a:lstStyle/>
          <a:p>
            <a:endParaRPr/>
          </a:p>
        </p:txBody>
      </p:sp>
      <p:sp>
        <p:nvSpPr>
          <p:cNvPr id="390" name="SESSIONS BY HOUR"/>
          <p:cNvSpPr txBox="1"/>
          <p:nvPr/>
        </p:nvSpPr>
        <p:spPr>
          <a:xfrm>
            <a:off x="3924072" y="5223078"/>
            <a:ext cx="167036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b="1"/>
            </a:lvl1pPr>
          </a:lstStyle>
          <a:p>
            <a:r>
              <a:t>SESSIONS BY HOUR</a:t>
            </a:r>
          </a:p>
        </p:txBody>
      </p:sp>
      <p:graphicFrame>
        <p:nvGraphicFramePr>
          <p:cNvPr id="391" name="2D Line Chart"/>
          <p:cNvGraphicFramePr/>
          <p:nvPr/>
        </p:nvGraphicFramePr>
        <p:xfrm>
          <a:off x="3723409" y="5068185"/>
          <a:ext cx="4877940" cy="1510335"/>
        </p:xfrm>
        <a:graphic>
          <a:graphicData uri="http://schemas.openxmlformats.org/drawingml/2006/chart">
            <c:chart xmlns:c="http://schemas.openxmlformats.org/drawingml/2006/chart" xmlns:r="http://schemas.openxmlformats.org/officeDocument/2006/relationships" r:id="rId9"/>
          </a:graphicData>
        </a:graphic>
      </p:graphicFrame>
      <p:sp>
        <p:nvSpPr>
          <p:cNvPr id="392" name="Peak time: 4.30am – 10.30pm"/>
          <p:cNvSpPr txBox="1"/>
          <p:nvPr/>
        </p:nvSpPr>
        <p:spPr>
          <a:xfrm>
            <a:off x="5162189" y="6098959"/>
            <a:ext cx="2294606"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pPr>
            <a:r>
              <a:t>Peak time: 4.30am – 10.30pm</a:t>
            </a:r>
          </a:p>
        </p:txBody>
      </p:sp>
      <p:sp>
        <p:nvSpPr>
          <p:cNvPr id="393" name="MOTORING"/>
          <p:cNvSpPr txBox="1"/>
          <p:nvPr/>
        </p:nvSpPr>
        <p:spPr>
          <a:xfrm>
            <a:off x="-1059815" y="6262344"/>
            <a:ext cx="452120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000" b="1" spc="-30">
                <a:solidFill>
                  <a:srgbClr val="FFFFFF"/>
                </a:solidFill>
              </a:defRPr>
            </a:lvl1pPr>
          </a:lstStyle>
          <a:p>
            <a:r>
              <a:t>MOTORING</a:t>
            </a:r>
          </a:p>
        </p:txBody>
      </p:sp>
      <p:sp>
        <p:nvSpPr>
          <p:cNvPr id="394" name="SA AUDIENCE: 77.8%"/>
          <p:cNvSpPr txBox="1"/>
          <p:nvPr/>
        </p:nvSpPr>
        <p:spPr>
          <a:xfrm>
            <a:off x="8571909" y="35281"/>
            <a:ext cx="182838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200" b="1">
                <a:solidFill>
                  <a:srgbClr val="17375E"/>
                </a:solidFill>
                <a:latin typeface="Tahoma"/>
                <a:ea typeface="Tahoma"/>
                <a:cs typeface="Tahoma"/>
                <a:sym typeface="Tahoma"/>
              </a:defRPr>
            </a:lvl1pPr>
          </a:lstStyle>
          <a:p>
            <a:r>
              <a:t>SA AUDIENCE: 77.8% </a:t>
            </a:r>
          </a:p>
        </p:txBody>
      </p:sp>
      <p:graphicFrame>
        <p:nvGraphicFramePr>
          <p:cNvPr id="395" name="Table"/>
          <p:cNvGraphicFramePr/>
          <p:nvPr/>
        </p:nvGraphicFramePr>
        <p:xfrm>
          <a:off x="5933290" y="3273423"/>
          <a:ext cx="2381341" cy="1081427"/>
        </p:xfrm>
        <a:graphic>
          <a:graphicData uri="http://schemas.openxmlformats.org/drawingml/2006/table">
            <a:tbl>
              <a:tblPr>
                <a:tableStyleId>{4C3C2611-4C71-4FC5-86AE-919BDF0F9419}</a:tableStyleId>
              </a:tblPr>
              <a:tblGrid>
                <a:gridCol w="1190670"/>
                <a:gridCol w="1190670"/>
              </a:tblGrid>
              <a:tr h="742770">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338656">
                <a:tc>
                  <a:txBody>
                    <a:bodyPr/>
                    <a:lstStyle/>
                    <a:p>
                      <a:pPr algn="ctr">
                        <a:defRPr sz="1400" b="1"/>
                      </a:pPr>
                      <a:r>
                        <a:t>22 515</a:t>
                      </a:r>
                      <a:br/>
                      <a:r>
                        <a:rPr sz="1100"/>
                        <a:t>(IgnitionLIVE)</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c>
                  <a:txBody>
                    <a:bodyPr/>
                    <a:lstStyle/>
                    <a:p>
                      <a:pPr algn="ctr">
                        <a:defRPr sz="1400" b="1">
                          <a:solidFill>
                            <a:srgbClr val="1F497D"/>
                          </a:solidFill>
                        </a:defRPr>
                      </a:pPr>
                      <a:r>
                        <a:t>6 686</a:t>
                      </a:r>
                      <a:br/>
                      <a:r>
                        <a:rPr sz="1100"/>
                        <a:t>(IgnitionLIVE)</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396" name="image18.png" descr="image18.png"/>
          <p:cNvPicPr>
            <a:picLocks noChangeAspect="1"/>
          </p:cNvPicPr>
          <p:nvPr/>
        </p:nvPicPr>
        <p:blipFill>
          <a:blip r:embed="rId10">
            <a:extLst/>
          </a:blip>
          <a:stretch>
            <a:fillRect/>
          </a:stretch>
        </p:blipFill>
        <p:spPr>
          <a:xfrm>
            <a:off x="7431965" y="3366327"/>
            <a:ext cx="581735" cy="578883"/>
          </a:xfrm>
          <a:prstGeom prst="rect">
            <a:avLst/>
          </a:prstGeom>
          <a:ln w="12700">
            <a:miter lim="400000"/>
          </a:ln>
        </p:spPr>
      </p:pic>
      <p:pic>
        <p:nvPicPr>
          <p:cNvPr id="397" name="image19.png" descr="image19.png"/>
          <p:cNvPicPr>
            <a:picLocks noChangeAspect="1"/>
          </p:cNvPicPr>
          <p:nvPr/>
        </p:nvPicPr>
        <p:blipFill>
          <a:blip r:embed="rId11">
            <a:extLst/>
          </a:blip>
          <a:stretch>
            <a:fillRect/>
          </a:stretch>
        </p:blipFill>
        <p:spPr>
          <a:xfrm>
            <a:off x="6222682" y="3349625"/>
            <a:ext cx="578884" cy="578883"/>
          </a:xfrm>
          <a:prstGeom prst="rect">
            <a:avLst/>
          </a:prstGeom>
          <a:ln w="12700">
            <a:miter lim="400000"/>
          </a:ln>
        </p:spPr>
      </p:pic>
      <p:pic>
        <p:nvPicPr>
          <p:cNvPr id="398" name="image20.png" descr="image20.png"/>
          <p:cNvPicPr>
            <a:picLocks noChangeAspect="1"/>
          </p:cNvPicPr>
          <p:nvPr/>
        </p:nvPicPr>
        <p:blipFill>
          <a:blip r:embed="rId12">
            <a:extLst/>
          </a:blip>
          <a:stretch>
            <a:fillRect/>
          </a:stretch>
        </p:blipFill>
        <p:spPr>
          <a:xfrm>
            <a:off x="3975100" y="2322666"/>
            <a:ext cx="396059" cy="537122"/>
          </a:xfrm>
          <a:prstGeom prst="rect">
            <a:avLst/>
          </a:prstGeom>
          <a:ln w="12700">
            <a:miter lim="400000"/>
          </a:ln>
        </p:spPr>
      </p:pic>
      <p:pic>
        <p:nvPicPr>
          <p:cNvPr id="399" name="image27.png" descr="image27.png"/>
          <p:cNvPicPr>
            <a:picLocks noChangeAspect="1"/>
          </p:cNvPicPr>
          <p:nvPr/>
        </p:nvPicPr>
        <p:blipFill>
          <a:blip r:embed="rId13">
            <a:extLst/>
          </a:blip>
          <a:stretch>
            <a:fillRect/>
          </a:stretch>
        </p:blipFill>
        <p:spPr>
          <a:xfrm>
            <a:off x="451484" y="5653899"/>
            <a:ext cx="3009901" cy="571501"/>
          </a:xfrm>
          <a:prstGeom prst="rect">
            <a:avLst/>
          </a:prstGeom>
          <a:ln w="12700">
            <a:miter lim="400000"/>
          </a:ln>
        </p:spPr>
      </p:pic>
      <p:sp>
        <p:nvSpPr>
          <p:cNvPr id="400" name="Also uses TimesLIVE accounts"/>
          <p:cNvSpPr txBox="1"/>
          <p:nvPr/>
        </p:nvSpPr>
        <p:spPr>
          <a:xfrm>
            <a:off x="6322454" y="4605654"/>
            <a:ext cx="1653813"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000" b="1"/>
            </a:lvl1pPr>
          </a:lstStyle>
          <a:p>
            <a:r>
              <a:t>Also uses TimesLIVE accounts</a:t>
            </a:r>
          </a:p>
        </p:txBody>
      </p:sp>
      <p:sp>
        <p:nvSpPr>
          <p:cNvPr id="401" name="29.4%"/>
          <p:cNvSpPr txBox="1"/>
          <p:nvPr/>
        </p:nvSpPr>
        <p:spPr>
          <a:xfrm>
            <a:off x="4120240" y="3787816"/>
            <a:ext cx="55159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29.4%</a:t>
            </a:r>
          </a:p>
        </p:txBody>
      </p:sp>
      <p:sp>
        <p:nvSpPr>
          <p:cNvPr id="402" name="70.6%"/>
          <p:cNvSpPr txBox="1"/>
          <p:nvPr/>
        </p:nvSpPr>
        <p:spPr>
          <a:xfrm>
            <a:off x="5113336" y="4294721"/>
            <a:ext cx="55159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70.6%</a:t>
            </a:r>
          </a:p>
        </p:txBody>
      </p:sp>
      <p:graphicFrame>
        <p:nvGraphicFramePr>
          <p:cNvPr id="403" name="Table"/>
          <p:cNvGraphicFramePr/>
          <p:nvPr/>
        </p:nvGraphicFramePr>
        <p:xfrm>
          <a:off x="7697476" y="387644"/>
          <a:ext cx="2580530" cy="1076976"/>
        </p:xfrm>
        <a:graphic>
          <a:graphicData uri="http://schemas.openxmlformats.org/drawingml/2006/table">
            <a:tbl>
              <a:tblPr>
                <a:tableStyleId>{4C3C2611-4C71-4FC5-86AE-919BDF0F9419}</a:tableStyleId>
              </a:tblPr>
              <a:tblGrid>
                <a:gridCol w="1361329"/>
                <a:gridCol w="609600"/>
                <a:gridCol w="609600"/>
              </a:tblGrid>
              <a:tr h="218442">
                <a:tc>
                  <a:txBody>
                    <a:bodyPr/>
                    <a:lstStyle/>
                    <a:p>
                      <a:pPr algn="l">
                        <a:defRPr sz="1000"/>
                      </a:pPr>
                      <a:endParaRPr/>
                    </a:p>
                  </a:txBody>
                  <a:tcPr marL="45720" marR="45720" horzOverflow="overflow"/>
                </a:tc>
                <a:tc>
                  <a:txBody>
                    <a:bodyPr/>
                    <a:lstStyle/>
                    <a:p>
                      <a:pPr algn="l">
                        <a:defRPr sz="1000"/>
                      </a:pPr>
                      <a:endParaRPr/>
                    </a:p>
                  </a:txBody>
                  <a:tcPr marL="45720" marR="45720" horzOverflow="overflow"/>
                </a:tc>
                <a:tc>
                  <a:txBody>
                    <a:bodyPr/>
                    <a:lstStyle/>
                    <a:p>
                      <a:r>
                        <a:rPr sz="1000" b="1"/>
                        <a:t>INDEX</a:t>
                      </a:r>
                    </a:p>
                  </a:txBody>
                  <a:tcPr marL="45720" marR="45720" horzOverflow="overflow">
                    <a:solidFill>
                      <a:srgbClr val="D9D9D9"/>
                    </a:solidFill>
                  </a:tcPr>
                </a:tc>
              </a:tr>
              <a:tr h="218442">
                <a:tc>
                  <a:txBody>
                    <a:bodyPr/>
                    <a:lstStyle/>
                    <a:p>
                      <a:pPr algn="l"/>
                      <a:r>
                        <a:rPr sz="1200" b="1"/>
                        <a:t>GAUTENG: </a:t>
                      </a:r>
                    </a:p>
                  </a:txBody>
                  <a:tcPr marL="45720" marR="45720" horzOverflow="overflow"/>
                </a:tc>
                <a:tc>
                  <a:txBody>
                    <a:bodyPr/>
                    <a:lstStyle/>
                    <a:p>
                      <a:r>
                        <a:rPr sz="1000"/>
                        <a:t>38.8%</a:t>
                      </a:r>
                    </a:p>
                  </a:txBody>
                  <a:tcPr marL="45720" marR="45720" horzOverflow="overflow"/>
                </a:tc>
                <a:tc>
                  <a:txBody>
                    <a:bodyPr/>
                    <a:lstStyle/>
                    <a:p>
                      <a:r>
                        <a:rPr sz="1000"/>
                        <a:t>99</a:t>
                      </a:r>
                    </a:p>
                  </a:txBody>
                  <a:tcPr marL="45720" marR="45720" horzOverflow="overflow">
                    <a:solidFill>
                      <a:srgbClr val="D9D9D9"/>
                    </a:solidFill>
                  </a:tcPr>
                </a:tc>
              </a:tr>
              <a:tr h="279052">
                <a:tc>
                  <a:txBody>
                    <a:bodyPr/>
                    <a:lstStyle/>
                    <a:p>
                      <a:pPr algn="l"/>
                      <a:r>
                        <a:rPr sz="1200" b="1">
                          <a:solidFill>
                            <a:srgbClr val="17375E"/>
                          </a:solidFill>
                        </a:rPr>
                        <a:t>KWAZULU-NATAL: </a:t>
                      </a:r>
                    </a:p>
                  </a:txBody>
                  <a:tcPr marL="45720" marR="45720" horzOverflow="overflow"/>
                </a:tc>
                <a:tc>
                  <a:txBody>
                    <a:bodyPr/>
                    <a:lstStyle/>
                    <a:p>
                      <a:r>
                        <a:rPr sz="1000"/>
                        <a:t>16.1%</a:t>
                      </a:r>
                    </a:p>
                  </a:txBody>
                  <a:tcPr marL="45720" marR="45720" horzOverflow="overflow"/>
                </a:tc>
                <a:tc>
                  <a:txBody>
                    <a:bodyPr/>
                    <a:lstStyle/>
                    <a:p>
                      <a:r>
                        <a:rPr sz="1000"/>
                        <a:t>98</a:t>
                      </a:r>
                    </a:p>
                  </a:txBody>
                  <a:tcPr marL="45720" marR="45720" horzOverflow="overflow">
                    <a:solidFill>
                      <a:srgbClr val="D9D9D9"/>
                    </a:solidFill>
                  </a:tcPr>
                </a:tc>
              </a:tr>
              <a:tr h="203203">
                <a:tc>
                  <a:txBody>
                    <a:bodyPr/>
                    <a:lstStyle/>
                    <a:p>
                      <a:pPr algn="l"/>
                      <a:r>
                        <a:rPr sz="1200" b="1"/>
                        <a:t>LIMPOPO: </a:t>
                      </a:r>
                    </a:p>
                  </a:txBody>
                  <a:tcPr marL="45720" marR="45720" horzOverflow="overflow"/>
                </a:tc>
                <a:tc>
                  <a:txBody>
                    <a:bodyPr/>
                    <a:lstStyle/>
                    <a:p>
                      <a:r>
                        <a:rPr sz="1000"/>
                        <a:t>10.6%</a:t>
                      </a:r>
                    </a:p>
                  </a:txBody>
                  <a:tcPr marL="45720" marR="45720" horzOverflow="overflow"/>
                </a:tc>
                <a:tc>
                  <a:txBody>
                    <a:bodyPr/>
                    <a:lstStyle/>
                    <a:p>
                      <a:r>
                        <a:rPr sz="1000"/>
                        <a:t>138</a:t>
                      </a:r>
                    </a:p>
                  </a:txBody>
                  <a:tcPr marL="45720" marR="45720" horzOverflow="overflow">
                    <a:solidFill>
                      <a:srgbClr val="D9D9D9"/>
                    </a:solidFill>
                  </a:tcPr>
                </a:tc>
              </a:tr>
              <a:tr h="187963">
                <a:tc>
                  <a:txBody>
                    <a:bodyPr/>
                    <a:lstStyle/>
                    <a:p>
                      <a:pPr algn="l"/>
                      <a:r>
                        <a:rPr sz="1200" b="1">
                          <a:solidFill>
                            <a:srgbClr val="17375E"/>
                          </a:solidFill>
                        </a:rPr>
                        <a:t>WESTERN CAPE: </a:t>
                      </a:r>
                    </a:p>
                  </a:txBody>
                  <a:tcPr marL="45720" marR="45720" horzOverflow="overflow"/>
                </a:tc>
                <a:tc>
                  <a:txBody>
                    <a:bodyPr/>
                    <a:lstStyle/>
                    <a:p>
                      <a:r>
                        <a:rPr sz="1000"/>
                        <a:t>10.4%</a:t>
                      </a:r>
                    </a:p>
                  </a:txBody>
                  <a:tcPr marL="45720" marR="45720" horzOverflow="overflow"/>
                </a:tc>
                <a:tc>
                  <a:txBody>
                    <a:bodyPr/>
                    <a:lstStyle/>
                    <a:p>
                      <a:r>
                        <a:rPr sz="1000"/>
                        <a:t>76</a:t>
                      </a:r>
                    </a:p>
                  </a:txBody>
                  <a:tcPr marL="45720" marR="45720" horzOverflow="overflow">
                    <a:solidFill>
                      <a:srgbClr val="D9D9D9"/>
                    </a:solidFill>
                  </a:tcPr>
                </a:tc>
              </a:tr>
              <a:tr h="248923">
                <a:tc>
                  <a:txBody>
                    <a:bodyPr/>
                    <a:lstStyle/>
                    <a:p>
                      <a:pPr algn="l"/>
                      <a:r>
                        <a:rPr sz="1200" b="1"/>
                        <a:t>EASTERN CAPE: </a:t>
                      </a:r>
                    </a:p>
                  </a:txBody>
                  <a:tcPr marL="45720" marR="45720" horzOverflow="overflow"/>
                </a:tc>
                <a:tc>
                  <a:txBody>
                    <a:bodyPr/>
                    <a:lstStyle/>
                    <a:p>
                      <a:r>
                        <a:rPr sz="1000"/>
                        <a:t>8.2%</a:t>
                      </a:r>
                    </a:p>
                  </a:txBody>
                  <a:tcPr marL="45720" marR="45720" horzOverflow="overflow"/>
                </a:tc>
                <a:tc>
                  <a:txBody>
                    <a:bodyPr/>
                    <a:lstStyle/>
                    <a:p>
                      <a:r>
                        <a:rPr sz="1000"/>
                        <a:t>108</a:t>
                      </a:r>
                    </a:p>
                  </a:txBody>
                  <a:tcPr marL="45720" marR="45720" horzOverflow="overflow">
                    <a:solidFill>
                      <a:srgbClr val="D9D9D9"/>
                    </a:solidFill>
                  </a:tcPr>
                </a:tc>
              </a:tr>
            </a:tbl>
          </a:graphicData>
        </a:graphic>
      </p:graphicFrame>
      <p:graphicFrame>
        <p:nvGraphicFramePr>
          <p:cNvPr id="404" name="Table"/>
          <p:cNvGraphicFramePr/>
          <p:nvPr/>
        </p:nvGraphicFramePr>
        <p:xfrm>
          <a:off x="4504437" y="2257425"/>
          <a:ext cx="2855423" cy="641120"/>
        </p:xfrm>
        <a:graphic>
          <a:graphicData uri="http://schemas.openxmlformats.org/drawingml/2006/table">
            <a:tbl>
              <a:tblPr>
                <a:tableStyleId>{4C3C2611-4C71-4FC5-86AE-919BDF0F9419}</a:tableStyleId>
              </a:tblPr>
              <a:tblGrid>
                <a:gridCol w="755800"/>
                <a:gridCol w="728022"/>
                <a:gridCol w="685800"/>
                <a:gridCol w="685800"/>
              </a:tblGrid>
              <a:tr h="269941">
                <a:tc>
                  <a:txBody>
                    <a:bodyPr/>
                    <a:lstStyle/>
                    <a:p>
                      <a:pPr algn="ctr"/>
                      <a:r>
                        <a:rPr sz="1200" b="1">
                          <a:solidFill>
                            <a:srgbClr val="17375E"/>
                          </a:solidFill>
                        </a:rPr>
                        <a:t>15-19</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20-24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25-34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35-44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r>
              <a:tr h="371178">
                <a:tc>
                  <a:txBody>
                    <a:bodyPr/>
                    <a:lstStyle/>
                    <a:p>
                      <a:pPr algn="ctr"/>
                      <a:r>
                        <a:rPr sz="1200"/>
                        <a:t>10%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18%</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20%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19%</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graphicFrame>
        <p:nvGraphicFramePr>
          <p:cNvPr id="405" name="Table"/>
          <p:cNvGraphicFramePr/>
          <p:nvPr/>
        </p:nvGraphicFramePr>
        <p:xfrm>
          <a:off x="7368078" y="2257425"/>
          <a:ext cx="2855423" cy="712055"/>
        </p:xfrm>
        <a:graphic>
          <a:graphicData uri="http://schemas.openxmlformats.org/drawingml/2006/table">
            <a:tbl>
              <a:tblPr>
                <a:tableStyleId>{4C3C2611-4C71-4FC5-86AE-919BDF0F9419}</a:tableStyleId>
              </a:tblPr>
              <a:tblGrid>
                <a:gridCol w="755800"/>
                <a:gridCol w="728022"/>
                <a:gridCol w="685800"/>
                <a:gridCol w="685800"/>
              </a:tblGrid>
              <a:tr h="340877">
                <a:tc>
                  <a:txBody>
                    <a:bodyPr/>
                    <a:lstStyle/>
                    <a:p>
                      <a:pPr algn="ctr"/>
                      <a:r>
                        <a:rPr sz="1200" b="1">
                          <a:solidFill>
                            <a:srgbClr val="17375E"/>
                          </a:solidFill>
                        </a:rPr>
                        <a:t>45-49</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50-54</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55-59</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60+</a:t>
                      </a:r>
                    </a:p>
                  </a:txBody>
                  <a:tcPr marL="95250" marR="95250" marT="95250" marB="95250" anchor="ctr" horzOverflow="overflow">
                    <a:lnL>
                      <a:solidFill>
                        <a:srgbClr val="ECECEC"/>
                      </a:solidFill>
                    </a:lnL>
                    <a:lnR>
                      <a:solidFill>
                        <a:srgbClr val="ECECEC"/>
                      </a:solidFill>
                    </a:lnR>
                    <a:lnB>
                      <a:solidFill>
                        <a:srgbClr val="ECECEC"/>
                      </a:solidFill>
                    </a:lnB>
                  </a:tcPr>
                </a:tc>
              </a:tr>
              <a:tr h="371178">
                <a:tc>
                  <a:txBody>
                    <a:bodyPr/>
                    <a:lstStyle/>
                    <a:p>
                      <a:pPr algn="ctr"/>
                      <a:r>
                        <a:rPr sz="1200"/>
                        <a:t>11%</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9%</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bl>
          </a:graphicData>
        </a:graphic>
      </p:graphicFrame>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 name="image4.png" descr="image4.png"/>
          <p:cNvPicPr>
            <a:picLocks noChangeAspect="1"/>
          </p:cNvPicPr>
          <p:nvPr/>
        </p:nvPicPr>
        <p:blipFill>
          <a:blip r:embed="rId2">
            <a:extLst/>
          </a:blip>
          <a:stretch>
            <a:fillRect/>
          </a:stretch>
        </p:blipFill>
        <p:spPr>
          <a:xfrm>
            <a:off x="8819001" y="6905625"/>
            <a:ext cx="1366156" cy="428909"/>
          </a:xfrm>
          <a:prstGeom prst="rect">
            <a:avLst/>
          </a:prstGeom>
          <a:ln w="12700">
            <a:miter lim="400000"/>
          </a:ln>
        </p:spPr>
      </p:pic>
      <p:pic>
        <p:nvPicPr>
          <p:cNvPr id="408" name="image12.png" descr="image12.png"/>
          <p:cNvPicPr>
            <a:picLocks noChangeAspect="1"/>
          </p:cNvPicPr>
          <p:nvPr/>
        </p:nvPicPr>
        <p:blipFill>
          <a:blip r:embed="rId3">
            <a:extLst/>
          </a:blip>
          <a:stretch>
            <a:fillRect/>
          </a:stretch>
        </p:blipFill>
        <p:spPr>
          <a:xfrm>
            <a:off x="3933907" y="3533023"/>
            <a:ext cx="988968" cy="988968"/>
          </a:xfrm>
          <a:prstGeom prst="rect">
            <a:avLst/>
          </a:prstGeom>
          <a:ln w="12700">
            <a:miter lim="400000"/>
          </a:ln>
        </p:spPr>
      </p:pic>
      <p:pic>
        <p:nvPicPr>
          <p:cNvPr id="409" name="image13.jpg" descr="image13.jpg"/>
          <p:cNvPicPr>
            <a:picLocks noChangeAspect="1"/>
          </p:cNvPicPr>
          <p:nvPr/>
        </p:nvPicPr>
        <p:blipFill>
          <a:blip r:embed="rId4">
            <a:extLst/>
          </a:blip>
          <a:stretch>
            <a:fillRect/>
          </a:stretch>
        </p:blipFill>
        <p:spPr>
          <a:xfrm flipH="1">
            <a:off x="8814828" y="390715"/>
            <a:ext cx="345825" cy="414546"/>
          </a:xfrm>
          <a:prstGeom prst="rect">
            <a:avLst/>
          </a:prstGeom>
          <a:ln w="12700">
            <a:miter lim="400000"/>
          </a:ln>
        </p:spPr>
      </p:pic>
      <p:sp>
        <p:nvSpPr>
          <p:cNvPr id="410" name="Line"/>
          <p:cNvSpPr/>
          <p:nvPr/>
        </p:nvSpPr>
        <p:spPr>
          <a:xfrm>
            <a:off x="3517900" y="2815726"/>
            <a:ext cx="0" cy="1041899"/>
          </a:xfrm>
          <a:prstGeom prst="line">
            <a:avLst/>
          </a:prstGeom>
          <a:ln>
            <a:solidFill>
              <a:srgbClr val="808080"/>
            </a:solidFill>
          </a:ln>
        </p:spPr>
        <p:txBody>
          <a:bodyPr lIns="45719" rIns="45719"/>
          <a:lstStyle/>
          <a:p>
            <a:endParaRPr/>
          </a:p>
        </p:txBody>
      </p:sp>
      <p:graphicFrame>
        <p:nvGraphicFramePr>
          <p:cNvPr id="411" name="Table"/>
          <p:cNvGraphicFramePr/>
          <p:nvPr/>
        </p:nvGraphicFramePr>
        <p:xfrm>
          <a:off x="8792733" y="5568686"/>
          <a:ext cx="1578987" cy="339619"/>
        </p:xfrm>
        <a:graphic>
          <a:graphicData uri="http://schemas.openxmlformats.org/drawingml/2006/table">
            <a:tbl>
              <a:tblPr>
                <a:tableStyleId>{4C3C2611-4C71-4FC5-86AE-919BDF0F9419}</a:tableStyleId>
              </a:tblPr>
              <a:tblGrid>
                <a:gridCol w="1578986"/>
              </a:tblGrid>
              <a:tr h="339618">
                <a:tc>
                  <a:txBody>
                    <a:bodyPr/>
                    <a:lstStyle/>
                    <a:p>
                      <a:pPr algn="ctr"/>
                      <a:r>
                        <a:rPr sz="1000" b="1">
                          <a:latin typeface="Tahoma"/>
                          <a:ea typeface="Tahoma"/>
                          <a:cs typeface="Tahoma"/>
                          <a:sym typeface="Tahoma"/>
                        </a:rPr>
                        <a:t>AVG TIME ON SITE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2:11</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412" name="image14.png" descr="image14.png"/>
          <p:cNvPicPr>
            <a:picLocks noChangeAspect="1"/>
          </p:cNvPicPr>
          <p:nvPr/>
        </p:nvPicPr>
        <p:blipFill>
          <a:blip r:embed="rId5">
            <a:extLst/>
          </a:blip>
          <a:stretch>
            <a:fillRect/>
          </a:stretch>
        </p:blipFill>
        <p:spPr>
          <a:xfrm>
            <a:off x="9401402" y="5236462"/>
            <a:ext cx="372676" cy="372676"/>
          </a:xfrm>
          <a:prstGeom prst="rect">
            <a:avLst/>
          </a:prstGeom>
          <a:ln w="12700">
            <a:miter lim="400000"/>
          </a:ln>
        </p:spPr>
      </p:pic>
      <p:sp>
        <p:nvSpPr>
          <p:cNvPr id="413" name="17.3%"/>
          <p:cNvSpPr txBox="1"/>
          <p:nvPr/>
        </p:nvSpPr>
        <p:spPr>
          <a:xfrm>
            <a:off x="4120240" y="3787816"/>
            <a:ext cx="55159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17.3%</a:t>
            </a:r>
          </a:p>
        </p:txBody>
      </p:sp>
      <p:sp>
        <p:nvSpPr>
          <p:cNvPr id="414" name="92.7%"/>
          <p:cNvSpPr txBox="1"/>
          <p:nvPr/>
        </p:nvSpPr>
        <p:spPr>
          <a:xfrm>
            <a:off x="5113336" y="4294721"/>
            <a:ext cx="55159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92.7%</a:t>
            </a:r>
          </a:p>
        </p:txBody>
      </p:sp>
      <p:sp>
        <p:nvSpPr>
          <p:cNvPr id="415" name="Rectangle"/>
          <p:cNvSpPr/>
          <p:nvPr/>
        </p:nvSpPr>
        <p:spPr>
          <a:xfrm>
            <a:off x="5395683" y="5407040"/>
            <a:ext cx="2301795" cy="38792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416" name="Line"/>
          <p:cNvSpPr/>
          <p:nvPr/>
        </p:nvSpPr>
        <p:spPr>
          <a:xfrm>
            <a:off x="3517900" y="3857625"/>
            <a:ext cx="0" cy="1676400"/>
          </a:xfrm>
          <a:prstGeom prst="line">
            <a:avLst/>
          </a:prstGeom>
          <a:ln>
            <a:solidFill>
              <a:srgbClr val="808080"/>
            </a:solidFill>
          </a:ln>
        </p:spPr>
        <p:txBody>
          <a:bodyPr lIns="45719" rIns="45719"/>
          <a:lstStyle/>
          <a:p>
            <a:endParaRPr/>
          </a:p>
        </p:txBody>
      </p:sp>
      <p:sp>
        <p:nvSpPr>
          <p:cNvPr id="417" name="Source: Narratiive, Google Analytics"/>
          <p:cNvSpPr txBox="1"/>
          <p:nvPr/>
        </p:nvSpPr>
        <p:spPr>
          <a:xfrm>
            <a:off x="3840834" y="6829425"/>
            <a:ext cx="2593230" cy="225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t>Source: Narratiive, Google Analytics </a:t>
            </a:r>
          </a:p>
        </p:txBody>
      </p:sp>
      <p:graphicFrame>
        <p:nvGraphicFramePr>
          <p:cNvPr id="418" name="2D Line Chart"/>
          <p:cNvGraphicFramePr/>
          <p:nvPr/>
        </p:nvGraphicFramePr>
        <p:xfrm>
          <a:off x="3828686" y="5021526"/>
          <a:ext cx="4790431" cy="1474850"/>
        </p:xfrm>
        <a:graphic>
          <a:graphicData uri="http://schemas.openxmlformats.org/drawingml/2006/chart">
            <c:chart xmlns:c="http://schemas.openxmlformats.org/drawingml/2006/chart" xmlns:r="http://schemas.openxmlformats.org/officeDocument/2006/relationships" r:id="rId6"/>
          </a:graphicData>
        </a:graphic>
      </p:graphicFrame>
      <p:sp>
        <p:nvSpPr>
          <p:cNvPr id="419" name="Peak time: 5.30am – 10pm"/>
          <p:cNvSpPr txBox="1"/>
          <p:nvPr/>
        </p:nvSpPr>
        <p:spPr>
          <a:xfrm>
            <a:off x="5659347" y="6018996"/>
            <a:ext cx="2066887"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pPr>
            <a:r>
              <a:t>Peak time: 5.30am – 10pm</a:t>
            </a:r>
          </a:p>
        </p:txBody>
      </p:sp>
      <p:sp>
        <p:nvSpPr>
          <p:cNvPr id="420" name="SESSIONS…"/>
          <p:cNvSpPr txBox="1"/>
          <p:nvPr/>
        </p:nvSpPr>
        <p:spPr>
          <a:xfrm>
            <a:off x="2120235" y="5818942"/>
            <a:ext cx="798239"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latin typeface="Tahoma"/>
                <a:ea typeface="Tahoma"/>
                <a:cs typeface="Tahoma"/>
                <a:sym typeface="Tahoma"/>
              </a:defRPr>
            </a:pPr>
            <a:r>
              <a:t>SESSIONS</a:t>
            </a:r>
          </a:p>
          <a:p>
            <a:pPr algn="ctr">
              <a:defRPr sz="1000" b="1">
                <a:latin typeface="Tahoma"/>
                <a:ea typeface="Tahoma"/>
                <a:cs typeface="Tahoma"/>
                <a:sym typeface="Tahoma"/>
              </a:defRPr>
            </a:pPr>
            <a:r>
              <a:t>BY HOUR</a:t>
            </a:r>
          </a:p>
        </p:txBody>
      </p:sp>
      <p:graphicFrame>
        <p:nvGraphicFramePr>
          <p:cNvPr id="421" name="Table"/>
          <p:cNvGraphicFramePr/>
          <p:nvPr/>
        </p:nvGraphicFramePr>
        <p:xfrm>
          <a:off x="3881249" y="337292"/>
          <a:ext cx="1262724" cy="1"/>
        </p:xfrm>
        <a:graphic>
          <a:graphicData uri="http://schemas.openxmlformats.org/drawingml/2006/table">
            <a:tbl>
              <a:tblPr>
                <a:tableStyleId>{4C3C2611-4C71-4FC5-86AE-919BDF0F9419}</a:tableStyleId>
              </a:tblPr>
              <a:tblGrid>
                <a:gridCol w="1262723"/>
              </a:tblGrid>
              <a:tr h="0">
                <a:tc>
                  <a:txBody>
                    <a:bodyPr/>
                    <a:lstStyle/>
                    <a:p>
                      <a:pPr algn="ctr"/>
                      <a:r>
                        <a:rPr sz="1200" b="1"/>
                        <a:t>UNIQUE BROWSERS</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1 265 615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r h="0">
                <a:tc>
                  <a:txBody>
                    <a:bodyPr/>
                    <a:lstStyle/>
                    <a:p>
                      <a:pPr algn="ctr"/>
                      <a:r>
                        <a:rPr sz="1200" b="1"/>
                        <a:t>PAGEVIEWS</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r h="0">
                <a:tc>
                  <a:txBody>
                    <a:bodyPr/>
                    <a:lstStyle/>
                    <a:p>
                      <a:pPr algn="ctr"/>
                      <a:r>
                        <a:rPr sz="1400" b="1">
                          <a:solidFill>
                            <a:srgbClr val="1F497D"/>
                          </a:solidFill>
                        </a:rPr>
                        <a:t>4 155 994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pic>
        <p:nvPicPr>
          <p:cNvPr id="422" name="image15.png" descr="image15.png"/>
          <p:cNvPicPr>
            <a:picLocks noChangeAspect="1"/>
          </p:cNvPicPr>
          <p:nvPr/>
        </p:nvPicPr>
        <p:blipFill>
          <a:blip r:embed="rId7">
            <a:extLst/>
          </a:blip>
          <a:stretch>
            <a:fillRect/>
          </a:stretch>
        </p:blipFill>
        <p:spPr>
          <a:xfrm>
            <a:off x="5025047" y="3642512"/>
            <a:ext cx="569394" cy="569394"/>
          </a:xfrm>
          <a:prstGeom prst="rect">
            <a:avLst/>
          </a:prstGeom>
          <a:ln w="12700">
            <a:miter lim="400000"/>
          </a:ln>
        </p:spPr>
      </p:pic>
      <p:graphicFrame>
        <p:nvGraphicFramePr>
          <p:cNvPr id="423" name="Table"/>
          <p:cNvGraphicFramePr/>
          <p:nvPr/>
        </p:nvGraphicFramePr>
        <p:xfrm>
          <a:off x="8474771" y="3599553"/>
          <a:ext cx="1804663" cy="640090"/>
        </p:xfrm>
        <a:graphic>
          <a:graphicData uri="http://schemas.openxmlformats.org/drawingml/2006/table">
            <a:tbl>
              <a:tblPr>
                <a:tableStyleId>{4C3C2611-4C71-4FC5-86AE-919BDF0F9419}</a:tableStyleId>
              </a:tblPr>
              <a:tblGrid>
                <a:gridCol w="1804662"/>
              </a:tblGrid>
              <a:tr h="218442">
                <a:tc>
                  <a:txBody>
                    <a:bodyPr/>
                    <a:lstStyle/>
                    <a:p>
                      <a:pPr algn="l"/>
                      <a:r>
                        <a:rPr sz="1000" b="1">
                          <a:solidFill>
                            <a:srgbClr val="17375E"/>
                          </a:solidFill>
                          <a:latin typeface="Tahoma"/>
                          <a:ea typeface="Tahoma"/>
                          <a:cs typeface="Tahoma"/>
                          <a:sym typeface="Tahoma"/>
                        </a:rPr>
                        <a:t>MOST-READ SECTIONS</a:t>
                      </a:r>
                    </a:p>
                  </a:txBody>
                  <a:tcPr marL="45720" marR="45720" horzOverflow="overflow"/>
                </a:tc>
              </a:tr>
              <a:tr h="218442">
                <a:tc>
                  <a:txBody>
                    <a:bodyPr/>
                    <a:lstStyle/>
                    <a:p>
                      <a:pPr algn="l"/>
                      <a:r>
                        <a:rPr sz="1000">
                          <a:latin typeface="Arial"/>
                          <a:ea typeface="Arial"/>
                          <a:cs typeface="Arial"/>
                          <a:sym typeface="Arial"/>
                        </a:rPr>
                        <a:t>TshisaLIVE</a:t>
                      </a:r>
                    </a:p>
                  </a:txBody>
                  <a:tcPr marL="45720" marR="45720" horzOverflow="overflow"/>
                </a:tc>
              </a:tr>
              <a:tr h="0">
                <a:tc>
                  <a:txBody>
                    <a:bodyPr/>
                    <a:lstStyle/>
                    <a:p>
                      <a:pPr algn="l">
                        <a:defRPr sz="1000">
                          <a:solidFill>
                            <a:srgbClr val="17375E"/>
                          </a:solidFill>
                          <a:latin typeface="Arial"/>
                          <a:ea typeface="Arial"/>
                          <a:cs typeface="Arial"/>
                          <a:sym typeface="Arial"/>
                        </a:defRPr>
                      </a:pPr>
                      <a:endParaRPr/>
                    </a:p>
                  </a:txBody>
                  <a:tcPr marL="45720" marR="45720" horzOverflow="overflow"/>
                </a:tc>
              </a:tr>
              <a:tr h="203203">
                <a:tc>
                  <a:txBody>
                    <a:bodyPr/>
                    <a:lstStyle/>
                    <a:p>
                      <a:pPr algn="l">
                        <a:defRPr sz="1000">
                          <a:latin typeface="Arial"/>
                          <a:ea typeface="Arial"/>
                          <a:cs typeface="Arial"/>
                          <a:sym typeface="Arial"/>
                        </a:defRPr>
                      </a:pPr>
                      <a:endParaRPr/>
                    </a:p>
                  </a:txBody>
                  <a:tcPr marL="45720" marR="45720" horzOverflow="overflow"/>
                </a:tc>
              </a:tr>
            </a:tbl>
          </a:graphicData>
        </a:graphic>
      </p:graphicFrame>
      <p:pic>
        <p:nvPicPr>
          <p:cNvPr id="424" name="image3.jpeg" descr="image3.jpeg"/>
          <p:cNvPicPr>
            <a:picLocks noChangeAspect="1"/>
          </p:cNvPicPr>
          <p:nvPr/>
        </p:nvPicPr>
        <p:blipFill>
          <a:blip r:embed="rId8">
            <a:extLst/>
          </a:blip>
          <a:srcRect l="1" r="65980"/>
          <a:stretch>
            <a:fillRect/>
          </a:stretch>
        </p:blipFill>
        <p:spPr>
          <a:xfrm>
            <a:off x="0" y="0"/>
            <a:ext cx="3637816" cy="7556500"/>
          </a:xfrm>
          <a:prstGeom prst="rect">
            <a:avLst/>
          </a:prstGeom>
          <a:ln w="12700">
            <a:miter lim="400000"/>
          </a:ln>
        </p:spPr>
      </p:pic>
      <p:sp>
        <p:nvSpPr>
          <p:cNvPr id="425" name="OUR NETWORK"/>
          <p:cNvSpPr txBox="1">
            <a:spLocks noGrp="1"/>
          </p:cNvSpPr>
          <p:nvPr>
            <p:ph type="title"/>
          </p:nvPr>
        </p:nvSpPr>
        <p:spPr>
          <a:xfrm>
            <a:off x="-292101" y="372447"/>
            <a:ext cx="3753486" cy="861776"/>
          </a:xfrm>
          <a:prstGeom prst="rect">
            <a:avLst/>
          </a:prstGeom>
        </p:spPr>
        <p:txBody>
          <a:bodyPr/>
          <a:lstStyle/>
          <a:p>
            <a:pPr indent="12700" algn="r">
              <a:defRPr b="1" spc="-100">
                <a:latin typeface="+mn-lt"/>
                <a:ea typeface="+mn-ea"/>
                <a:cs typeface="+mn-cs"/>
                <a:sym typeface="Calibri"/>
              </a:defRPr>
            </a:pPr>
            <a:r>
              <a:t>OUR</a:t>
            </a:r>
            <a:br/>
            <a:r>
              <a:rPr b="0"/>
              <a:t>NETWORK</a:t>
            </a:r>
          </a:p>
        </p:txBody>
      </p:sp>
      <p:sp>
        <p:nvSpPr>
          <p:cNvPr id="426" name="TshisaLIVE is the entertainment brand of TimesLIVE – South Africa’s top source of the hottest entertainment news and celebrity gossip, updated around the clock."/>
          <p:cNvSpPr txBox="1"/>
          <p:nvPr/>
        </p:nvSpPr>
        <p:spPr>
          <a:xfrm>
            <a:off x="622300" y="1359301"/>
            <a:ext cx="2915593" cy="2085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53975" indent="-107950" algn="r">
              <a:defRPr>
                <a:solidFill>
                  <a:srgbClr val="FFFFFF"/>
                </a:solidFill>
              </a:defRPr>
            </a:lvl1pPr>
          </a:lstStyle>
          <a:p>
            <a:r>
              <a:t>TshisaLIVE is the entertainment brand of TimesLIVE – South Africa’s top source of the hottest entertainment news and celebrity gossip, updated around the clock. </a:t>
            </a:r>
          </a:p>
        </p:txBody>
      </p:sp>
      <p:sp>
        <p:nvSpPr>
          <p:cNvPr id="427" name="www.timeslive.co.za/tshisa-live"/>
          <p:cNvSpPr txBox="1"/>
          <p:nvPr/>
        </p:nvSpPr>
        <p:spPr>
          <a:xfrm>
            <a:off x="-1094970" y="6959896"/>
            <a:ext cx="452120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000" b="1" spc="-30">
                <a:solidFill>
                  <a:srgbClr val="FFFFFF"/>
                </a:solidFill>
              </a:defRPr>
            </a:lvl1pPr>
          </a:lstStyle>
          <a:p>
            <a:r>
              <a:t>www.timeslive.co.za/tshisa-live</a:t>
            </a:r>
          </a:p>
        </p:txBody>
      </p:sp>
      <p:pic>
        <p:nvPicPr>
          <p:cNvPr id="428" name="image16.png" descr="image16.png"/>
          <p:cNvPicPr>
            <a:picLocks noChangeAspect="1"/>
          </p:cNvPicPr>
          <p:nvPr/>
        </p:nvPicPr>
        <p:blipFill>
          <a:blip r:embed="rId9">
            <a:extLst/>
          </a:blip>
          <a:stretch>
            <a:fillRect/>
          </a:stretch>
        </p:blipFill>
        <p:spPr>
          <a:xfrm>
            <a:off x="5633299" y="406796"/>
            <a:ext cx="806828" cy="867556"/>
          </a:xfrm>
          <a:prstGeom prst="rect">
            <a:avLst/>
          </a:prstGeom>
          <a:ln w="12700">
            <a:miter lim="400000"/>
          </a:ln>
        </p:spPr>
      </p:pic>
      <p:sp>
        <p:nvSpPr>
          <p:cNvPr id="429" name="Line"/>
          <p:cNvSpPr/>
          <p:nvPr/>
        </p:nvSpPr>
        <p:spPr>
          <a:xfrm>
            <a:off x="3841048" y="2105025"/>
            <a:ext cx="6436958" cy="0"/>
          </a:xfrm>
          <a:prstGeom prst="line">
            <a:avLst/>
          </a:prstGeom>
          <a:ln>
            <a:solidFill>
              <a:srgbClr val="4A7EBB"/>
            </a:solidFill>
          </a:ln>
        </p:spPr>
        <p:txBody>
          <a:bodyPr lIns="45719" rIns="45719"/>
          <a:lstStyle/>
          <a:p>
            <a:endParaRPr/>
          </a:p>
        </p:txBody>
      </p:sp>
      <p:sp>
        <p:nvSpPr>
          <p:cNvPr id="430" name="Line"/>
          <p:cNvSpPr/>
          <p:nvPr/>
        </p:nvSpPr>
        <p:spPr>
          <a:xfrm>
            <a:off x="3841048" y="3171825"/>
            <a:ext cx="6436958" cy="0"/>
          </a:xfrm>
          <a:prstGeom prst="line">
            <a:avLst/>
          </a:prstGeom>
          <a:ln>
            <a:solidFill>
              <a:srgbClr val="4A7EBB"/>
            </a:solidFill>
          </a:ln>
        </p:spPr>
        <p:txBody>
          <a:bodyPr lIns="45719" rIns="45719"/>
          <a:lstStyle/>
          <a:p>
            <a:endParaRPr/>
          </a:p>
        </p:txBody>
      </p:sp>
      <p:sp>
        <p:nvSpPr>
          <p:cNvPr id="431" name="Line"/>
          <p:cNvSpPr/>
          <p:nvPr/>
        </p:nvSpPr>
        <p:spPr>
          <a:xfrm>
            <a:off x="5803900" y="3171825"/>
            <a:ext cx="0" cy="1752600"/>
          </a:xfrm>
          <a:prstGeom prst="line">
            <a:avLst/>
          </a:prstGeom>
          <a:ln>
            <a:solidFill>
              <a:srgbClr val="4A7EBB"/>
            </a:solidFill>
          </a:ln>
        </p:spPr>
        <p:txBody>
          <a:bodyPr lIns="45719" rIns="45719"/>
          <a:lstStyle/>
          <a:p>
            <a:endParaRPr/>
          </a:p>
        </p:txBody>
      </p:sp>
      <p:sp>
        <p:nvSpPr>
          <p:cNvPr id="432" name="Line"/>
          <p:cNvSpPr/>
          <p:nvPr/>
        </p:nvSpPr>
        <p:spPr>
          <a:xfrm>
            <a:off x="8394700" y="3171825"/>
            <a:ext cx="0" cy="1752600"/>
          </a:xfrm>
          <a:prstGeom prst="line">
            <a:avLst/>
          </a:prstGeom>
          <a:ln>
            <a:solidFill>
              <a:srgbClr val="4A7EBB"/>
            </a:solidFill>
          </a:ln>
        </p:spPr>
        <p:txBody>
          <a:bodyPr lIns="45719" rIns="45719"/>
          <a:lstStyle/>
          <a:p>
            <a:endParaRPr/>
          </a:p>
        </p:txBody>
      </p:sp>
      <p:sp>
        <p:nvSpPr>
          <p:cNvPr id="433" name="Line"/>
          <p:cNvSpPr/>
          <p:nvPr/>
        </p:nvSpPr>
        <p:spPr>
          <a:xfrm>
            <a:off x="5209919" y="406796"/>
            <a:ext cx="1" cy="1695350"/>
          </a:xfrm>
          <a:prstGeom prst="line">
            <a:avLst/>
          </a:prstGeom>
          <a:ln>
            <a:solidFill>
              <a:srgbClr val="4A7EBB"/>
            </a:solidFill>
          </a:ln>
        </p:spPr>
        <p:txBody>
          <a:bodyPr lIns="45719" rIns="45719"/>
          <a:lstStyle/>
          <a:p>
            <a:endParaRPr/>
          </a:p>
        </p:txBody>
      </p:sp>
      <p:sp>
        <p:nvSpPr>
          <p:cNvPr id="434" name="Line"/>
          <p:cNvSpPr/>
          <p:nvPr/>
        </p:nvSpPr>
        <p:spPr>
          <a:xfrm>
            <a:off x="7389197" y="406796"/>
            <a:ext cx="1" cy="1695350"/>
          </a:xfrm>
          <a:prstGeom prst="line">
            <a:avLst/>
          </a:prstGeom>
          <a:ln>
            <a:solidFill>
              <a:srgbClr val="4A7EBB"/>
            </a:solidFill>
          </a:ln>
        </p:spPr>
        <p:txBody>
          <a:bodyPr lIns="45719" rIns="45719"/>
          <a:lstStyle/>
          <a:p>
            <a:endParaRPr/>
          </a:p>
        </p:txBody>
      </p:sp>
      <p:sp>
        <p:nvSpPr>
          <p:cNvPr id="435" name="Line"/>
          <p:cNvSpPr/>
          <p:nvPr/>
        </p:nvSpPr>
        <p:spPr>
          <a:xfrm>
            <a:off x="3841048" y="4924425"/>
            <a:ext cx="6436958" cy="0"/>
          </a:xfrm>
          <a:prstGeom prst="line">
            <a:avLst/>
          </a:prstGeom>
          <a:ln>
            <a:solidFill>
              <a:srgbClr val="4A7EBB"/>
            </a:solidFill>
          </a:ln>
        </p:spPr>
        <p:txBody>
          <a:bodyPr lIns="45719" rIns="45719"/>
          <a:lstStyle/>
          <a:p>
            <a:endParaRPr/>
          </a:p>
        </p:txBody>
      </p:sp>
      <p:sp>
        <p:nvSpPr>
          <p:cNvPr id="436" name="SESSIONS BY HOUR"/>
          <p:cNvSpPr txBox="1"/>
          <p:nvPr/>
        </p:nvSpPr>
        <p:spPr>
          <a:xfrm>
            <a:off x="3904932" y="5223078"/>
            <a:ext cx="167036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b="1"/>
            </a:lvl1pPr>
          </a:lstStyle>
          <a:p>
            <a:r>
              <a:t>SESSIONS BY HOUR</a:t>
            </a:r>
          </a:p>
        </p:txBody>
      </p:sp>
      <p:pic>
        <p:nvPicPr>
          <p:cNvPr id="437" name="image8.png" descr="image8.png"/>
          <p:cNvPicPr>
            <a:picLocks noChangeAspect="1"/>
          </p:cNvPicPr>
          <p:nvPr/>
        </p:nvPicPr>
        <p:blipFill>
          <a:blip r:embed="rId10">
            <a:extLst/>
          </a:blip>
          <a:stretch>
            <a:fillRect/>
          </a:stretch>
        </p:blipFill>
        <p:spPr>
          <a:xfrm>
            <a:off x="1964740" y="5407040"/>
            <a:ext cx="1455712" cy="1455712"/>
          </a:xfrm>
          <a:prstGeom prst="rect">
            <a:avLst/>
          </a:prstGeom>
          <a:ln w="12700">
            <a:miter lim="400000"/>
          </a:ln>
        </p:spPr>
      </p:pic>
      <p:sp>
        <p:nvSpPr>
          <p:cNvPr id="438" name="SA AUDIENCE: 87.6%"/>
          <p:cNvSpPr txBox="1"/>
          <p:nvPr/>
        </p:nvSpPr>
        <p:spPr>
          <a:xfrm>
            <a:off x="8571909" y="35281"/>
            <a:ext cx="182838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200" b="1">
                <a:solidFill>
                  <a:srgbClr val="17375E"/>
                </a:solidFill>
                <a:latin typeface="Tahoma"/>
                <a:ea typeface="Tahoma"/>
                <a:cs typeface="Tahoma"/>
                <a:sym typeface="Tahoma"/>
              </a:defRPr>
            </a:lvl1pPr>
          </a:lstStyle>
          <a:p>
            <a:r>
              <a:t>SA AUDIENCE: 87.6% </a:t>
            </a:r>
          </a:p>
        </p:txBody>
      </p:sp>
      <p:graphicFrame>
        <p:nvGraphicFramePr>
          <p:cNvPr id="439" name="Table"/>
          <p:cNvGraphicFramePr/>
          <p:nvPr/>
        </p:nvGraphicFramePr>
        <p:xfrm>
          <a:off x="5933290" y="3552823"/>
          <a:ext cx="2381341" cy="1081427"/>
        </p:xfrm>
        <a:graphic>
          <a:graphicData uri="http://schemas.openxmlformats.org/drawingml/2006/table">
            <a:tbl>
              <a:tblPr>
                <a:tableStyleId>{4C3C2611-4C71-4FC5-86AE-919BDF0F9419}</a:tableStyleId>
              </a:tblPr>
              <a:tblGrid>
                <a:gridCol w="1190670"/>
                <a:gridCol w="1190670"/>
              </a:tblGrid>
              <a:tr h="742770">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338656">
                <a:tc>
                  <a:txBody>
                    <a:bodyPr/>
                    <a:lstStyle/>
                    <a:p>
                      <a:pPr algn="ctr"/>
                      <a:r>
                        <a:rPr sz="1400" b="1"/>
                        <a:t>160 956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c>
                  <a:txBody>
                    <a:bodyPr/>
                    <a:lstStyle/>
                    <a:p>
                      <a:pPr algn="ctr"/>
                      <a:r>
                        <a:rPr sz="1400" b="1">
                          <a:solidFill>
                            <a:srgbClr val="1F497D"/>
                          </a:solidFill>
                        </a:rPr>
                        <a:t>15 437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440" name="image18.png" descr="image18.png"/>
          <p:cNvPicPr>
            <a:picLocks noChangeAspect="1"/>
          </p:cNvPicPr>
          <p:nvPr/>
        </p:nvPicPr>
        <p:blipFill>
          <a:blip r:embed="rId11">
            <a:extLst/>
          </a:blip>
          <a:stretch>
            <a:fillRect/>
          </a:stretch>
        </p:blipFill>
        <p:spPr>
          <a:xfrm>
            <a:off x="7431965" y="3645727"/>
            <a:ext cx="581735" cy="578883"/>
          </a:xfrm>
          <a:prstGeom prst="rect">
            <a:avLst/>
          </a:prstGeom>
          <a:ln w="12700">
            <a:miter lim="400000"/>
          </a:ln>
        </p:spPr>
      </p:pic>
      <p:pic>
        <p:nvPicPr>
          <p:cNvPr id="441" name="image19.png" descr="image19.png"/>
          <p:cNvPicPr>
            <a:picLocks noChangeAspect="1"/>
          </p:cNvPicPr>
          <p:nvPr/>
        </p:nvPicPr>
        <p:blipFill>
          <a:blip r:embed="rId12">
            <a:extLst/>
          </a:blip>
          <a:stretch>
            <a:fillRect/>
          </a:stretch>
        </p:blipFill>
        <p:spPr>
          <a:xfrm>
            <a:off x="6222682" y="3629025"/>
            <a:ext cx="578884" cy="578883"/>
          </a:xfrm>
          <a:prstGeom prst="rect">
            <a:avLst/>
          </a:prstGeom>
          <a:ln w="12700">
            <a:miter lim="400000"/>
          </a:ln>
        </p:spPr>
      </p:pic>
      <p:pic>
        <p:nvPicPr>
          <p:cNvPr id="442" name="image20.png" descr="image20.png"/>
          <p:cNvPicPr>
            <a:picLocks noChangeAspect="1"/>
          </p:cNvPicPr>
          <p:nvPr/>
        </p:nvPicPr>
        <p:blipFill>
          <a:blip r:embed="rId13">
            <a:extLst/>
          </a:blip>
          <a:stretch>
            <a:fillRect/>
          </a:stretch>
        </p:blipFill>
        <p:spPr>
          <a:xfrm>
            <a:off x="3975100" y="2322666"/>
            <a:ext cx="396059" cy="537122"/>
          </a:xfrm>
          <a:prstGeom prst="rect">
            <a:avLst/>
          </a:prstGeom>
          <a:ln w="12700">
            <a:miter lim="400000"/>
          </a:ln>
        </p:spPr>
      </p:pic>
      <p:graphicFrame>
        <p:nvGraphicFramePr>
          <p:cNvPr id="443" name="Table"/>
          <p:cNvGraphicFramePr/>
          <p:nvPr/>
        </p:nvGraphicFramePr>
        <p:xfrm>
          <a:off x="4504437" y="2257425"/>
          <a:ext cx="2855423" cy="641120"/>
        </p:xfrm>
        <a:graphic>
          <a:graphicData uri="http://schemas.openxmlformats.org/drawingml/2006/table">
            <a:tbl>
              <a:tblPr>
                <a:tableStyleId>{4C3C2611-4C71-4FC5-86AE-919BDF0F9419}</a:tableStyleId>
              </a:tblPr>
              <a:tblGrid>
                <a:gridCol w="755800"/>
                <a:gridCol w="728022"/>
                <a:gridCol w="685800"/>
                <a:gridCol w="685800"/>
              </a:tblGrid>
              <a:tr h="269941">
                <a:tc>
                  <a:txBody>
                    <a:bodyPr/>
                    <a:lstStyle/>
                    <a:p>
                      <a:pPr algn="ctr"/>
                      <a:r>
                        <a:rPr sz="1200" b="1">
                          <a:solidFill>
                            <a:srgbClr val="17375E"/>
                          </a:solidFill>
                        </a:rPr>
                        <a:t>15-19</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20-24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25-34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35-44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r>
              <a:tr h="371178">
                <a:tc>
                  <a:txBody>
                    <a:bodyPr/>
                    <a:lstStyle/>
                    <a:p>
                      <a:pPr algn="ctr"/>
                      <a:r>
                        <a:rPr sz="1200"/>
                        <a:t>10%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18%</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30%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19%</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graphicFrame>
        <p:nvGraphicFramePr>
          <p:cNvPr id="444" name="Table"/>
          <p:cNvGraphicFramePr/>
          <p:nvPr/>
        </p:nvGraphicFramePr>
        <p:xfrm>
          <a:off x="7368078" y="2257425"/>
          <a:ext cx="2855423" cy="712055"/>
        </p:xfrm>
        <a:graphic>
          <a:graphicData uri="http://schemas.openxmlformats.org/drawingml/2006/table">
            <a:tbl>
              <a:tblPr>
                <a:tableStyleId>{4C3C2611-4C71-4FC5-86AE-919BDF0F9419}</a:tableStyleId>
              </a:tblPr>
              <a:tblGrid>
                <a:gridCol w="755800"/>
                <a:gridCol w="728022"/>
                <a:gridCol w="685800"/>
                <a:gridCol w="685800"/>
              </a:tblGrid>
              <a:tr h="340877">
                <a:tc>
                  <a:txBody>
                    <a:bodyPr/>
                    <a:lstStyle/>
                    <a:p>
                      <a:pPr algn="ctr"/>
                      <a:r>
                        <a:rPr sz="1200" b="1">
                          <a:solidFill>
                            <a:srgbClr val="17375E"/>
                          </a:solidFill>
                        </a:rPr>
                        <a:t>45-49</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50-54</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55-59</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60+</a:t>
                      </a:r>
                    </a:p>
                  </a:txBody>
                  <a:tcPr marL="95250" marR="95250" marT="95250" marB="95250" anchor="ctr" horzOverflow="overflow">
                    <a:lnL>
                      <a:solidFill>
                        <a:srgbClr val="ECECEC"/>
                      </a:solidFill>
                    </a:lnL>
                    <a:lnR>
                      <a:solidFill>
                        <a:srgbClr val="ECECEC"/>
                      </a:solidFill>
                    </a:lnR>
                    <a:lnB>
                      <a:solidFill>
                        <a:srgbClr val="ECECEC"/>
                      </a:solidFill>
                    </a:lnB>
                  </a:tcPr>
                </a:tc>
              </a:tr>
              <a:tr h="371178">
                <a:tc>
                  <a:txBody>
                    <a:bodyPr/>
                    <a:lstStyle/>
                    <a:p>
                      <a:pPr algn="ctr"/>
                      <a:r>
                        <a:rPr sz="1200"/>
                        <a:t>8.3%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bl>
          </a:graphicData>
        </a:graphic>
      </p:graphicFrame>
      <p:graphicFrame>
        <p:nvGraphicFramePr>
          <p:cNvPr id="445" name="Table"/>
          <p:cNvGraphicFramePr/>
          <p:nvPr/>
        </p:nvGraphicFramePr>
        <p:xfrm>
          <a:off x="7697476" y="387644"/>
          <a:ext cx="2580530" cy="1076976"/>
        </p:xfrm>
        <a:graphic>
          <a:graphicData uri="http://schemas.openxmlformats.org/drawingml/2006/table">
            <a:tbl>
              <a:tblPr>
                <a:tableStyleId>{4C3C2611-4C71-4FC5-86AE-919BDF0F9419}</a:tableStyleId>
              </a:tblPr>
              <a:tblGrid>
                <a:gridCol w="1361329"/>
                <a:gridCol w="609600"/>
                <a:gridCol w="609600"/>
              </a:tblGrid>
              <a:tr h="218442">
                <a:tc>
                  <a:txBody>
                    <a:bodyPr/>
                    <a:lstStyle/>
                    <a:p>
                      <a:pPr algn="l">
                        <a:defRPr sz="1000"/>
                      </a:pPr>
                      <a:endParaRPr/>
                    </a:p>
                  </a:txBody>
                  <a:tcPr marL="45720" marR="45720" horzOverflow="overflow"/>
                </a:tc>
                <a:tc>
                  <a:txBody>
                    <a:bodyPr/>
                    <a:lstStyle/>
                    <a:p>
                      <a:pPr algn="l">
                        <a:defRPr sz="1000"/>
                      </a:pPr>
                      <a:endParaRPr/>
                    </a:p>
                  </a:txBody>
                  <a:tcPr marL="45720" marR="45720" horzOverflow="overflow"/>
                </a:tc>
                <a:tc>
                  <a:txBody>
                    <a:bodyPr/>
                    <a:lstStyle/>
                    <a:p>
                      <a:r>
                        <a:rPr sz="1000" b="1"/>
                        <a:t>INDEX</a:t>
                      </a:r>
                    </a:p>
                  </a:txBody>
                  <a:tcPr marL="45720" marR="45720" horzOverflow="overflow">
                    <a:solidFill>
                      <a:srgbClr val="D9D9D9"/>
                    </a:solidFill>
                  </a:tcPr>
                </a:tc>
              </a:tr>
              <a:tr h="218442">
                <a:tc>
                  <a:txBody>
                    <a:bodyPr/>
                    <a:lstStyle/>
                    <a:p>
                      <a:pPr algn="l"/>
                      <a:r>
                        <a:rPr sz="1200" b="1"/>
                        <a:t>GAUTENG: </a:t>
                      </a:r>
                    </a:p>
                  </a:txBody>
                  <a:tcPr marL="45720" marR="45720" horzOverflow="overflow"/>
                </a:tc>
                <a:tc>
                  <a:txBody>
                    <a:bodyPr/>
                    <a:lstStyle/>
                    <a:p>
                      <a:r>
                        <a:rPr sz="1000"/>
                        <a:t>45.5%</a:t>
                      </a:r>
                    </a:p>
                  </a:txBody>
                  <a:tcPr marL="45720" marR="45720" horzOverflow="overflow"/>
                </a:tc>
                <a:tc>
                  <a:txBody>
                    <a:bodyPr/>
                    <a:lstStyle/>
                    <a:p>
                      <a:r>
                        <a:rPr sz="1000"/>
                        <a:t>117</a:t>
                      </a:r>
                    </a:p>
                  </a:txBody>
                  <a:tcPr marL="45720" marR="45720" horzOverflow="overflow">
                    <a:solidFill>
                      <a:srgbClr val="D9D9D9"/>
                    </a:solidFill>
                  </a:tcPr>
                </a:tc>
              </a:tr>
              <a:tr h="279052">
                <a:tc>
                  <a:txBody>
                    <a:bodyPr/>
                    <a:lstStyle/>
                    <a:p>
                      <a:pPr algn="l"/>
                      <a:r>
                        <a:rPr sz="1200" b="1">
                          <a:solidFill>
                            <a:srgbClr val="17375E"/>
                          </a:solidFill>
                        </a:rPr>
                        <a:t>KWAZULU-NATAL: </a:t>
                      </a:r>
                    </a:p>
                  </a:txBody>
                  <a:tcPr marL="45720" marR="45720" horzOverflow="overflow"/>
                </a:tc>
                <a:tc>
                  <a:txBody>
                    <a:bodyPr/>
                    <a:lstStyle/>
                    <a:p>
                      <a:r>
                        <a:rPr sz="1000"/>
                        <a:t>14.5%</a:t>
                      </a:r>
                    </a:p>
                  </a:txBody>
                  <a:tcPr marL="45720" marR="45720" horzOverflow="overflow"/>
                </a:tc>
                <a:tc>
                  <a:txBody>
                    <a:bodyPr/>
                    <a:lstStyle/>
                    <a:p>
                      <a:r>
                        <a:rPr sz="1000"/>
                        <a:t>88</a:t>
                      </a:r>
                    </a:p>
                  </a:txBody>
                  <a:tcPr marL="45720" marR="45720" horzOverflow="overflow">
                    <a:solidFill>
                      <a:srgbClr val="D9D9D9"/>
                    </a:solidFill>
                  </a:tcPr>
                </a:tc>
              </a:tr>
              <a:tr h="203203">
                <a:tc>
                  <a:txBody>
                    <a:bodyPr/>
                    <a:lstStyle/>
                    <a:p>
                      <a:pPr algn="l"/>
                      <a:r>
                        <a:rPr sz="1200" b="1"/>
                        <a:t>WESTERN CAPE: </a:t>
                      </a:r>
                    </a:p>
                  </a:txBody>
                  <a:tcPr marL="45720" marR="45720" horzOverflow="overflow"/>
                </a:tc>
                <a:tc>
                  <a:txBody>
                    <a:bodyPr/>
                    <a:lstStyle/>
                    <a:p>
                      <a:r>
                        <a:rPr sz="1000"/>
                        <a:t>10.3%</a:t>
                      </a:r>
                    </a:p>
                  </a:txBody>
                  <a:tcPr marL="45720" marR="45720" horzOverflow="overflow"/>
                </a:tc>
                <a:tc>
                  <a:txBody>
                    <a:bodyPr/>
                    <a:lstStyle/>
                    <a:p>
                      <a:r>
                        <a:rPr sz="1000"/>
                        <a:t>75</a:t>
                      </a:r>
                    </a:p>
                  </a:txBody>
                  <a:tcPr marL="45720" marR="45720" horzOverflow="overflow">
                    <a:solidFill>
                      <a:srgbClr val="D9D9D9"/>
                    </a:solidFill>
                  </a:tcPr>
                </a:tc>
              </a:tr>
              <a:tr h="187963">
                <a:tc>
                  <a:txBody>
                    <a:bodyPr/>
                    <a:lstStyle/>
                    <a:p>
                      <a:pPr algn="l"/>
                      <a:r>
                        <a:rPr sz="1200" b="1">
                          <a:solidFill>
                            <a:srgbClr val="17375E"/>
                          </a:solidFill>
                        </a:rPr>
                        <a:t>LIMPOPO: </a:t>
                      </a:r>
                    </a:p>
                  </a:txBody>
                  <a:tcPr marL="45720" marR="45720" horzOverflow="overflow"/>
                </a:tc>
                <a:tc>
                  <a:txBody>
                    <a:bodyPr/>
                    <a:lstStyle/>
                    <a:p>
                      <a:r>
                        <a:rPr sz="1000"/>
                        <a:t>8.2%</a:t>
                      </a:r>
                    </a:p>
                  </a:txBody>
                  <a:tcPr marL="45720" marR="45720" horzOverflow="overflow"/>
                </a:tc>
                <a:tc>
                  <a:txBody>
                    <a:bodyPr/>
                    <a:lstStyle/>
                    <a:p>
                      <a:r>
                        <a:rPr sz="1000"/>
                        <a:t>110</a:t>
                      </a:r>
                    </a:p>
                  </a:txBody>
                  <a:tcPr marL="45720" marR="45720" horzOverflow="overflow">
                    <a:solidFill>
                      <a:srgbClr val="D9D9D9"/>
                    </a:solidFill>
                  </a:tcPr>
                </a:tc>
              </a:tr>
              <a:tr h="248923">
                <a:tc>
                  <a:txBody>
                    <a:bodyPr/>
                    <a:lstStyle/>
                    <a:p>
                      <a:pPr algn="l"/>
                      <a:r>
                        <a:rPr sz="1200" b="1"/>
                        <a:t>EASTERN CAPE: </a:t>
                      </a:r>
                    </a:p>
                  </a:txBody>
                  <a:tcPr marL="45720" marR="45720" horzOverflow="overflow"/>
                </a:tc>
                <a:tc>
                  <a:txBody>
                    <a:bodyPr/>
                    <a:lstStyle/>
                    <a:p>
                      <a:r>
                        <a:rPr sz="1000"/>
                        <a:t>7.4%</a:t>
                      </a:r>
                    </a:p>
                  </a:txBody>
                  <a:tcPr marL="45720" marR="45720" horzOverflow="overflow"/>
                </a:tc>
                <a:tc>
                  <a:txBody>
                    <a:bodyPr/>
                    <a:lstStyle/>
                    <a:p>
                      <a:r>
                        <a:rPr sz="1000"/>
                        <a:t>94</a:t>
                      </a:r>
                    </a:p>
                  </a:txBody>
                  <a:tcPr marL="45720" marR="45720" horzOverflow="overflow">
                    <a:solidFill>
                      <a:srgbClr val="D9D9D9"/>
                    </a:solidFill>
                  </a:tcPr>
                </a:tc>
              </a:tr>
            </a:tbl>
          </a:graphicData>
        </a:graphic>
      </p:graphicFrame>
      <p:graphicFrame>
        <p:nvGraphicFramePr>
          <p:cNvPr id="446" name="Table"/>
          <p:cNvGraphicFramePr/>
          <p:nvPr/>
        </p:nvGraphicFramePr>
        <p:xfrm>
          <a:off x="5489073" y="1225845"/>
          <a:ext cx="1676401" cy="1"/>
        </p:xfrm>
        <a:graphic>
          <a:graphicData uri="http://schemas.openxmlformats.org/drawingml/2006/table">
            <a:tbl>
              <a:tblPr>
                <a:tableStyleId>{4C3C2611-4C71-4FC5-86AE-919BDF0F9419}</a:tableStyleId>
              </a:tblPr>
              <a:tblGrid>
                <a:gridCol w="838200"/>
                <a:gridCol w="838200"/>
              </a:tblGrid>
              <a:tr h="279052">
                <a:tc>
                  <a:txBody>
                    <a:bodyPr/>
                    <a:lstStyle/>
                    <a:p>
                      <a:pPr algn="ctr"/>
                      <a:r>
                        <a:rPr sz="1400" b="1">
                          <a:solidFill>
                            <a:srgbClr val="1F497D"/>
                          </a:solidFill>
                        </a:rPr>
                        <a:t>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r>
                        <a:rPr sz="1400" b="1">
                          <a:solidFill>
                            <a:srgbClr val="1F497D"/>
                          </a:solidFill>
                        </a:rPr>
                        <a:t>FEMALE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279052">
                <a:tc>
                  <a:txBody>
                    <a:bodyPr/>
                    <a:lstStyle/>
                    <a:p>
                      <a:pPr algn="ctr"/>
                      <a:r>
                        <a:rPr sz="1200"/>
                        <a:t>46%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54%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r>
            </a:tbl>
          </a:graphicData>
        </a:graphic>
      </p:graphicFrame>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image4.png" descr="image4.png"/>
          <p:cNvPicPr>
            <a:picLocks noChangeAspect="1"/>
          </p:cNvPicPr>
          <p:nvPr/>
        </p:nvPicPr>
        <p:blipFill>
          <a:blip r:embed="rId2">
            <a:extLst/>
          </a:blip>
          <a:stretch>
            <a:fillRect/>
          </a:stretch>
        </p:blipFill>
        <p:spPr>
          <a:xfrm>
            <a:off x="8819001" y="6905625"/>
            <a:ext cx="1366156" cy="428909"/>
          </a:xfrm>
          <a:prstGeom prst="rect">
            <a:avLst/>
          </a:prstGeom>
          <a:ln w="12700">
            <a:miter lim="400000"/>
          </a:ln>
        </p:spPr>
      </p:pic>
      <p:pic>
        <p:nvPicPr>
          <p:cNvPr id="449" name="image12.png" descr="image12.png"/>
          <p:cNvPicPr>
            <a:picLocks noChangeAspect="1"/>
          </p:cNvPicPr>
          <p:nvPr/>
        </p:nvPicPr>
        <p:blipFill>
          <a:blip r:embed="rId3">
            <a:extLst/>
          </a:blip>
          <a:stretch>
            <a:fillRect/>
          </a:stretch>
        </p:blipFill>
        <p:spPr>
          <a:xfrm>
            <a:off x="3933907" y="3533023"/>
            <a:ext cx="988968" cy="988968"/>
          </a:xfrm>
          <a:prstGeom prst="rect">
            <a:avLst/>
          </a:prstGeom>
          <a:ln w="12700">
            <a:miter lim="400000"/>
          </a:ln>
        </p:spPr>
      </p:pic>
      <p:pic>
        <p:nvPicPr>
          <p:cNvPr id="450" name="image13.jpg" descr="image13.jpg"/>
          <p:cNvPicPr>
            <a:picLocks noChangeAspect="1"/>
          </p:cNvPicPr>
          <p:nvPr/>
        </p:nvPicPr>
        <p:blipFill>
          <a:blip r:embed="rId4">
            <a:extLst/>
          </a:blip>
          <a:stretch>
            <a:fillRect/>
          </a:stretch>
        </p:blipFill>
        <p:spPr>
          <a:xfrm flipH="1">
            <a:off x="8814828" y="390715"/>
            <a:ext cx="345825" cy="414546"/>
          </a:xfrm>
          <a:prstGeom prst="rect">
            <a:avLst/>
          </a:prstGeom>
          <a:ln w="12700">
            <a:miter lim="400000"/>
          </a:ln>
        </p:spPr>
      </p:pic>
      <p:sp>
        <p:nvSpPr>
          <p:cNvPr id="451" name="Line"/>
          <p:cNvSpPr/>
          <p:nvPr/>
        </p:nvSpPr>
        <p:spPr>
          <a:xfrm>
            <a:off x="3517900" y="2815726"/>
            <a:ext cx="0" cy="1041899"/>
          </a:xfrm>
          <a:prstGeom prst="line">
            <a:avLst/>
          </a:prstGeom>
          <a:ln>
            <a:solidFill>
              <a:srgbClr val="808080"/>
            </a:solidFill>
          </a:ln>
        </p:spPr>
        <p:txBody>
          <a:bodyPr lIns="45719" rIns="45719"/>
          <a:lstStyle/>
          <a:p>
            <a:endParaRPr/>
          </a:p>
        </p:txBody>
      </p:sp>
      <p:graphicFrame>
        <p:nvGraphicFramePr>
          <p:cNvPr id="452" name="Table"/>
          <p:cNvGraphicFramePr/>
          <p:nvPr/>
        </p:nvGraphicFramePr>
        <p:xfrm>
          <a:off x="8792733" y="5568686"/>
          <a:ext cx="1578987" cy="339619"/>
        </p:xfrm>
        <a:graphic>
          <a:graphicData uri="http://schemas.openxmlformats.org/drawingml/2006/table">
            <a:tbl>
              <a:tblPr>
                <a:tableStyleId>{4C3C2611-4C71-4FC5-86AE-919BDF0F9419}</a:tableStyleId>
              </a:tblPr>
              <a:tblGrid>
                <a:gridCol w="1578986"/>
              </a:tblGrid>
              <a:tr h="339618">
                <a:tc>
                  <a:txBody>
                    <a:bodyPr/>
                    <a:lstStyle/>
                    <a:p>
                      <a:pPr algn="ctr"/>
                      <a:r>
                        <a:rPr sz="1000" b="1">
                          <a:latin typeface="Tahoma"/>
                          <a:ea typeface="Tahoma"/>
                          <a:cs typeface="Tahoma"/>
                          <a:sym typeface="Tahoma"/>
                        </a:rPr>
                        <a:t>AVG TIME ON SITE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1:47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453" name="image14.png" descr="image14.png"/>
          <p:cNvPicPr>
            <a:picLocks noChangeAspect="1"/>
          </p:cNvPicPr>
          <p:nvPr/>
        </p:nvPicPr>
        <p:blipFill>
          <a:blip r:embed="rId5">
            <a:extLst/>
          </a:blip>
          <a:stretch>
            <a:fillRect/>
          </a:stretch>
        </p:blipFill>
        <p:spPr>
          <a:xfrm>
            <a:off x="9401402" y="5236462"/>
            <a:ext cx="372676" cy="372676"/>
          </a:xfrm>
          <a:prstGeom prst="rect">
            <a:avLst/>
          </a:prstGeom>
          <a:ln w="12700">
            <a:miter lim="400000"/>
          </a:ln>
        </p:spPr>
      </p:pic>
      <p:sp>
        <p:nvSpPr>
          <p:cNvPr id="454" name="22.1%"/>
          <p:cNvSpPr txBox="1"/>
          <p:nvPr/>
        </p:nvSpPr>
        <p:spPr>
          <a:xfrm>
            <a:off x="4120240" y="3787816"/>
            <a:ext cx="55159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22.1%</a:t>
            </a:r>
          </a:p>
        </p:txBody>
      </p:sp>
      <p:sp>
        <p:nvSpPr>
          <p:cNvPr id="455" name="77.9%"/>
          <p:cNvSpPr txBox="1"/>
          <p:nvPr/>
        </p:nvSpPr>
        <p:spPr>
          <a:xfrm>
            <a:off x="5113336" y="4294721"/>
            <a:ext cx="55159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77.9%</a:t>
            </a:r>
          </a:p>
        </p:txBody>
      </p:sp>
      <p:sp>
        <p:nvSpPr>
          <p:cNvPr id="456" name="Rectangle"/>
          <p:cNvSpPr/>
          <p:nvPr/>
        </p:nvSpPr>
        <p:spPr>
          <a:xfrm>
            <a:off x="5395683" y="5407040"/>
            <a:ext cx="2301795" cy="38792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457" name="Line"/>
          <p:cNvSpPr/>
          <p:nvPr/>
        </p:nvSpPr>
        <p:spPr>
          <a:xfrm>
            <a:off x="3517900" y="3857625"/>
            <a:ext cx="0" cy="1676400"/>
          </a:xfrm>
          <a:prstGeom prst="line">
            <a:avLst/>
          </a:prstGeom>
          <a:ln>
            <a:solidFill>
              <a:srgbClr val="808080"/>
            </a:solidFill>
          </a:ln>
        </p:spPr>
        <p:txBody>
          <a:bodyPr lIns="45719" rIns="45719"/>
          <a:lstStyle/>
          <a:p>
            <a:endParaRPr/>
          </a:p>
        </p:txBody>
      </p:sp>
      <p:sp>
        <p:nvSpPr>
          <p:cNvPr id="458" name="Source: Narratiive, Google Analytics"/>
          <p:cNvSpPr txBox="1"/>
          <p:nvPr/>
        </p:nvSpPr>
        <p:spPr>
          <a:xfrm>
            <a:off x="3840834" y="6829425"/>
            <a:ext cx="2738172" cy="225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t>Source: Narratiive, Google Analytics </a:t>
            </a:r>
          </a:p>
        </p:txBody>
      </p:sp>
      <p:sp>
        <p:nvSpPr>
          <p:cNvPr id="459" name="Peak time: 5am – 10pm"/>
          <p:cNvSpPr txBox="1"/>
          <p:nvPr/>
        </p:nvSpPr>
        <p:spPr>
          <a:xfrm>
            <a:off x="5240486" y="6004852"/>
            <a:ext cx="1839167"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pPr>
            <a:r>
              <a:t>Peak time: 5am – 10pm</a:t>
            </a:r>
          </a:p>
        </p:txBody>
      </p:sp>
      <p:sp>
        <p:nvSpPr>
          <p:cNvPr id="460" name="SESSIONS…"/>
          <p:cNvSpPr txBox="1"/>
          <p:nvPr/>
        </p:nvSpPr>
        <p:spPr>
          <a:xfrm>
            <a:off x="2120235" y="5818942"/>
            <a:ext cx="798239"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latin typeface="Tahoma"/>
                <a:ea typeface="Tahoma"/>
                <a:cs typeface="Tahoma"/>
                <a:sym typeface="Tahoma"/>
              </a:defRPr>
            </a:pPr>
            <a:r>
              <a:t>SESSIONS</a:t>
            </a:r>
          </a:p>
          <a:p>
            <a:pPr algn="ctr">
              <a:defRPr sz="1000" b="1">
                <a:latin typeface="Tahoma"/>
                <a:ea typeface="Tahoma"/>
                <a:cs typeface="Tahoma"/>
                <a:sym typeface="Tahoma"/>
              </a:defRPr>
            </a:pPr>
            <a:r>
              <a:t>BY HOUR</a:t>
            </a:r>
          </a:p>
        </p:txBody>
      </p:sp>
      <p:graphicFrame>
        <p:nvGraphicFramePr>
          <p:cNvPr id="461" name="Table"/>
          <p:cNvGraphicFramePr/>
          <p:nvPr/>
        </p:nvGraphicFramePr>
        <p:xfrm>
          <a:off x="3881249" y="337292"/>
          <a:ext cx="1262724" cy="1"/>
        </p:xfrm>
        <a:graphic>
          <a:graphicData uri="http://schemas.openxmlformats.org/drawingml/2006/table">
            <a:tbl>
              <a:tblPr>
                <a:tableStyleId>{4C3C2611-4C71-4FC5-86AE-919BDF0F9419}</a:tableStyleId>
              </a:tblPr>
              <a:tblGrid>
                <a:gridCol w="1262723"/>
              </a:tblGrid>
              <a:tr h="0">
                <a:tc>
                  <a:txBody>
                    <a:bodyPr/>
                    <a:lstStyle/>
                    <a:p>
                      <a:pPr algn="ctr"/>
                      <a:r>
                        <a:rPr sz="1200" b="1"/>
                        <a:t>UNIQUE BROWSERS</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995 213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r h="0">
                <a:tc>
                  <a:txBody>
                    <a:bodyPr/>
                    <a:lstStyle/>
                    <a:p>
                      <a:pPr algn="ctr"/>
                      <a:r>
                        <a:rPr sz="1200" b="1"/>
                        <a:t>PAGEVIEWS</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r h="0">
                <a:tc>
                  <a:txBody>
                    <a:bodyPr/>
                    <a:lstStyle/>
                    <a:p>
                      <a:pPr algn="ctr"/>
                      <a:r>
                        <a:rPr sz="1400" b="1">
                          <a:solidFill>
                            <a:srgbClr val="1F497D"/>
                          </a:solidFill>
                        </a:rPr>
                        <a:t>2 372 885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pic>
        <p:nvPicPr>
          <p:cNvPr id="462" name="image15.png" descr="image15.png"/>
          <p:cNvPicPr>
            <a:picLocks noChangeAspect="1"/>
          </p:cNvPicPr>
          <p:nvPr/>
        </p:nvPicPr>
        <p:blipFill>
          <a:blip r:embed="rId6">
            <a:extLst/>
          </a:blip>
          <a:stretch>
            <a:fillRect/>
          </a:stretch>
        </p:blipFill>
        <p:spPr>
          <a:xfrm>
            <a:off x="5025047" y="3642512"/>
            <a:ext cx="569394" cy="569394"/>
          </a:xfrm>
          <a:prstGeom prst="rect">
            <a:avLst/>
          </a:prstGeom>
          <a:ln w="12700">
            <a:miter lim="400000"/>
          </a:ln>
        </p:spPr>
      </p:pic>
      <p:graphicFrame>
        <p:nvGraphicFramePr>
          <p:cNvPr id="463" name="Table"/>
          <p:cNvGraphicFramePr/>
          <p:nvPr/>
        </p:nvGraphicFramePr>
        <p:xfrm>
          <a:off x="8474771" y="3599553"/>
          <a:ext cx="1804663" cy="640090"/>
        </p:xfrm>
        <a:graphic>
          <a:graphicData uri="http://schemas.openxmlformats.org/drawingml/2006/table">
            <a:tbl>
              <a:tblPr>
                <a:tableStyleId>{4C3C2611-4C71-4FC5-86AE-919BDF0F9419}</a:tableStyleId>
              </a:tblPr>
              <a:tblGrid>
                <a:gridCol w="1804662"/>
              </a:tblGrid>
              <a:tr h="218442">
                <a:tc>
                  <a:txBody>
                    <a:bodyPr/>
                    <a:lstStyle/>
                    <a:p>
                      <a:pPr algn="l"/>
                      <a:r>
                        <a:rPr sz="1000" b="1">
                          <a:solidFill>
                            <a:srgbClr val="17375E"/>
                          </a:solidFill>
                          <a:latin typeface="Tahoma"/>
                          <a:ea typeface="Tahoma"/>
                          <a:cs typeface="Tahoma"/>
                          <a:sym typeface="Tahoma"/>
                        </a:rPr>
                        <a:t>MOST-READ SECTIONS</a:t>
                      </a:r>
                    </a:p>
                  </a:txBody>
                  <a:tcPr marL="45720" marR="45720" horzOverflow="overflow"/>
                </a:tc>
              </a:tr>
              <a:tr h="218442">
                <a:tc>
                  <a:txBody>
                    <a:bodyPr/>
                    <a:lstStyle/>
                    <a:p>
                      <a:pPr algn="l"/>
                      <a:r>
                        <a:rPr sz="1000">
                          <a:latin typeface="Arial"/>
                          <a:ea typeface="Arial"/>
                          <a:cs typeface="Arial"/>
                          <a:sym typeface="Arial"/>
                        </a:rPr>
                        <a:t>News</a:t>
                      </a:r>
                    </a:p>
                  </a:txBody>
                  <a:tcPr marL="45720" marR="45720" horzOverflow="overflow"/>
                </a:tc>
              </a:tr>
              <a:tr h="0">
                <a:tc>
                  <a:txBody>
                    <a:bodyPr/>
                    <a:lstStyle/>
                    <a:p>
                      <a:pPr algn="l"/>
                      <a:r>
                        <a:rPr sz="1000">
                          <a:solidFill>
                            <a:srgbClr val="17375E"/>
                          </a:solidFill>
                          <a:latin typeface="Arial"/>
                          <a:ea typeface="Arial"/>
                          <a:cs typeface="Arial"/>
                          <a:sym typeface="Arial"/>
                        </a:rPr>
                        <a:t>Lifestyle</a:t>
                      </a:r>
                    </a:p>
                  </a:txBody>
                  <a:tcPr marL="45720" marR="45720" horzOverflow="overflow"/>
                </a:tc>
              </a:tr>
              <a:tr h="203203">
                <a:tc>
                  <a:txBody>
                    <a:bodyPr/>
                    <a:lstStyle/>
                    <a:p>
                      <a:pPr algn="l"/>
                      <a:r>
                        <a:rPr sz="1000">
                          <a:latin typeface="Arial"/>
                          <a:ea typeface="Arial"/>
                          <a:cs typeface="Arial"/>
                          <a:sym typeface="Arial"/>
                        </a:rPr>
                        <a:t>Business</a:t>
                      </a:r>
                    </a:p>
                  </a:txBody>
                  <a:tcPr marL="45720" marR="45720" horzOverflow="overflow"/>
                </a:tc>
              </a:tr>
            </a:tbl>
          </a:graphicData>
        </a:graphic>
      </p:graphicFrame>
      <p:pic>
        <p:nvPicPr>
          <p:cNvPr id="464" name="image3.jpeg" descr="image3.jpeg"/>
          <p:cNvPicPr>
            <a:picLocks noChangeAspect="1"/>
          </p:cNvPicPr>
          <p:nvPr/>
        </p:nvPicPr>
        <p:blipFill>
          <a:blip r:embed="rId7">
            <a:extLst/>
          </a:blip>
          <a:srcRect l="1" r="65980"/>
          <a:stretch>
            <a:fillRect/>
          </a:stretch>
        </p:blipFill>
        <p:spPr>
          <a:xfrm>
            <a:off x="0" y="0"/>
            <a:ext cx="3637816" cy="7556500"/>
          </a:xfrm>
          <a:prstGeom prst="rect">
            <a:avLst/>
          </a:prstGeom>
          <a:ln w="12700">
            <a:miter lim="400000"/>
          </a:ln>
        </p:spPr>
      </p:pic>
      <p:sp>
        <p:nvSpPr>
          <p:cNvPr id="465" name="OUR NETWORK"/>
          <p:cNvSpPr txBox="1">
            <a:spLocks noGrp="1"/>
          </p:cNvSpPr>
          <p:nvPr>
            <p:ph type="title"/>
          </p:nvPr>
        </p:nvSpPr>
        <p:spPr>
          <a:xfrm>
            <a:off x="-292101" y="372447"/>
            <a:ext cx="3753486" cy="861776"/>
          </a:xfrm>
          <a:prstGeom prst="rect">
            <a:avLst/>
          </a:prstGeom>
        </p:spPr>
        <p:txBody>
          <a:bodyPr/>
          <a:lstStyle/>
          <a:p>
            <a:pPr indent="12700" algn="r">
              <a:defRPr b="1" spc="-100">
                <a:latin typeface="+mn-lt"/>
                <a:ea typeface="+mn-ea"/>
                <a:cs typeface="+mn-cs"/>
                <a:sym typeface="Calibri"/>
              </a:defRPr>
            </a:pPr>
            <a:r>
              <a:t>OUR</a:t>
            </a:r>
            <a:br/>
            <a:r>
              <a:rPr b="0"/>
              <a:t>NETWORK</a:t>
            </a:r>
          </a:p>
        </p:txBody>
      </p:sp>
      <p:sp>
        <p:nvSpPr>
          <p:cNvPr id="466" name="The Sunday Times, South Africa’s premier Sunday newspaper and a favourite brand among South Africans for its fearless brand of investigate journalism, has its own section within TimesLIVE for its subscribers.…"/>
          <p:cNvSpPr txBox="1"/>
          <p:nvPr/>
        </p:nvSpPr>
        <p:spPr>
          <a:xfrm>
            <a:off x="469900" y="1359300"/>
            <a:ext cx="3067993" cy="42436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3975" indent="-107950" algn="r">
              <a:defRPr>
                <a:solidFill>
                  <a:srgbClr val="FFFFFF"/>
                </a:solidFill>
              </a:defRPr>
            </a:pPr>
            <a:r>
              <a:t>The </a:t>
            </a:r>
            <a:r>
              <a:rPr b="1"/>
              <a:t>Sunday Times</a:t>
            </a:r>
            <a:r>
              <a:t>, South Africa’s premier Sunday newspaper and a favourite brand among South Africans for its fearless brand of investigate journalism, has its own section within </a:t>
            </a:r>
            <a:r>
              <a:rPr b="1"/>
              <a:t>TimesLIVE</a:t>
            </a:r>
            <a:r>
              <a:t> for its subscribers. </a:t>
            </a:r>
          </a:p>
          <a:p>
            <a:pPr marL="53975" indent="-107950" algn="r">
              <a:defRPr>
                <a:solidFill>
                  <a:srgbClr val="FFFFFF"/>
                </a:solidFill>
              </a:defRPr>
            </a:pPr>
            <a:endParaRPr/>
          </a:p>
          <a:p>
            <a:pPr marL="53975" indent="-107950" algn="r">
              <a:defRPr>
                <a:solidFill>
                  <a:srgbClr val="FFFFFF"/>
                </a:solidFill>
              </a:defRPr>
            </a:pPr>
            <a:r>
              <a:t>It publishes content from the popular </a:t>
            </a:r>
            <a:r>
              <a:rPr b="1"/>
              <a:t>Sunday Times </a:t>
            </a:r>
            <a:r>
              <a:t>newspaper as well as free, online-only news and features throughout the week. </a:t>
            </a:r>
          </a:p>
        </p:txBody>
      </p:sp>
      <p:sp>
        <p:nvSpPr>
          <p:cNvPr id="467" name="www.sundaytimes.co.za"/>
          <p:cNvSpPr txBox="1"/>
          <p:nvPr/>
        </p:nvSpPr>
        <p:spPr>
          <a:xfrm>
            <a:off x="-1094970" y="6959896"/>
            <a:ext cx="452120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000" b="1" spc="-30">
                <a:solidFill>
                  <a:srgbClr val="FFFFFF"/>
                </a:solidFill>
              </a:defRPr>
            </a:lvl1pPr>
          </a:lstStyle>
          <a:p>
            <a:r>
              <a:t>www.sundaytimes.co.za</a:t>
            </a:r>
          </a:p>
        </p:txBody>
      </p:sp>
      <p:pic>
        <p:nvPicPr>
          <p:cNvPr id="468" name="image16.png" descr="image16.png"/>
          <p:cNvPicPr>
            <a:picLocks noChangeAspect="1"/>
          </p:cNvPicPr>
          <p:nvPr/>
        </p:nvPicPr>
        <p:blipFill>
          <a:blip r:embed="rId8">
            <a:extLst/>
          </a:blip>
          <a:stretch>
            <a:fillRect/>
          </a:stretch>
        </p:blipFill>
        <p:spPr>
          <a:xfrm>
            <a:off x="5633299" y="406796"/>
            <a:ext cx="806828" cy="867556"/>
          </a:xfrm>
          <a:prstGeom prst="rect">
            <a:avLst/>
          </a:prstGeom>
          <a:ln w="12700">
            <a:miter lim="400000"/>
          </a:ln>
        </p:spPr>
      </p:pic>
      <p:sp>
        <p:nvSpPr>
          <p:cNvPr id="469" name="Line"/>
          <p:cNvSpPr/>
          <p:nvPr/>
        </p:nvSpPr>
        <p:spPr>
          <a:xfrm>
            <a:off x="3841048" y="2105025"/>
            <a:ext cx="6436958" cy="0"/>
          </a:xfrm>
          <a:prstGeom prst="line">
            <a:avLst/>
          </a:prstGeom>
          <a:ln>
            <a:solidFill>
              <a:srgbClr val="4A7EBB"/>
            </a:solidFill>
          </a:ln>
        </p:spPr>
        <p:txBody>
          <a:bodyPr lIns="45719" rIns="45719"/>
          <a:lstStyle/>
          <a:p>
            <a:endParaRPr/>
          </a:p>
        </p:txBody>
      </p:sp>
      <p:sp>
        <p:nvSpPr>
          <p:cNvPr id="470" name="Line"/>
          <p:cNvSpPr/>
          <p:nvPr/>
        </p:nvSpPr>
        <p:spPr>
          <a:xfrm>
            <a:off x="3841048" y="3171825"/>
            <a:ext cx="6436958" cy="0"/>
          </a:xfrm>
          <a:prstGeom prst="line">
            <a:avLst/>
          </a:prstGeom>
          <a:ln>
            <a:solidFill>
              <a:srgbClr val="4A7EBB"/>
            </a:solidFill>
          </a:ln>
        </p:spPr>
        <p:txBody>
          <a:bodyPr lIns="45719" rIns="45719"/>
          <a:lstStyle/>
          <a:p>
            <a:endParaRPr/>
          </a:p>
        </p:txBody>
      </p:sp>
      <p:sp>
        <p:nvSpPr>
          <p:cNvPr id="471" name="Line"/>
          <p:cNvSpPr/>
          <p:nvPr/>
        </p:nvSpPr>
        <p:spPr>
          <a:xfrm>
            <a:off x="5803900" y="3171825"/>
            <a:ext cx="0" cy="1752600"/>
          </a:xfrm>
          <a:prstGeom prst="line">
            <a:avLst/>
          </a:prstGeom>
          <a:ln>
            <a:solidFill>
              <a:srgbClr val="4A7EBB"/>
            </a:solidFill>
          </a:ln>
        </p:spPr>
        <p:txBody>
          <a:bodyPr lIns="45719" rIns="45719"/>
          <a:lstStyle/>
          <a:p>
            <a:endParaRPr/>
          </a:p>
        </p:txBody>
      </p:sp>
      <p:sp>
        <p:nvSpPr>
          <p:cNvPr id="472" name="Line"/>
          <p:cNvSpPr/>
          <p:nvPr/>
        </p:nvSpPr>
        <p:spPr>
          <a:xfrm>
            <a:off x="8394700" y="3171825"/>
            <a:ext cx="0" cy="1752600"/>
          </a:xfrm>
          <a:prstGeom prst="line">
            <a:avLst/>
          </a:prstGeom>
          <a:ln>
            <a:solidFill>
              <a:srgbClr val="4A7EBB"/>
            </a:solidFill>
          </a:ln>
        </p:spPr>
        <p:txBody>
          <a:bodyPr lIns="45719" rIns="45719"/>
          <a:lstStyle/>
          <a:p>
            <a:endParaRPr/>
          </a:p>
        </p:txBody>
      </p:sp>
      <p:sp>
        <p:nvSpPr>
          <p:cNvPr id="473" name="Line"/>
          <p:cNvSpPr/>
          <p:nvPr/>
        </p:nvSpPr>
        <p:spPr>
          <a:xfrm>
            <a:off x="5209919" y="406796"/>
            <a:ext cx="1" cy="1695350"/>
          </a:xfrm>
          <a:prstGeom prst="line">
            <a:avLst/>
          </a:prstGeom>
          <a:ln>
            <a:solidFill>
              <a:srgbClr val="4A7EBB"/>
            </a:solidFill>
          </a:ln>
        </p:spPr>
        <p:txBody>
          <a:bodyPr lIns="45719" rIns="45719"/>
          <a:lstStyle/>
          <a:p>
            <a:endParaRPr/>
          </a:p>
        </p:txBody>
      </p:sp>
      <p:sp>
        <p:nvSpPr>
          <p:cNvPr id="474" name="Line"/>
          <p:cNvSpPr/>
          <p:nvPr/>
        </p:nvSpPr>
        <p:spPr>
          <a:xfrm>
            <a:off x="7389197" y="406796"/>
            <a:ext cx="1" cy="1695350"/>
          </a:xfrm>
          <a:prstGeom prst="line">
            <a:avLst/>
          </a:prstGeom>
          <a:ln>
            <a:solidFill>
              <a:srgbClr val="4A7EBB"/>
            </a:solidFill>
          </a:ln>
        </p:spPr>
        <p:txBody>
          <a:bodyPr lIns="45719" rIns="45719"/>
          <a:lstStyle/>
          <a:p>
            <a:endParaRPr/>
          </a:p>
        </p:txBody>
      </p:sp>
      <p:sp>
        <p:nvSpPr>
          <p:cNvPr id="475" name="Line"/>
          <p:cNvSpPr/>
          <p:nvPr/>
        </p:nvSpPr>
        <p:spPr>
          <a:xfrm>
            <a:off x="3841048" y="4924425"/>
            <a:ext cx="6436958" cy="0"/>
          </a:xfrm>
          <a:prstGeom prst="line">
            <a:avLst/>
          </a:prstGeom>
          <a:ln>
            <a:solidFill>
              <a:srgbClr val="4A7EBB"/>
            </a:solidFill>
          </a:ln>
        </p:spPr>
        <p:txBody>
          <a:bodyPr lIns="45719" rIns="45719"/>
          <a:lstStyle/>
          <a:p>
            <a:endParaRPr/>
          </a:p>
        </p:txBody>
      </p:sp>
      <p:sp>
        <p:nvSpPr>
          <p:cNvPr id="476" name="SESSIONS BY HOUR"/>
          <p:cNvSpPr txBox="1"/>
          <p:nvPr/>
        </p:nvSpPr>
        <p:spPr>
          <a:xfrm>
            <a:off x="3924072" y="5223078"/>
            <a:ext cx="167036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b="1"/>
            </a:lvl1pPr>
          </a:lstStyle>
          <a:p>
            <a:r>
              <a:t>SESSIONS BY HOUR</a:t>
            </a:r>
          </a:p>
        </p:txBody>
      </p:sp>
      <p:pic>
        <p:nvPicPr>
          <p:cNvPr id="477" name="image10.png" descr="image10.png"/>
          <p:cNvPicPr>
            <a:picLocks noChangeAspect="1"/>
          </p:cNvPicPr>
          <p:nvPr/>
        </p:nvPicPr>
        <p:blipFill>
          <a:blip r:embed="rId9">
            <a:extLst/>
          </a:blip>
          <a:stretch>
            <a:fillRect/>
          </a:stretch>
        </p:blipFill>
        <p:spPr>
          <a:xfrm>
            <a:off x="393700" y="6427816"/>
            <a:ext cx="3042195" cy="477810"/>
          </a:xfrm>
          <a:prstGeom prst="rect">
            <a:avLst/>
          </a:prstGeom>
          <a:ln w="12700">
            <a:miter lim="400000"/>
          </a:ln>
        </p:spPr>
      </p:pic>
      <p:graphicFrame>
        <p:nvGraphicFramePr>
          <p:cNvPr id="478" name="2D Line Chart"/>
          <p:cNvGraphicFramePr/>
          <p:nvPr/>
        </p:nvGraphicFramePr>
        <p:xfrm>
          <a:off x="3721100" y="4983832"/>
          <a:ext cx="4877940" cy="1510335"/>
        </p:xfrm>
        <a:graphic>
          <a:graphicData uri="http://schemas.openxmlformats.org/drawingml/2006/chart">
            <c:chart xmlns:c="http://schemas.openxmlformats.org/drawingml/2006/chart" xmlns:r="http://schemas.openxmlformats.org/officeDocument/2006/relationships" r:id="rId10"/>
          </a:graphicData>
        </a:graphic>
      </p:graphicFrame>
      <p:sp>
        <p:nvSpPr>
          <p:cNvPr id="479" name="SA AUDIENCE: 82.9%"/>
          <p:cNvSpPr txBox="1"/>
          <p:nvPr/>
        </p:nvSpPr>
        <p:spPr>
          <a:xfrm>
            <a:off x="8571909" y="35281"/>
            <a:ext cx="182838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200" b="1">
                <a:solidFill>
                  <a:srgbClr val="17375E"/>
                </a:solidFill>
                <a:latin typeface="Tahoma"/>
                <a:ea typeface="Tahoma"/>
                <a:cs typeface="Tahoma"/>
                <a:sym typeface="Tahoma"/>
              </a:defRPr>
            </a:lvl1pPr>
          </a:lstStyle>
          <a:p>
            <a:r>
              <a:t>SA AUDIENCE: 82.9% </a:t>
            </a:r>
          </a:p>
        </p:txBody>
      </p:sp>
      <p:graphicFrame>
        <p:nvGraphicFramePr>
          <p:cNvPr id="480" name="Table"/>
          <p:cNvGraphicFramePr/>
          <p:nvPr/>
        </p:nvGraphicFramePr>
        <p:xfrm>
          <a:off x="5933290" y="3552823"/>
          <a:ext cx="2381341" cy="1081427"/>
        </p:xfrm>
        <a:graphic>
          <a:graphicData uri="http://schemas.openxmlformats.org/drawingml/2006/table">
            <a:tbl>
              <a:tblPr>
                <a:tableStyleId>{4C3C2611-4C71-4FC5-86AE-919BDF0F9419}</a:tableStyleId>
              </a:tblPr>
              <a:tblGrid>
                <a:gridCol w="1190670"/>
                <a:gridCol w="1190670"/>
              </a:tblGrid>
              <a:tr h="742770">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338656">
                <a:tc>
                  <a:txBody>
                    <a:bodyPr/>
                    <a:lstStyle/>
                    <a:p>
                      <a:pPr algn="ctr"/>
                      <a:r>
                        <a:rPr sz="1400" b="1"/>
                        <a:t>152 883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c>
                  <a:txBody>
                    <a:bodyPr/>
                    <a:lstStyle/>
                    <a:p>
                      <a:pPr algn="ctr"/>
                      <a:r>
                        <a:rPr sz="1400" b="1">
                          <a:solidFill>
                            <a:srgbClr val="1F497D"/>
                          </a:solidFill>
                        </a:rPr>
                        <a:t>400 508</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481" name="image18.png" descr="image18.png"/>
          <p:cNvPicPr>
            <a:picLocks noChangeAspect="1"/>
          </p:cNvPicPr>
          <p:nvPr/>
        </p:nvPicPr>
        <p:blipFill>
          <a:blip r:embed="rId11">
            <a:extLst/>
          </a:blip>
          <a:stretch>
            <a:fillRect/>
          </a:stretch>
        </p:blipFill>
        <p:spPr>
          <a:xfrm>
            <a:off x="7431965" y="3645727"/>
            <a:ext cx="581735" cy="578883"/>
          </a:xfrm>
          <a:prstGeom prst="rect">
            <a:avLst/>
          </a:prstGeom>
          <a:ln w="12700">
            <a:miter lim="400000"/>
          </a:ln>
        </p:spPr>
      </p:pic>
      <p:pic>
        <p:nvPicPr>
          <p:cNvPr id="482" name="image19.png" descr="image19.png"/>
          <p:cNvPicPr>
            <a:picLocks noChangeAspect="1"/>
          </p:cNvPicPr>
          <p:nvPr/>
        </p:nvPicPr>
        <p:blipFill>
          <a:blip r:embed="rId12">
            <a:extLst/>
          </a:blip>
          <a:stretch>
            <a:fillRect/>
          </a:stretch>
        </p:blipFill>
        <p:spPr>
          <a:xfrm>
            <a:off x="6222682" y="3629025"/>
            <a:ext cx="578884" cy="578883"/>
          </a:xfrm>
          <a:prstGeom prst="rect">
            <a:avLst/>
          </a:prstGeom>
          <a:ln w="12700">
            <a:miter lim="400000"/>
          </a:ln>
        </p:spPr>
      </p:pic>
      <p:pic>
        <p:nvPicPr>
          <p:cNvPr id="483" name="image20.png" descr="image20.png"/>
          <p:cNvPicPr>
            <a:picLocks noChangeAspect="1"/>
          </p:cNvPicPr>
          <p:nvPr/>
        </p:nvPicPr>
        <p:blipFill>
          <a:blip r:embed="rId13">
            <a:extLst/>
          </a:blip>
          <a:stretch>
            <a:fillRect/>
          </a:stretch>
        </p:blipFill>
        <p:spPr>
          <a:xfrm>
            <a:off x="3975100" y="2322666"/>
            <a:ext cx="396059" cy="537122"/>
          </a:xfrm>
          <a:prstGeom prst="rect">
            <a:avLst/>
          </a:prstGeom>
          <a:ln w="12700">
            <a:miter lim="400000"/>
          </a:ln>
        </p:spPr>
      </p:pic>
      <p:graphicFrame>
        <p:nvGraphicFramePr>
          <p:cNvPr id="484" name="Table"/>
          <p:cNvGraphicFramePr/>
          <p:nvPr/>
        </p:nvGraphicFramePr>
        <p:xfrm>
          <a:off x="5489073" y="1225845"/>
          <a:ext cx="1676401" cy="1"/>
        </p:xfrm>
        <a:graphic>
          <a:graphicData uri="http://schemas.openxmlformats.org/drawingml/2006/table">
            <a:tbl>
              <a:tblPr>
                <a:tableStyleId>{4C3C2611-4C71-4FC5-86AE-919BDF0F9419}</a:tableStyleId>
              </a:tblPr>
              <a:tblGrid>
                <a:gridCol w="838200"/>
                <a:gridCol w="838200"/>
              </a:tblGrid>
              <a:tr h="279052">
                <a:tc>
                  <a:txBody>
                    <a:bodyPr/>
                    <a:lstStyle/>
                    <a:p>
                      <a:pPr algn="ctr"/>
                      <a:r>
                        <a:rPr sz="1400" b="1">
                          <a:solidFill>
                            <a:srgbClr val="1F497D"/>
                          </a:solidFill>
                        </a:rPr>
                        <a:t>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r>
                        <a:rPr sz="1400" b="1">
                          <a:solidFill>
                            <a:srgbClr val="1F497D"/>
                          </a:solidFill>
                        </a:rPr>
                        <a:t>FEMALE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279052">
                <a:tc>
                  <a:txBody>
                    <a:bodyPr/>
                    <a:lstStyle/>
                    <a:p>
                      <a:pPr algn="ctr"/>
                      <a:r>
                        <a:rPr sz="1200"/>
                        <a:t>57%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43%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r>
            </a:tbl>
          </a:graphicData>
        </a:graphic>
      </p:graphicFrame>
      <p:graphicFrame>
        <p:nvGraphicFramePr>
          <p:cNvPr id="485" name="Table"/>
          <p:cNvGraphicFramePr/>
          <p:nvPr/>
        </p:nvGraphicFramePr>
        <p:xfrm>
          <a:off x="7697476" y="387644"/>
          <a:ext cx="2580530" cy="1076976"/>
        </p:xfrm>
        <a:graphic>
          <a:graphicData uri="http://schemas.openxmlformats.org/drawingml/2006/table">
            <a:tbl>
              <a:tblPr>
                <a:tableStyleId>{4C3C2611-4C71-4FC5-86AE-919BDF0F9419}</a:tableStyleId>
              </a:tblPr>
              <a:tblGrid>
                <a:gridCol w="1361329"/>
                <a:gridCol w="609600"/>
                <a:gridCol w="609600"/>
              </a:tblGrid>
              <a:tr h="218442">
                <a:tc>
                  <a:txBody>
                    <a:bodyPr/>
                    <a:lstStyle/>
                    <a:p>
                      <a:pPr algn="l">
                        <a:defRPr sz="1000"/>
                      </a:pPr>
                      <a:endParaRPr/>
                    </a:p>
                  </a:txBody>
                  <a:tcPr marL="45720" marR="45720" horzOverflow="overflow"/>
                </a:tc>
                <a:tc>
                  <a:txBody>
                    <a:bodyPr/>
                    <a:lstStyle/>
                    <a:p>
                      <a:pPr algn="l">
                        <a:defRPr sz="1000"/>
                      </a:pPr>
                      <a:endParaRPr/>
                    </a:p>
                  </a:txBody>
                  <a:tcPr marL="45720" marR="45720" horzOverflow="overflow"/>
                </a:tc>
                <a:tc>
                  <a:txBody>
                    <a:bodyPr/>
                    <a:lstStyle/>
                    <a:p>
                      <a:r>
                        <a:rPr sz="1000" b="1"/>
                        <a:t>INDEX</a:t>
                      </a:r>
                    </a:p>
                  </a:txBody>
                  <a:tcPr marL="45720" marR="45720" horzOverflow="overflow">
                    <a:solidFill>
                      <a:srgbClr val="D9D9D9"/>
                    </a:solidFill>
                  </a:tcPr>
                </a:tc>
              </a:tr>
              <a:tr h="218442">
                <a:tc>
                  <a:txBody>
                    <a:bodyPr/>
                    <a:lstStyle/>
                    <a:p>
                      <a:pPr algn="l"/>
                      <a:r>
                        <a:rPr sz="1200" b="1"/>
                        <a:t>GAUTENG: </a:t>
                      </a:r>
                    </a:p>
                  </a:txBody>
                  <a:tcPr marL="45720" marR="45720" horzOverflow="overflow"/>
                </a:tc>
                <a:tc>
                  <a:txBody>
                    <a:bodyPr/>
                    <a:lstStyle/>
                    <a:p>
                      <a:r>
                        <a:rPr sz="1000"/>
                        <a:t>43.9%</a:t>
                      </a:r>
                    </a:p>
                  </a:txBody>
                  <a:tcPr marL="45720" marR="45720" horzOverflow="overflow"/>
                </a:tc>
                <a:tc>
                  <a:txBody>
                    <a:bodyPr/>
                    <a:lstStyle/>
                    <a:p>
                      <a:r>
                        <a:rPr sz="1000"/>
                        <a:t>112</a:t>
                      </a:r>
                    </a:p>
                  </a:txBody>
                  <a:tcPr marL="45720" marR="45720" horzOverflow="overflow">
                    <a:solidFill>
                      <a:srgbClr val="D9D9D9"/>
                    </a:solidFill>
                  </a:tcPr>
                </a:tc>
              </a:tr>
              <a:tr h="279052">
                <a:tc>
                  <a:txBody>
                    <a:bodyPr/>
                    <a:lstStyle/>
                    <a:p>
                      <a:pPr algn="l"/>
                      <a:r>
                        <a:rPr sz="1200" b="1">
                          <a:solidFill>
                            <a:srgbClr val="17375E"/>
                          </a:solidFill>
                        </a:rPr>
                        <a:t>KWAZULU-NATAL: </a:t>
                      </a:r>
                    </a:p>
                  </a:txBody>
                  <a:tcPr marL="45720" marR="45720" horzOverflow="overflow"/>
                </a:tc>
                <a:tc>
                  <a:txBody>
                    <a:bodyPr/>
                    <a:lstStyle/>
                    <a:p>
                      <a:r>
                        <a:rPr sz="1000"/>
                        <a:t>14.4%</a:t>
                      </a:r>
                    </a:p>
                  </a:txBody>
                  <a:tcPr marL="45720" marR="45720" horzOverflow="overflow"/>
                </a:tc>
                <a:tc>
                  <a:txBody>
                    <a:bodyPr/>
                    <a:lstStyle/>
                    <a:p>
                      <a:r>
                        <a:rPr sz="1000"/>
                        <a:t>87</a:t>
                      </a:r>
                    </a:p>
                  </a:txBody>
                  <a:tcPr marL="45720" marR="45720" horzOverflow="overflow">
                    <a:solidFill>
                      <a:srgbClr val="D9D9D9"/>
                    </a:solidFill>
                  </a:tcPr>
                </a:tc>
              </a:tr>
              <a:tr h="203203">
                <a:tc>
                  <a:txBody>
                    <a:bodyPr/>
                    <a:lstStyle/>
                    <a:p>
                      <a:pPr algn="l"/>
                      <a:r>
                        <a:rPr sz="1200" b="1"/>
                        <a:t>WESTERN CAPE: </a:t>
                      </a:r>
                    </a:p>
                  </a:txBody>
                  <a:tcPr marL="45720" marR="45720" horzOverflow="overflow"/>
                </a:tc>
                <a:tc>
                  <a:txBody>
                    <a:bodyPr/>
                    <a:lstStyle/>
                    <a:p>
                      <a:r>
                        <a:rPr sz="1000"/>
                        <a:t>14.2%</a:t>
                      </a:r>
                    </a:p>
                  </a:txBody>
                  <a:tcPr marL="45720" marR="45720" horzOverflow="overflow"/>
                </a:tc>
                <a:tc>
                  <a:txBody>
                    <a:bodyPr/>
                    <a:lstStyle/>
                    <a:p>
                      <a:r>
                        <a:rPr sz="1000"/>
                        <a:t>104</a:t>
                      </a:r>
                    </a:p>
                  </a:txBody>
                  <a:tcPr marL="45720" marR="45720" horzOverflow="overflow">
                    <a:solidFill>
                      <a:srgbClr val="D9D9D9"/>
                    </a:solidFill>
                  </a:tcPr>
                </a:tc>
              </a:tr>
              <a:tr h="187963">
                <a:tc>
                  <a:txBody>
                    <a:bodyPr/>
                    <a:lstStyle/>
                    <a:p>
                      <a:pPr algn="l"/>
                      <a:r>
                        <a:rPr sz="1200" b="1">
                          <a:solidFill>
                            <a:srgbClr val="17375E"/>
                          </a:solidFill>
                        </a:rPr>
                        <a:t>EASTERN CAPE: </a:t>
                      </a:r>
                    </a:p>
                  </a:txBody>
                  <a:tcPr marL="45720" marR="45720" horzOverflow="overflow"/>
                </a:tc>
                <a:tc>
                  <a:txBody>
                    <a:bodyPr/>
                    <a:lstStyle/>
                    <a:p>
                      <a:r>
                        <a:rPr sz="1000"/>
                        <a:t>7.4%</a:t>
                      </a:r>
                    </a:p>
                  </a:txBody>
                  <a:tcPr marL="45720" marR="45720" horzOverflow="overflow"/>
                </a:tc>
                <a:tc>
                  <a:txBody>
                    <a:bodyPr/>
                    <a:lstStyle/>
                    <a:p>
                      <a:r>
                        <a:rPr sz="1000"/>
                        <a:t>98</a:t>
                      </a:r>
                    </a:p>
                  </a:txBody>
                  <a:tcPr marL="45720" marR="45720" horzOverflow="overflow">
                    <a:solidFill>
                      <a:srgbClr val="D9D9D9"/>
                    </a:solidFill>
                  </a:tcPr>
                </a:tc>
              </a:tr>
              <a:tr h="248923">
                <a:tc>
                  <a:txBody>
                    <a:bodyPr/>
                    <a:lstStyle/>
                    <a:p>
                      <a:pPr algn="l"/>
                      <a:r>
                        <a:rPr sz="1200" b="1"/>
                        <a:t>LIMPOPO:</a:t>
                      </a:r>
                    </a:p>
                  </a:txBody>
                  <a:tcPr marL="45720" marR="45720" horzOverflow="overflow"/>
                </a:tc>
                <a:tc>
                  <a:txBody>
                    <a:bodyPr/>
                    <a:lstStyle/>
                    <a:p>
                      <a:r>
                        <a:rPr sz="1000"/>
                        <a:t>7%</a:t>
                      </a:r>
                    </a:p>
                  </a:txBody>
                  <a:tcPr marL="45720" marR="45720" horzOverflow="overflow"/>
                </a:tc>
                <a:tc>
                  <a:txBody>
                    <a:bodyPr/>
                    <a:lstStyle/>
                    <a:p>
                      <a:r>
                        <a:rPr sz="1000"/>
                        <a:t>95</a:t>
                      </a:r>
                    </a:p>
                  </a:txBody>
                  <a:tcPr marL="45720" marR="45720" horzOverflow="overflow">
                    <a:solidFill>
                      <a:srgbClr val="D9D9D9"/>
                    </a:solidFill>
                  </a:tcPr>
                </a:tc>
              </a:tr>
            </a:tbl>
          </a:graphicData>
        </a:graphic>
      </p:graphicFrame>
      <p:graphicFrame>
        <p:nvGraphicFramePr>
          <p:cNvPr id="486" name="Table"/>
          <p:cNvGraphicFramePr/>
          <p:nvPr/>
        </p:nvGraphicFramePr>
        <p:xfrm>
          <a:off x="4504437" y="2257425"/>
          <a:ext cx="2855423" cy="641120"/>
        </p:xfrm>
        <a:graphic>
          <a:graphicData uri="http://schemas.openxmlformats.org/drawingml/2006/table">
            <a:tbl>
              <a:tblPr>
                <a:tableStyleId>{4C3C2611-4C71-4FC5-86AE-919BDF0F9419}</a:tableStyleId>
              </a:tblPr>
              <a:tblGrid>
                <a:gridCol w="755800"/>
                <a:gridCol w="728022"/>
                <a:gridCol w="685800"/>
                <a:gridCol w="685800"/>
              </a:tblGrid>
              <a:tr h="269941">
                <a:tc>
                  <a:txBody>
                    <a:bodyPr/>
                    <a:lstStyle/>
                    <a:p>
                      <a:pPr algn="ctr"/>
                      <a:r>
                        <a:rPr sz="1200" b="1">
                          <a:solidFill>
                            <a:srgbClr val="17375E"/>
                          </a:solidFill>
                        </a:rPr>
                        <a:t>15-19</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20-24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25-34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35-44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r>
              <a:tr h="371178">
                <a:tc>
                  <a:txBody>
                    <a:bodyPr/>
                    <a:lstStyle/>
                    <a:p>
                      <a:pPr algn="ctr"/>
                      <a:r>
                        <a:rPr sz="1200"/>
                        <a:t>8%</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14%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24%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21%</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graphicFrame>
        <p:nvGraphicFramePr>
          <p:cNvPr id="487" name="Table"/>
          <p:cNvGraphicFramePr/>
          <p:nvPr/>
        </p:nvGraphicFramePr>
        <p:xfrm>
          <a:off x="7368078" y="2257425"/>
          <a:ext cx="2855423" cy="712055"/>
        </p:xfrm>
        <a:graphic>
          <a:graphicData uri="http://schemas.openxmlformats.org/drawingml/2006/table">
            <a:tbl>
              <a:tblPr>
                <a:tableStyleId>{4C3C2611-4C71-4FC5-86AE-919BDF0F9419}</a:tableStyleId>
              </a:tblPr>
              <a:tblGrid>
                <a:gridCol w="755800"/>
                <a:gridCol w="728022"/>
                <a:gridCol w="685800"/>
                <a:gridCol w="685800"/>
              </a:tblGrid>
              <a:tr h="340877">
                <a:tc>
                  <a:txBody>
                    <a:bodyPr/>
                    <a:lstStyle/>
                    <a:p>
                      <a:pPr algn="ctr"/>
                      <a:r>
                        <a:rPr sz="1200" b="1">
                          <a:solidFill>
                            <a:srgbClr val="17375E"/>
                          </a:solidFill>
                        </a:rPr>
                        <a:t>45-49</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50-54</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55-59</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60+</a:t>
                      </a:r>
                    </a:p>
                  </a:txBody>
                  <a:tcPr marL="95250" marR="95250" marT="95250" marB="95250" anchor="ctr" horzOverflow="overflow">
                    <a:lnL>
                      <a:solidFill>
                        <a:srgbClr val="ECECEC"/>
                      </a:solidFill>
                    </a:lnL>
                    <a:lnR>
                      <a:solidFill>
                        <a:srgbClr val="ECECEC"/>
                      </a:solidFill>
                    </a:lnR>
                    <a:lnB>
                      <a:solidFill>
                        <a:srgbClr val="ECECEC"/>
                      </a:solidFill>
                    </a:lnB>
                  </a:tcPr>
                </a:tc>
              </a:tr>
              <a:tr h="371178">
                <a:tc>
                  <a:txBody>
                    <a:bodyPr/>
                    <a:lstStyle/>
                    <a:p>
                      <a:pPr algn="ctr"/>
                      <a:r>
                        <a:rPr sz="1200"/>
                        <a:t>11%</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10%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bl>
          </a:graphicData>
        </a:graphic>
      </p:graphicFrame>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 name="image4.png" descr="image4.png"/>
          <p:cNvPicPr>
            <a:picLocks noChangeAspect="1"/>
          </p:cNvPicPr>
          <p:nvPr/>
        </p:nvPicPr>
        <p:blipFill>
          <a:blip r:embed="rId2">
            <a:extLst/>
          </a:blip>
          <a:stretch>
            <a:fillRect/>
          </a:stretch>
        </p:blipFill>
        <p:spPr>
          <a:xfrm>
            <a:off x="8819001" y="6905625"/>
            <a:ext cx="1366156" cy="428909"/>
          </a:xfrm>
          <a:prstGeom prst="rect">
            <a:avLst/>
          </a:prstGeom>
          <a:ln w="12700">
            <a:miter lim="400000"/>
          </a:ln>
        </p:spPr>
      </p:pic>
      <p:sp>
        <p:nvSpPr>
          <p:cNvPr id="490" name="Line"/>
          <p:cNvSpPr/>
          <p:nvPr/>
        </p:nvSpPr>
        <p:spPr>
          <a:xfrm>
            <a:off x="3517900" y="2815726"/>
            <a:ext cx="0" cy="1041899"/>
          </a:xfrm>
          <a:prstGeom prst="line">
            <a:avLst/>
          </a:prstGeom>
          <a:ln>
            <a:solidFill>
              <a:srgbClr val="808080"/>
            </a:solidFill>
          </a:ln>
        </p:spPr>
        <p:txBody>
          <a:bodyPr lIns="45719" rIns="45719"/>
          <a:lstStyle/>
          <a:p>
            <a:endParaRPr/>
          </a:p>
        </p:txBody>
      </p:sp>
      <p:sp>
        <p:nvSpPr>
          <p:cNvPr id="491" name="Line"/>
          <p:cNvSpPr/>
          <p:nvPr/>
        </p:nvSpPr>
        <p:spPr>
          <a:xfrm>
            <a:off x="3517900" y="3857625"/>
            <a:ext cx="0" cy="1676400"/>
          </a:xfrm>
          <a:prstGeom prst="line">
            <a:avLst/>
          </a:prstGeom>
          <a:ln>
            <a:solidFill>
              <a:srgbClr val="808080"/>
            </a:solidFill>
          </a:ln>
        </p:spPr>
        <p:txBody>
          <a:bodyPr lIns="45719" rIns="45719"/>
          <a:lstStyle/>
          <a:p>
            <a:endParaRPr/>
          </a:p>
        </p:txBody>
      </p:sp>
      <p:sp>
        <p:nvSpPr>
          <p:cNvPr id="492" name="SESSIONS…"/>
          <p:cNvSpPr txBox="1"/>
          <p:nvPr/>
        </p:nvSpPr>
        <p:spPr>
          <a:xfrm>
            <a:off x="2120235" y="5818942"/>
            <a:ext cx="798239"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latin typeface="Tahoma"/>
                <a:ea typeface="Tahoma"/>
                <a:cs typeface="Tahoma"/>
                <a:sym typeface="Tahoma"/>
              </a:defRPr>
            </a:pPr>
            <a:r>
              <a:t>SESSIONS</a:t>
            </a:r>
          </a:p>
          <a:p>
            <a:pPr algn="ctr">
              <a:defRPr sz="1000" b="1">
                <a:latin typeface="Tahoma"/>
                <a:ea typeface="Tahoma"/>
                <a:cs typeface="Tahoma"/>
                <a:sym typeface="Tahoma"/>
              </a:defRPr>
            </a:pPr>
            <a:r>
              <a:t>BY HOUR</a:t>
            </a:r>
          </a:p>
        </p:txBody>
      </p:sp>
      <p:pic>
        <p:nvPicPr>
          <p:cNvPr id="493" name="image3.jpeg" descr="image3.jpeg"/>
          <p:cNvPicPr>
            <a:picLocks noChangeAspect="1"/>
          </p:cNvPicPr>
          <p:nvPr/>
        </p:nvPicPr>
        <p:blipFill>
          <a:blip r:embed="rId3">
            <a:extLst/>
          </a:blip>
          <a:srcRect l="1" r="65980"/>
          <a:stretch>
            <a:fillRect/>
          </a:stretch>
        </p:blipFill>
        <p:spPr>
          <a:xfrm>
            <a:off x="0" y="0"/>
            <a:ext cx="3637816" cy="7556500"/>
          </a:xfrm>
          <a:prstGeom prst="rect">
            <a:avLst/>
          </a:prstGeom>
          <a:ln w="12700">
            <a:miter lim="400000"/>
          </a:ln>
        </p:spPr>
      </p:pic>
      <p:sp>
        <p:nvSpPr>
          <p:cNvPr id="494" name="OUR NETWORK"/>
          <p:cNvSpPr txBox="1">
            <a:spLocks noGrp="1"/>
          </p:cNvSpPr>
          <p:nvPr>
            <p:ph type="title"/>
          </p:nvPr>
        </p:nvSpPr>
        <p:spPr>
          <a:xfrm>
            <a:off x="-292101" y="372447"/>
            <a:ext cx="3753486" cy="861776"/>
          </a:xfrm>
          <a:prstGeom prst="rect">
            <a:avLst/>
          </a:prstGeom>
        </p:spPr>
        <p:txBody>
          <a:bodyPr/>
          <a:lstStyle/>
          <a:p>
            <a:pPr indent="12700" algn="r">
              <a:defRPr b="1" spc="-100">
                <a:latin typeface="+mn-lt"/>
                <a:ea typeface="+mn-ea"/>
                <a:cs typeface="+mn-cs"/>
                <a:sym typeface="Calibri"/>
              </a:defRPr>
            </a:pPr>
            <a:r>
              <a:t>OUR</a:t>
            </a:r>
            <a:br/>
            <a:r>
              <a:rPr b="0"/>
              <a:t>NETWORK</a:t>
            </a:r>
          </a:p>
        </p:txBody>
      </p:sp>
      <p:sp>
        <p:nvSpPr>
          <p:cNvPr id="495" name="www.sundaytimes.co.za"/>
          <p:cNvSpPr txBox="1"/>
          <p:nvPr/>
        </p:nvSpPr>
        <p:spPr>
          <a:xfrm>
            <a:off x="-1094970" y="6959896"/>
            <a:ext cx="452120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000" b="1" spc="-30">
                <a:solidFill>
                  <a:srgbClr val="FFFFFF"/>
                </a:solidFill>
              </a:defRPr>
            </a:lvl1pPr>
          </a:lstStyle>
          <a:p>
            <a:r>
              <a:t>www.sundaytimes.co.za</a:t>
            </a:r>
          </a:p>
        </p:txBody>
      </p:sp>
      <p:pic>
        <p:nvPicPr>
          <p:cNvPr id="496" name="image10.png" descr="image10.png"/>
          <p:cNvPicPr>
            <a:picLocks noChangeAspect="1"/>
          </p:cNvPicPr>
          <p:nvPr/>
        </p:nvPicPr>
        <p:blipFill>
          <a:blip r:embed="rId4">
            <a:extLst/>
          </a:blip>
          <a:stretch>
            <a:fillRect/>
          </a:stretch>
        </p:blipFill>
        <p:spPr>
          <a:xfrm>
            <a:off x="393700" y="6427816"/>
            <a:ext cx="3042195" cy="477810"/>
          </a:xfrm>
          <a:prstGeom prst="rect">
            <a:avLst/>
          </a:prstGeom>
          <a:ln w="12700">
            <a:miter lim="400000"/>
          </a:ln>
        </p:spPr>
      </p:pic>
      <p:sp>
        <p:nvSpPr>
          <p:cNvPr id="497" name="SUNDAY TIMES SUBSCRIPTIONS"/>
          <p:cNvSpPr txBox="1"/>
          <p:nvPr/>
        </p:nvSpPr>
        <p:spPr>
          <a:xfrm>
            <a:off x="6648979" y="187781"/>
            <a:ext cx="3892784"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b="1">
                <a:solidFill>
                  <a:srgbClr val="17375E"/>
                </a:solidFill>
                <a:latin typeface="Tahoma"/>
                <a:ea typeface="Tahoma"/>
                <a:cs typeface="Tahoma"/>
                <a:sym typeface="Tahoma"/>
              </a:defRPr>
            </a:lvl1pPr>
          </a:lstStyle>
          <a:p>
            <a:r>
              <a:t>SUNDAY TIMES SUBSCRIPTIONS</a:t>
            </a:r>
          </a:p>
        </p:txBody>
      </p:sp>
      <p:pic>
        <p:nvPicPr>
          <p:cNvPr id="498" name="image28.png" descr="image28.png"/>
          <p:cNvPicPr>
            <a:picLocks noChangeAspect="1"/>
          </p:cNvPicPr>
          <p:nvPr/>
        </p:nvPicPr>
        <p:blipFill>
          <a:blip r:embed="rId5">
            <a:extLst/>
          </a:blip>
          <a:stretch>
            <a:fillRect/>
          </a:stretch>
        </p:blipFill>
        <p:spPr>
          <a:xfrm>
            <a:off x="3929915" y="812859"/>
            <a:ext cx="6525926" cy="4514755"/>
          </a:xfrm>
          <a:prstGeom prst="rect">
            <a:avLst/>
          </a:prstGeom>
          <a:ln>
            <a:solidFill>
              <a:srgbClr val="000000">
                <a:alpha val="20000"/>
              </a:srgbClr>
            </a:solidFill>
          </a:ln>
        </p:spPr>
      </p:pic>
      <p:sp>
        <p:nvSpPr>
          <p:cNvPr id="499" name="The Sunday Times, South Africa’s premier Sunday newspaper and a favourite brand among South Africans for its fearless brand of investigate journalism, has its own section within TimesLIVE for its subscribers.…"/>
          <p:cNvSpPr txBox="1"/>
          <p:nvPr/>
        </p:nvSpPr>
        <p:spPr>
          <a:xfrm>
            <a:off x="469900" y="1359300"/>
            <a:ext cx="3067993" cy="42436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3975" indent="-107950" algn="r">
              <a:defRPr>
                <a:solidFill>
                  <a:srgbClr val="FFFFFF"/>
                </a:solidFill>
              </a:defRPr>
            </a:pPr>
            <a:r>
              <a:t>The </a:t>
            </a:r>
            <a:r>
              <a:rPr b="1"/>
              <a:t>Sunday Times</a:t>
            </a:r>
            <a:r>
              <a:t>, South Africa’s premier Sunday newspaper and a favourite brand among South Africans for its fearless brand of investigate journalism, has its own section within </a:t>
            </a:r>
            <a:r>
              <a:rPr b="1"/>
              <a:t>TimesLIVE</a:t>
            </a:r>
            <a:r>
              <a:t> for its subscribers. </a:t>
            </a:r>
          </a:p>
          <a:p>
            <a:pPr marL="53975" indent="-107950" algn="r">
              <a:defRPr>
                <a:solidFill>
                  <a:srgbClr val="FFFFFF"/>
                </a:solidFill>
              </a:defRPr>
            </a:pPr>
            <a:endParaRPr/>
          </a:p>
          <a:p>
            <a:pPr marL="53975" indent="-107950" algn="r">
              <a:defRPr>
                <a:solidFill>
                  <a:srgbClr val="FFFFFF"/>
                </a:solidFill>
              </a:defRPr>
            </a:pPr>
            <a:r>
              <a:t>It publishes content from the popular </a:t>
            </a:r>
            <a:r>
              <a:rPr b="1"/>
              <a:t>Sunday Times </a:t>
            </a:r>
            <a:r>
              <a:t>newspaper as well as free, online-only news and features throughout the week.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image4.png" descr="image4.png"/>
          <p:cNvPicPr>
            <a:picLocks noChangeAspect="1"/>
          </p:cNvPicPr>
          <p:nvPr/>
        </p:nvPicPr>
        <p:blipFill>
          <a:blip r:embed="rId2">
            <a:extLst/>
          </a:blip>
          <a:stretch>
            <a:fillRect/>
          </a:stretch>
        </p:blipFill>
        <p:spPr>
          <a:xfrm>
            <a:off x="8819001" y="6905625"/>
            <a:ext cx="1366156" cy="428909"/>
          </a:xfrm>
          <a:prstGeom prst="rect">
            <a:avLst/>
          </a:prstGeom>
          <a:ln w="12700">
            <a:miter lim="400000"/>
          </a:ln>
        </p:spPr>
      </p:pic>
      <p:pic>
        <p:nvPicPr>
          <p:cNvPr id="502" name="image12.png" descr="image12.png"/>
          <p:cNvPicPr>
            <a:picLocks noChangeAspect="1"/>
          </p:cNvPicPr>
          <p:nvPr/>
        </p:nvPicPr>
        <p:blipFill>
          <a:blip r:embed="rId3">
            <a:extLst/>
          </a:blip>
          <a:stretch>
            <a:fillRect/>
          </a:stretch>
        </p:blipFill>
        <p:spPr>
          <a:xfrm>
            <a:off x="3933907" y="3533023"/>
            <a:ext cx="988968" cy="988968"/>
          </a:xfrm>
          <a:prstGeom prst="rect">
            <a:avLst/>
          </a:prstGeom>
          <a:ln w="12700">
            <a:miter lim="400000"/>
          </a:ln>
        </p:spPr>
      </p:pic>
      <p:pic>
        <p:nvPicPr>
          <p:cNvPr id="503" name="image13.jpg" descr="image13.jpg"/>
          <p:cNvPicPr>
            <a:picLocks noChangeAspect="1"/>
          </p:cNvPicPr>
          <p:nvPr/>
        </p:nvPicPr>
        <p:blipFill>
          <a:blip r:embed="rId4">
            <a:extLst/>
          </a:blip>
          <a:stretch>
            <a:fillRect/>
          </a:stretch>
        </p:blipFill>
        <p:spPr>
          <a:xfrm flipH="1">
            <a:off x="8814828" y="390715"/>
            <a:ext cx="345825" cy="414546"/>
          </a:xfrm>
          <a:prstGeom prst="rect">
            <a:avLst/>
          </a:prstGeom>
          <a:ln w="12700">
            <a:miter lim="400000"/>
          </a:ln>
        </p:spPr>
      </p:pic>
      <p:sp>
        <p:nvSpPr>
          <p:cNvPr id="504" name="Line"/>
          <p:cNvSpPr/>
          <p:nvPr/>
        </p:nvSpPr>
        <p:spPr>
          <a:xfrm>
            <a:off x="3517900" y="2815726"/>
            <a:ext cx="0" cy="1041899"/>
          </a:xfrm>
          <a:prstGeom prst="line">
            <a:avLst/>
          </a:prstGeom>
          <a:ln>
            <a:solidFill>
              <a:srgbClr val="808080"/>
            </a:solidFill>
          </a:ln>
        </p:spPr>
        <p:txBody>
          <a:bodyPr lIns="45719" rIns="45719"/>
          <a:lstStyle/>
          <a:p>
            <a:endParaRPr/>
          </a:p>
        </p:txBody>
      </p:sp>
      <p:graphicFrame>
        <p:nvGraphicFramePr>
          <p:cNvPr id="505" name="Table"/>
          <p:cNvGraphicFramePr/>
          <p:nvPr/>
        </p:nvGraphicFramePr>
        <p:xfrm>
          <a:off x="8792733" y="5568686"/>
          <a:ext cx="1578987" cy="339619"/>
        </p:xfrm>
        <a:graphic>
          <a:graphicData uri="http://schemas.openxmlformats.org/drawingml/2006/table">
            <a:tbl>
              <a:tblPr>
                <a:tableStyleId>{4C3C2611-4C71-4FC5-86AE-919BDF0F9419}</a:tableStyleId>
              </a:tblPr>
              <a:tblGrid>
                <a:gridCol w="1578986"/>
              </a:tblGrid>
              <a:tr h="339618">
                <a:tc>
                  <a:txBody>
                    <a:bodyPr/>
                    <a:lstStyle/>
                    <a:p>
                      <a:pPr algn="ctr"/>
                      <a:r>
                        <a:rPr sz="1000" b="1">
                          <a:latin typeface="Tahoma"/>
                          <a:ea typeface="Tahoma"/>
                          <a:cs typeface="Tahoma"/>
                          <a:sym typeface="Tahoma"/>
                        </a:rPr>
                        <a:t>AVG TIME ON SITE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3:18</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506" name="image14.png" descr="image14.png"/>
          <p:cNvPicPr>
            <a:picLocks noChangeAspect="1"/>
          </p:cNvPicPr>
          <p:nvPr/>
        </p:nvPicPr>
        <p:blipFill>
          <a:blip r:embed="rId5">
            <a:extLst/>
          </a:blip>
          <a:stretch>
            <a:fillRect/>
          </a:stretch>
        </p:blipFill>
        <p:spPr>
          <a:xfrm>
            <a:off x="9401402" y="5236462"/>
            <a:ext cx="372676" cy="372676"/>
          </a:xfrm>
          <a:prstGeom prst="rect">
            <a:avLst/>
          </a:prstGeom>
          <a:ln w="12700">
            <a:miter lim="400000"/>
          </a:ln>
        </p:spPr>
      </p:pic>
      <p:sp>
        <p:nvSpPr>
          <p:cNvPr id="507" name="22.2%"/>
          <p:cNvSpPr txBox="1"/>
          <p:nvPr/>
        </p:nvSpPr>
        <p:spPr>
          <a:xfrm>
            <a:off x="4177911" y="3773320"/>
            <a:ext cx="551593"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22.2%</a:t>
            </a:r>
          </a:p>
        </p:txBody>
      </p:sp>
      <p:sp>
        <p:nvSpPr>
          <p:cNvPr id="508" name="77.8%"/>
          <p:cNvSpPr txBox="1"/>
          <p:nvPr/>
        </p:nvSpPr>
        <p:spPr>
          <a:xfrm>
            <a:off x="5113336" y="4294721"/>
            <a:ext cx="55159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77.8%</a:t>
            </a:r>
          </a:p>
        </p:txBody>
      </p:sp>
      <p:sp>
        <p:nvSpPr>
          <p:cNvPr id="509" name="Rectangle"/>
          <p:cNvSpPr/>
          <p:nvPr/>
        </p:nvSpPr>
        <p:spPr>
          <a:xfrm>
            <a:off x="5395683" y="5407040"/>
            <a:ext cx="2301795" cy="38792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510" name="Line"/>
          <p:cNvSpPr/>
          <p:nvPr/>
        </p:nvSpPr>
        <p:spPr>
          <a:xfrm>
            <a:off x="3517900" y="3857625"/>
            <a:ext cx="0" cy="1676400"/>
          </a:xfrm>
          <a:prstGeom prst="line">
            <a:avLst/>
          </a:prstGeom>
          <a:ln>
            <a:solidFill>
              <a:srgbClr val="808080"/>
            </a:solidFill>
          </a:ln>
        </p:spPr>
        <p:txBody>
          <a:bodyPr lIns="45719" rIns="45719"/>
          <a:lstStyle/>
          <a:p>
            <a:endParaRPr/>
          </a:p>
        </p:txBody>
      </p:sp>
      <p:sp>
        <p:nvSpPr>
          <p:cNvPr id="511" name="Source: Narratiive, Google Analytics"/>
          <p:cNvSpPr txBox="1"/>
          <p:nvPr/>
        </p:nvSpPr>
        <p:spPr>
          <a:xfrm>
            <a:off x="3841048" y="6919279"/>
            <a:ext cx="2301795" cy="225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t>Source: Narratiive, Google Analytics </a:t>
            </a:r>
          </a:p>
        </p:txBody>
      </p:sp>
      <p:sp>
        <p:nvSpPr>
          <p:cNvPr id="512" name="SESSIONS…"/>
          <p:cNvSpPr txBox="1"/>
          <p:nvPr/>
        </p:nvSpPr>
        <p:spPr>
          <a:xfrm>
            <a:off x="2120235" y="5818942"/>
            <a:ext cx="798239"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latin typeface="Tahoma"/>
                <a:ea typeface="Tahoma"/>
                <a:cs typeface="Tahoma"/>
                <a:sym typeface="Tahoma"/>
              </a:defRPr>
            </a:pPr>
            <a:r>
              <a:t>SESSIONS</a:t>
            </a:r>
          </a:p>
          <a:p>
            <a:pPr algn="ctr">
              <a:defRPr sz="1000" b="1">
                <a:latin typeface="Tahoma"/>
                <a:ea typeface="Tahoma"/>
                <a:cs typeface="Tahoma"/>
                <a:sym typeface="Tahoma"/>
              </a:defRPr>
            </a:pPr>
            <a:r>
              <a:t>BY HOUR</a:t>
            </a:r>
          </a:p>
        </p:txBody>
      </p:sp>
      <p:graphicFrame>
        <p:nvGraphicFramePr>
          <p:cNvPr id="513" name="Table"/>
          <p:cNvGraphicFramePr/>
          <p:nvPr/>
        </p:nvGraphicFramePr>
        <p:xfrm>
          <a:off x="3881249" y="337292"/>
          <a:ext cx="1262724" cy="1"/>
        </p:xfrm>
        <a:graphic>
          <a:graphicData uri="http://schemas.openxmlformats.org/drawingml/2006/table">
            <a:tbl>
              <a:tblPr>
                <a:tableStyleId>{4C3C2611-4C71-4FC5-86AE-919BDF0F9419}</a:tableStyleId>
              </a:tblPr>
              <a:tblGrid>
                <a:gridCol w="1262723"/>
              </a:tblGrid>
              <a:tr h="0">
                <a:tc>
                  <a:txBody>
                    <a:bodyPr/>
                    <a:lstStyle/>
                    <a:p>
                      <a:pPr algn="ctr"/>
                      <a:r>
                        <a:rPr sz="1200" b="1"/>
                        <a:t>UNIQUE BROWSERS</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376 418</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r h="0">
                <a:tc>
                  <a:txBody>
                    <a:bodyPr/>
                    <a:lstStyle/>
                    <a:p>
                      <a:pPr algn="ctr"/>
                      <a:r>
                        <a:rPr sz="1200" b="1"/>
                        <a:t>PAGEVIEWS</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r h="0">
                <a:tc>
                  <a:txBody>
                    <a:bodyPr/>
                    <a:lstStyle/>
                    <a:p>
                      <a:pPr algn="ctr"/>
                      <a:r>
                        <a:rPr sz="1400" b="1">
                          <a:solidFill>
                            <a:srgbClr val="1F497D"/>
                          </a:solidFill>
                        </a:rPr>
                        <a:t>617 785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pic>
        <p:nvPicPr>
          <p:cNvPr id="514" name="image15.png" descr="image15.png"/>
          <p:cNvPicPr>
            <a:picLocks noChangeAspect="1"/>
          </p:cNvPicPr>
          <p:nvPr/>
        </p:nvPicPr>
        <p:blipFill>
          <a:blip r:embed="rId6">
            <a:extLst/>
          </a:blip>
          <a:stretch>
            <a:fillRect/>
          </a:stretch>
        </p:blipFill>
        <p:spPr>
          <a:xfrm>
            <a:off x="5025047" y="3642512"/>
            <a:ext cx="569394" cy="569394"/>
          </a:xfrm>
          <a:prstGeom prst="rect">
            <a:avLst/>
          </a:prstGeom>
          <a:ln w="12700">
            <a:miter lim="400000"/>
          </a:ln>
        </p:spPr>
      </p:pic>
      <p:graphicFrame>
        <p:nvGraphicFramePr>
          <p:cNvPr id="515" name="Table"/>
          <p:cNvGraphicFramePr/>
          <p:nvPr/>
        </p:nvGraphicFramePr>
        <p:xfrm>
          <a:off x="8474771" y="3599553"/>
          <a:ext cx="1804663" cy="640090"/>
        </p:xfrm>
        <a:graphic>
          <a:graphicData uri="http://schemas.openxmlformats.org/drawingml/2006/table">
            <a:tbl>
              <a:tblPr>
                <a:tableStyleId>{4C3C2611-4C71-4FC5-86AE-919BDF0F9419}</a:tableStyleId>
              </a:tblPr>
              <a:tblGrid>
                <a:gridCol w="1804662"/>
              </a:tblGrid>
              <a:tr h="218442">
                <a:tc>
                  <a:txBody>
                    <a:bodyPr/>
                    <a:lstStyle/>
                    <a:p>
                      <a:pPr algn="l"/>
                      <a:r>
                        <a:rPr sz="1000" b="1">
                          <a:solidFill>
                            <a:srgbClr val="17375E"/>
                          </a:solidFill>
                          <a:latin typeface="Tahoma"/>
                          <a:ea typeface="Tahoma"/>
                          <a:cs typeface="Tahoma"/>
                          <a:sym typeface="Tahoma"/>
                        </a:rPr>
                        <a:t>MOST-READ SECTIONS</a:t>
                      </a:r>
                    </a:p>
                  </a:txBody>
                  <a:tcPr marL="45720" marR="45720" horzOverflow="overflow"/>
                </a:tc>
              </a:tr>
              <a:tr h="218442">
                <a:tc>
                  <a:txBody>
                    <a:bodyPr/>
                    <a:lstStyle/>
                    <a:p>
                      <a:pPr algn="l"/>
                      <a:r>
                        <a:rPr sz="1000">
                          <a:latin typeface="Arial"/>
                          <a:ea typeface="Arial"/>
                          <a:cs typeface="Arial"/>
                          <a:sym typeface="Arial"/>
                        </a:rPr>
                        <a:t>Lifestyle</a:t>
                      </a:r>
                    </a:p>
                  </a:txBody>
                  <a:tcPr marL="45720" marR="45720" horzOverflow="overflow"/>
                </a:tc>
              </a:tr>
              <a:tr h="0">
                <a:tc>
                  <a:txBody>
                    <a:bodyPr/>
                    <a:lstStyle/>
                    <a:p>
                      <a:pPr algn="l"/>
                      <a:r>
                        <a:rPr sz="1000">
                          <a:solidFill>
                            <a:srgbClr val="17375E"/>
                          </a:solidFill>
                          <a:latin typeface="Arial"/>
                          <a:ea typeface="Arial"/>
                          <a:cs typeface="Arial"/>
                          <a:sym typeface="Arial"/>
                        </a:rPr>
                        <a:t>Travel</a:t>
                      </a:r>
                    </a:p>
                  </a:txBody>
                  <a:tcPr marL="45720" marR="45720" horzOverflow="overflow"/>
                </a:tc>
              </a:tr>
              <a:tr h="203203">
                <a:tc>
                  <a:txBody>
                    <a:bodyPr/>
                    <a:lstStyle/>
                    <a:p>
                      <a:pPr algn="l"/>
                      <a:r>
                        <a:rPr sz="1000">
                          <a:latin typeface="Arial"/>
                          <a:ea typeface="Arial"/>
                          <a:cs typeface="Arial"/>
                          <a:sym typeface="Arial"/>
                        </a:rPr>
                        <a:t>Home &amp; Gardening</a:t>
                      </a:r>
                    </a:p>
                  </a:txBody>
                  <a:tcPr marL="45720" marR="45720" horzOverflow="overflow"/>
                </a:tc>
              </a:tr>
            </a:tbl>
          </a:graphicData>
        </a:graphic>
      </p:graphicFrame>
      <p:pic>
        <p:nvPicPr>
          <p:cNvPr id="516" name="image3.jpeg" descr="image3.jpeg"/>
          <p:cNvPicPr>
            <a:picLocks noChangeAspect="1"/>
          </p:cNvPicPr>
          <p:nvPr/>
        </p:nvPicPr>
        <p:blipFill>
          <a:blip r:embed="rId7">
            <a:extLst/>
          </a:blip>
          <a:srcRect l="1" r="65980"/>
          <a:stretch>
            <a:fillRect/>
          </a:stretch>
        </p:blipFill>
        <p:spPr>
          <a:xfrm>
            <a:off x="0" y="0"/>
            <a:ext cx="3637816" cy="7556500"/>
          </a:xfrm>
          <a:prstGeom prst="rect">
            <a:avLst/>
          </a:prstGeom>
          <a:ln w="12700">
            <a:miter lim="400000"/>
          </a:ln>
        </p:spPr>
      </p:pic>
      <p:sp>
        <p:nvSpPr>
          <p:cNvPr id="517" name="OUR NETWORK"/>
          <p:cNvSpPr txBox="1">
            <a:spLocks noGrp="1"/>
          </p:cNvSpPr>
          <p:nvPr>
            <p:ph type="title"/>
          </p:nvPr>
        </p:nvSpPr>
        <p:spPr>
          <a:xfrm>
            <a:off x="-292101" y="372447"/>
            <a:ext cx="3753486" cy="861776"/>
          </a:xfrm>
          <a:prstGeom prst="rect">
            <a:avLst/>
          </a:prstGeom>
        </p:spPr>
        <p:txBody>
          <a:bodyPr/>
          <a:lstStyle/>
          <a:p>
            <a:pPr indent="12700" algn="r">
              <a:defRPr b="1" spc="-100">
                <a:latin typeface="+mn-lt"/>
                <a:ea typeface="+mn-ea"/>
                <a:cs typeface="+mn-cs"/>
                <a:sym typeface="Calibri"/>
              </a:defRPr>
            </a:pPr>
            <a:r>
              <a:t>OUR</a:t>
            </a:r>
            <a:br/>
            <a:r>
              <a:rPr b="0"/>
              <a:t>NETWORK</a:t>
            </a:r>
          </a:p>
        </p:txBody>
      </p:sp>
      <p:sp>
        <p:nvSpPr>
          <p:cNvPr id="518" name="The Sunday Times’s Lifestyle section sets the trend in SA when it comes to matters of food, travel, fashion, books, health, sex, home and gardening, and much more."/>
          <p:cNvSpPr txBox="1"/>
          <p:nvPr/>
        </p:nvSpPr>
        <p:spPr>
          <a:xfrm>
            <a:off x="469900" y="1359301"/>
            <a:ext cx="3067993" cy="2415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3975" indent="-107950" algn="r">
              <a:defRPr>
                <a:solidFill>
                  <a:srgbClr val="FFFFFF"/>
                </a:solidFill>
              </a:defRPr>
            </a:pPr>
            <a:r>
              <a:t>The </a:t>
            </a:r>
            <a:r>
              <a:rPr b="1"/>
              <a:t>Sunday Times’s Lifestyle</a:t>
            </a:r>
            <a:r>
              <a:t> section sets the trend in SA when it comes to matters of food, travel, fashion, books, health, sex, home and gardening, and much more. </a:t>
            </a:r>
          </a:p>
          <a:p>
            <a:pPr marL="53975" indent="-107950" algn="r">
              <a:defRPr>
                <a:solidFill>
                  <a:srgbClr val="FFFFFF"/>
                </a:solidFill>
              </a:defRPr>
            </a:pPr>
            <a:endParaRPr/>
          </a:p>
        </p:txBody>
      </p:sp>
      <p:sp>
        <p:nvSpPr>
          <p:cNvPr id="519" name="www.timeslive.co.za/ sundaytimes/lifestyle"/>
          <p:cNvSpPr txBox="1"/>
          <p:nvPr/>
        </p:nvSpPr>
        <p:spPr>
          <a:xfrm>
            <a:off x="-1094970" y="6677025"/>
            <a:ext cx="4521201" cy="60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r">
              <a:defRPr sz="2000" b="1" spc="-30">
                <a:solidFill>
                  <a:srgbClr val="FFFFFF"/>
                </a:solidFill>
              </a:defRPr>
            </a:pPr>
            <a:r>
              <a:t>www.timeslive.co.za/</a:t>
            </a:r>
            <a:br/>
            <a:r>
              <a:t>sundaytimes/lifestyle</a:t>
            </a:r>
          </a:p>
        </p:txBody>
      </p:sp>
      <p:pic>
        <p:nvPicPr>
          <p:cNvPr id="520" name="image16.png" descr="image16.png"/>
          <p:cNvPicPr>
            <a:picLocks noChangeAspect="1"/>
          </p:cNvPicPr>
          <p:nvPr/>
        </p:nvPicPr>
        <p:blipFill>
          <a:blip r:embed="rId8">
            <a:extLst/>
          </a:blip>
          <a:stretch>
            <a:fillRect/>
          </a:stretch>
        </p:blipFill>
        <p:spPr>
          <a:xfrm>
            <a:off x="5633299" y="406796"/>
            <a:ext cx="806828" cy="867556"/>
          </a:xfrm>
          <a:prstGeom prst="rect">
            <a:avLst/>
          </a:prstGeom>
          <a:ln w="12700">
            <a:miter lim="400000"/>
          </a:ln>
        </p:spPr>
      </p:pic>
      <p:sp>
        <p:nvSpPr>
          <p:cNvPr id="521" name="Line"/>
          <p:cNvSpPr/>
          <p:nvPr/>
        </p:nvSpPr>
        <p:spPr>
          <a:xfrm>
            <a:off x="3841048" y="2105025"/>
            <a:ext cx="6436958" cy="0"/>
          </a:xfrm>
          <a:prstGeom prst="line">
            <a:avLst/>
          </a:prstGeom>
          <a:ln>
            <a:solidFill>
              <a:srgbClr val="4A7EBB"/>
            </a:solidFill>
          </a:ln>
        </p:spPr>
        <p:txBody>
          <a:bodyPr lIns="45719" rIns="45719"/>
          <a:lstStyle/>
          <a:p>
            <a:endParaRPr/>
          </a:p>
        </p:txBody>
      </p:sp>
      <p:sp>
        <p:nvSpPr>
          <p:cNvPr id="522" name="Line"/>
          <p:cNvSpPr/>
          <p:nvPr/>
        </p:nvSpPr>
        <p:spPr>
          <a:xfrm>
            <a:off x="3841048" y="3171825"/>
            <a:ext cx="6436958" cy="0"/>
          </a:xfrm>
          <a:prstGeom prst="line">
            <a:avLst/>
          </a:prstGeom>
          <a:ln>
            <a:solidFill>
              <a:srgbClr val="4A7EBB"/>
            </a:solidFill>
          </a:ln>
        </p:spPr>
        <p:txBody>
          <a:bodyPr lIns="45719" rIns="45719"/>
          <a:lstStyle/>
          <a:p>
            <a:endParaRPr/>
          </a:p>
        </p:txBody>
      </p:sp>
      <p:sp>
        <p:nvSpPr>
          <p:cNvPr id="523" name="Line"/>
          <p:cNvSpPr/>
          <p:nvPr/>
        </p:nvSpPr>
        <p:spPr>
          <a:xfrm>
            <a:off x="5803900" y="3171825"/>
            <a:ext cx="0" cy="1752600"/>
          </a:xfrm>
          <a:prstGeom prst="line">
            <a:avLst/>
          </a:prstGeom>
          <a:ln>
            <a:solidFill>
              <a:srgbClr val="4A7EBB"/>
            </a:solidFill>
          </a:ln>
        </p:spPr>
        <p:txBody>
          <a:bodyPr lIns="45719" rIns="45719"/>
          <a:lstStyle/>
          <a:p>
            <a:endParaRPr/>
          </a:p>
        </p:txBody>
      </p:sp>
      <p:sp>
        <p:nvSpPr>
          <p:cNvPr id="524" name="Line"/>
          <p:cNvSpPr/>
          <p:nvPr/>
        </p:nvSpPr>
        <p:spPr>
          <a:xfrm>
            <a:off x="8394700" y="3171825"/>
            <a:ext cx="0" cy="1752600"/>
          </a:xfrm>
          <a:prstGeom prst="line">
            <a:avLst/>
          </a:prstGeom>
          <a:ln>
            <a:solidFill>
              <a:srgbClr val="4A7EBB"/>
            </a:solidFill>
          </a:ln>
        </p:spPr>
        <p:txBody>
          <a:bodyPr lIns="45719" rIns="45719"/>
          <a:lstStyle/>
          <a:p>
            <a:endParaRPr/>
          </a:p>
        </p:txBody>
      </p:sp>
      <p:sp>
        <p:nvSpPr>
          <p:cNvPr id="525" name="Line"/>
          <p:cNvSpPr/>
          <p:nvPr/>
        </p:nvSpPr>
        <p:spPr>
          <a:xfrm>
            <a:off x="5209919" y="406796"/>
            <a:ext cx="1" cy="1695350"/>
          </a:xfrm>
          <a:prstGeom prst="line">
            <a:avLst/>
          </a:prstGeom>
          <a:ln>
            <a:solidFill>
              <a:srgbClr val="4A7EBB"/>
            </a:solidFill>
          </a:ln>
        </p:spPr>
        <p:txBody>
          <a:bodyPr lIns="45719" rIns="45719"/>
          <a:lstStyle/>
          <a:p>
            <a:endParaRPr/>
          </a:p>
        </p:txBody>
      </p:sp>
      <p:sp>
        <p:nvSpPr>
          <p:cNvPr id="526" name="Line"/>
          <p:cNvSpPr/>
          <p:nvPr/>
        </p:nvSpPr>
        <p:spPr>
          <a:xfrm>
            <a:off x="7389197" y="406796"/>
            <a:ext cx="1" cy="1695350"/>
          </a:xfrm>
          <a:prstGeom prst="line">
            <a:avLst/>
          </a:prstGeom>
          <a:ln>
            <a:solidFill>
              <a:srgbClr val="4A7EBB"/>
            </a:solidFill>
          </a:ln>
        </p:spPr>
        <p:txBody>
          <a:bodyPr lIns="45719" rIns="45719"/>
          <a:lstStyle/>
          <a:p>
            <a:endParaRPr/>
          </a:p>
        </p:txBody>
      </p:sp>
      <p:sp>
        <p:nvSpPr>
          <p:cNvPr id="527" name="Line"/>
          <p:cNvSpPr/>
          <p:nvPr/>
        </p:nvSpPr>
        <p:spPr>
          <a:xfrm>
            <a:off x="3841048" y="4924425"/>
            <a:ext cx="6436958" cy="0"/>
          </a:xfrm>
          <a:prstGeom prst="line">
            <a:avLst/>
          </a:prstGeom>
          <a:ln>
            <a:solidFill>
              <a:srgbClr val="4A7EBB"/>
            </a:solidFill>
          </a:ln>
        </p:spPr>
        <p:txBody>
          <a:bodyPr lIns="45719" rIns="45719"/>
          <a:lstStyle/>
          <a:p>
            <a:endParaRPr/>
          </a:p>
        </p:txBody>
      </p:sp>
      <p:sp>
        <p:nvSpPr>
          <p:cNvPr id="528" name="SESSIONS BY HOUR"/>
          <p:cNvSpPr txBox="1"/>
          <p:nvPr/>
        </p:nvSpPr>
        <p:spPr>
          <a:xfrm>
            <a:off x="3924072" y="5223078"/>
            <a:ext cx="167036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b="1"/>
            </a:lvl1pPr>
          </a:lstStyle>
          <a:p>
            <a:r>
              <a:t>SESSIONS BY HOUR</a:t>
            </a:r>
          </a:p>
        </p:txBody>
      </p:sp>
      <p:graphicFrame>
        <p:nvGraphicFramePr>
          <p:cNvPr id="529" name="2D Line Chart"/>
          <p:cNvGraphicFramePr/>
          <p:nvPr/>
        </p:nvGraphicFramePr>
        <p:xfrm>
          <a:off x="3723409" y="5068185"/>
          <a:ext cx="4877940" cy="1510335"/>
        </p:xfrm>
        <a:graphic>
          <a:graphicData uri="http://schemas.openxmlformats.org/drawingml/2006/chart">
            <c:chart xmlns:c="http://schemas.openxmlformats.org/drawingml/2006/chart" xmlns:r="http://schemas.openxmlformats.org/officeDocument/2006/relationships" r:id="rId9"/>
          </a:graphicData>
        </a:graphic>
      </p:graphicFrame>
      <p:sp>
        <p:nvSpPr>
          <p:cNvPr id="530" name="Peak time: 5am – 10.30pm"/>
          <p:cNvSpPr txBox="1"/>
          <p:nvPr/>
        </p:nvSpPr>
        <p:spPr>
          <a:xfrm>
            <a:off x="5682889" y="6098959"/>
            <a:ext cx="2066887"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pPr>
            <a:r>
              <a:t>Peak time: 5am – 10.30pm</a:t>
            </a:r>
          </a:p>
        </p:txBody>
      </p:sp>
      <p:pic>
        <p:nvPicPr>
          <p:cNvPr id="531" name="image10.png" descr="image10.png"/>
          <p:cNvPicPr>
            <a:picLocks noChangeAspect="1"/>
          </p:cNvPicPr>
          <p:nvPr/>
        </p:nvPicPr>
        <p:blipFill>
          <a:blip r:embed="rId10">
            <a:extLst/>
          </a:blip>
          <a:stretch>
            <a:fillRect/>
          </a:stretch>
        </p:blipFill>
        <p:spPr>
          <a:xfrm>
            <a:off x="419190" y="5838825"/>
            <a:ext cx="3042195" cy="477810"/>
          </a:xfrm>
          <a:prstGeom prst="rect">
            <a:avLst/>
          </a:prstGeom>
          <a:ln w="12700">
            <a:miter lim="400000"/>
          </a:ln>
        </p:spPr>
      </p:pic>
      <p:sp>
        <p:nvSpPr>
          <p:cNvPr id="532" name="LIFESTYLE"/>
          <p:cNvSpPr txBox="1"/>
          <p:nvPr/>
        </p:nvSpPr>
        <p:spPr>
          <a:xfrm>
            <a:off x="-1059815" y="6262344"/>
            <a:ext cx="452120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000" b="1" spc="-30">
                <a:solidFill>
                  <a:srgbClr val="FFFFFF"/>
                </a:solidFill>
              </a:defRPr>
            </a:lvl1pPr>
          </a:lstStyle>
          <a:p>
            <a:r>
              <a:t>LIFESTYLE</a:t>
            </a:r>
          </a:p>
        </p:txBody>
      </p:sp>
      <p:sp>
        <p:nvSpPr>
          <p:cNvPr id="533" name="SA AUDIENCE: 79.8%"/>
          <p:cNvSpPr txBox="1"/>
          <p:nvPr/>
        </p:nvSpPr>
        <p:spPr>
          <a:xfrm>
            <a:off x="8571909" y="35281"/>
            <a:ext cx="182838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200" b="1">
                <a:solidFill>
                  <a:srgbClr val="17375E"/>
                </a:solidFill>
                <a:latin typeface="Tahoma"/>
                <a:ea typeface="Tahoma"/>
                <a:cs typeface="Tahoma"/>
                <a:sym typeface="Tahoma"/>
              </a:defRPr>
            </a:lvl1pPr>
          </a:lstStyle>
          <a:p>
            <a:r>
              <a:t>SA AUDIENCE: 79.8% </a:t>
            </a:r>
          </a:p>
        </p:txBody>
      </p:sp>
      <p:graphicFrame>
        <p:nvGraphicFramePr>
          <p:cNvPr id="534" name="Table"/>
          <p:cNvGraphicFramePr/>
          <p:nvPr/>
        </p:nvGraphicFramePr>
        <p:xfrm>
          <a:off x="5933290" y="3552823"/>
          <a:ext cx="2381341" cy="1081427"/>
        </p:xfrm>
        <a:graphic>
          <a:graphicData uri="http://schemas.openxmlformats.org/drawingml/2006/table">
            <a:tbl>
              <a:tblPr>
                <a:tableStyleId>{4C3C2611-4C71-4FC5-86AE-919BDF0F9419}</a:tableStyleId>
              </a:tblPr>
              <a:tblGrid>
                <a:gridCol w="1190670"/>
                <a:gridCol w="1190670"/>
              </a:tblGrid>
              <a:tr h="742770">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338656">
                <a:tc>
                  <a:txBody>
                    <a:bodyPr/>
                    <a:lstStyle/>
                    <a:p>
                      <a:pPr algn="ctr"/>
                      <a:r>
                        <a:rPr sz="1000" b="1"/>
                        <a:t>Uses Sunday Times account</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c>
                  <a:txBody>
                    <a:bodyPr/>
                    <a:lstStyle/>
                    <a:p>
                      <a:pPr algn="ctr"/>
                      <a:r>
                        <a:rPr sz="1000" b="1">
                          <a:solidFill>
                            <a:srgbClr val="1F497D"/>
                          </a:solidFill>
                        </a:rPr>
                        <a:t>Uses Sunday Times account</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535" name="image18.png" descr="image18.png"/>
          <p:cNvPicPr>
            <a:picLocks noChangeAspect="1"/>
          </p:cNvPicPr>
          <p:nvPr/>
        </p:nvPicPr>
        <p:blipFill>
          <a:blip r:embed="rId11">
            <a:extLst/>
          </a:blip>
          <a:stretch>
            <a:fillRect/>
          </a:stretch>
        </p:blipFill>
        <p:spPr>
          <a:xfrm>
            <a:off x="7431965" y="3645727"/>
            <a:ext cx="581735" cy="578883"/>
          </a:xfrm>
          <a:prstGeom prst="rect">
            <a:avLst/>
          </a:prstGeom>
          <a:ln w="12700">
            <a:miter lim="400000"/>
          </a:ln>
        </p:spPr>
      </p:pic>
      <p:pic>
        <p:nvPicPr>
          <p:cNvPr id="536" name="image19.png" descr="image19.png"/>
          <p:cNvPicPr>
            <a:picLocks noChangeAspect="1"/>
          </p:cNvPicPr>
          <p:nvPr/>
        </p:nvPicPr>
        <p:blipFill>
          <a:blip r:embed="rId12">
            <a:extLst/>
          </a:blip>
          <a:stretch>
            <a:fillRect/>
          </a:stretch>
        </p:blipFill>
        <p:spPr>
          <a:xfrm>
            <a:off x="6222682" y="3629025"/>
            <a:ext cx="578884" cy="578883"/>
          </a:xfrm>
          <a:prstGeom prst="rect">
            <a:avLst/>
          </a:prstGeom>
          <a:ln w="12700">
            <a:miter lim="400000"/>
          </a:ln>
        </p:spPr>
      </p:pic>
      <p:pic>
        <p:nvPicPr>
          <p:cNvPr id="537" name="image20.png" descr="image20.png"/>
          <p:cNvPicPr>
            <a:picLocks noChangeAspect="1"/>
          </p:cNvPicPr>
          <p:nvPr/>
        </p:nvPicPr>
        <p:blipFill>
          <a:blip r:embed="rId13">
            <a:extLst/>
          </a:blip>
          <a:stretch>
            <a:fillRect/>
          </a:stretch>
        </p:blipFill>
        <p:spPr>
          <a:xfrm>
            <a:off x="3975100" y="2322666"/>
            <a:ext cx="396059" cy="537122"/>
          </a:xfrm>
          <a:prstGeom prst="rect">
            <a:avLst/>
          </a:prstGeom>
          <a:ln w="12700">
            <a:miter lim="400000"/>
          </a:ln>
        </p:spPr>
      </p:pic>
      <p:graphicFrame>
        <p:nvGraphicFramePr>
          <p:cNvPr id="538" name="Table"/>
          <p:cNvGraphicFramePr/>
          <p:nvPr/>
        </p:nvGraphicFramePr>
        <p:xfrm>
          <a:off x="5489073" y="1225845"/>
          <a:ext cx="1676401" cy="1"/>
        </p:xfrm>
        <a:graphic>
          <a:graphicData uri="http://schemas.openxmlformats.org/drawingml/2006/table">
            <a:tbl>
              <a:tblPr>
                <a:tableStyleId>{4C3C2611-4C71-4FC5-86AE-919BDF0F9419}</a:tableStyleId>
              </a:tblPr>
              <a:tblGrid>
                <a:gridCol w="838200"/>
                <a:gridCol w="838200"/>
              </a:tblGrid>
              <a:tr h="279052">
                <a:tc>
                  <a:txBody>
                    <a:bodyPr/>
                    <a:lstStyle/>
                    <a:p>
                      <a:pPr algn="ctr"/>
                      <a:r>
                        <a:rPr sz="1400" b="1">
                          <a:solidFill>
                            <a:srgbClr val="1F497D"/>
                          </a:solidFill>
                        </a:rPr>
                        <a:t>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r>
                        <a:rPr sz="1400" b="1">
                          <a:solidFill>
                            <a:srgbClr val="1F497D"/>
                          </a:solidFill>
                        </a:rPr>
                        <a:t>FEMALE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279052">
                <a:tc>
                  <a:txBody>
                    <a:bodyPr/>
                    <a:lstStyle/>
                    <a:p>
                      <a:pPr algn="ctr"/>
                      <a:r>
                        <a:rPr sz="1200"/>
                        <a:t>57%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43%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r>
            </a:tbl>
          </a:graphicData>
        </a:graphic>
      </p:graphicFrame>
      <p:graphicFrame>
        <p:nvGraphicFramePr>
          <p:cNvPr id="539" name="Table"/>
          <p:cNvGraphicFramePr/>
          <p:nvPr/>
        </p:nvGraphicFramePr>
        <p:xfrm>
          <a:off x="7697476" y="387644"/>
          <a:ext cx="2580530" cy="1076976"/>
        </p:xfrm>
        <a:graphic>
          <a:graphicData uri="http://schemas.openxmlformats.org/drawingml/2006/table">
            <a:tbl>
              <a:tblPr>
                <a:tableStyleId>{4C3C2611-4C71-4FC5-86AE-919BDF0F9419}</a:tableStyleId>
              </a:tblPr>
              <a:tblGrid>
                <a:gridCol w="1361329"/>
                <a:gridCol w="609600"/>
                <a:gridCol w="609600"/>
              </a:tblGrid>
              <a:tr h="218442">
                <a:tc>
                  <a:txBody>
                    <a:bodyPr/>
                    <a:lstStyle/>
                    <a:p>
                      <a:pPr algn="l">
                        <a:defRPr sz="1000"/>
                      </a:pPr>
                      <a:endParaRPr/>
                    </a:p>
                  </a:txBody>
                  <a:tcPr marL="45720" marR="45720" horzOverflow="overflow"/>
                </a:tc>
                <a:tc>
                  <a:txBody>
                    <a:bodyPr/>
                    <a:lstStyle/>
                    <a:p>
                      <a:pPr algn="l">
                        <a:defRPr sz="1000"/>
                      </a:pPr>
                      <a:endParaRPr/>
                    </a:p>
                  </a:txBody>
                  <a:tcPr marL="45720" marR="45720" horzOverflow="overflow"/>
                </a:tc>
                <a:tc>
                  <a:txBody>
                    <a:bodyPr/>
                    <a:lstStyle/>
                    <a:p>
                      <a:r>
                        <a:rPr sz="1000" b="1"/>
                        <a:t>INDEX</a:t>
                      </a:r>
                    </a:p>
                  </a:txBody>
                  <a:tcPr marL="45720" marR="45720" horzOverflow="overflow">
                    <a:solidFill>
                      <a:srgbClr val="D9D9D9"/>
                    </a:solidFill>
                  </a:tcPr>
                </a:tc>
              </a:tr>
              <a:tr h="218442">
                <a:tc>
                  <a:txBody>
                    <a:bodyPr/>
                    <a:lstStyle/>
                    <a:p>
                      <a:pPr algn="l"/>
                      <a:r>
                        <a:rPr sz="1200" b="1"/>
                        <a:t>GAUTENG: </a:t>
                      </a:r>
                    </a:p>
                  </a:txBody>
                  <a:tcPr marL="45720" marR="45720" horzOverflow="overflow"/>
                </a:tc>
                <a:tc>
                  <a:txBody>
                    <a:bodyPr/>
                    <a:lstStyle/>
                    <a:p>
                      <a:r>
                        <a:rPr sz="1000"/>
                        <a:t>43.9%</a:t>
                      </a:r>
                    </a:p>
                  </a:txBody>
                  <a:tcPr marL="45720" marR="45720" horzOverflow="overflow"/>
                </a:tc>
                <a:tc>
                  <a:txBody>
                    <a:bodyPr/>
                    <a:lstStyle/>
                    <a:p>
                      <a:r>
                        <a:rPr sz="1000"/>
                        <a:t>112</a:t>
                      </a:r>
                    </a:p>
                  </a:txBody>
                  <a:tcPr marL="45720" marR="45720" horzOverflow="overflow">
                    <a:solidFill>
                      <a:srgbClr val="D9D9D9"/>
                    </a:solidFill>
                  </a:tcPr>
                </a:tc>
              </a:tr>
              <a:tr h="279052">
                <a:tc>
                  <a:txBody>
                    <a:bodyPr/>
                    <a:lstStyle/>
                    <a:p>
                      <a:pPr algn="l"/>
                      <a:r>
                        <a:rPr sz="1200" b="1">
                          <a:solidFill>
                            <a:srgbClr val="17375E"/>
                          </a:solidFill>
                        </a:rPr>
                        <a:t>KWAZULU-NATAL: </a:t>
                      </a:r>
                    </a:p>
                  </a:txBody>
                  <a:tcPr marL="45720" marR="45720" horzOverflow="overflow"/>
                </a:tc>
                <a:tc>
                  <a:txBody>
                    <a:bodyPr/>
                    <a:lstStyle/>
                    <a:p>
                      <a:r>
                        <a:rPr sz="1000"/>
                        <a:t>14.4%</a:t>
                      </a:r>
                    </a:p>
                  </a:txBody>
                  <a:tcPr marL="45720" marR="45720" horzOverflow="overflow"/>
                </a:tc>
                <a:tc>
                  <a:txBody>
                    <a:bodyPr/>
                    <a:lstStyle/>
                    <a:p>
                      <a:r>
                        <a:rPr sz="1000"/>
                        <a:t>87</a:t>
                      </a:r>
                    </a:p>
                  </a:txBody>
                  <a:tcPr marL="45720" marR="45720" horzOverflow="overflow">
                    <a:solidFill>
                      <a:srgbClr val="D9D9D9"/>
                    </a:solidFill>
                  </a:tcPr>
                </a:tc>
              </a:tr>
              <a:tr h="203203">
                <a:tc>
                  <a:txBody>
                    <a:bodyPr/>
                    <a:lstStyle/>
                    <a:p>
                      <a:pPr algn="l"/>
                      <a:r>
                        <a:rPr sz="1200" b="1"/>
                        <a:t>WESTERN CAPE:</a:t>
                      </a:r>
                    </a:p>
                  </a:txBody>
                  <a:tcPr marL="45720" marR="45720" horzOverflow="overflow"/>
                </a:tc>
                <a:tc>
                  <a:txBody>
                    <a:bodyPr/>
                    <a:lstStyle/>
                    <a:p>
                      <a:r>
                        <a:rPr sz="1000"/>
                        <a:t>14.2%</a:t>
                      </a:r>
                    </a:p>
                  </a:txBody>
                  <a:tcPr marL="45720" marR="45720" horzOverflow="overflow"/>
                </a:tc>
                <a:tc>
                  <a:txBody>
                    <a:bodyPr/>
                    <a:lstStyle/>
                    <a:p>
                      <a:r>
                        <a:rPr sz="1000"/>
                        <a:t>104</a:t>
                      </a:r>
                    </a:p>
                  </a:txBody>
                  <a:tcPr marL="45720" marR="45720" horzOverflow="overflow">
                    <a:solidFill>
                      <a:srgbClr val="D9D9D9"/>
                    </a:solidFill>
                  </a:tcPr>
                </a:tc>
              </a:tr>
              <a:tr h="187963">
                <a:tc>
                  <a:txBody>
                    <a:bodyPr/>
                    <a:lstStyle/>
                    <a:p>
                      <a:pPr algn="l"/>
                      <a:r>
                        <a:rPr sz="1200" b="1">
                          <a:solidFill>
                            <a:srgbClr val="17375E"/>
                          </a:solidFill>
                        </a:rPr>
                        <a:t>EASTERN CAPE: </a:t>
                      </a:r>
                    </a:p>
                  </a:txBody>
                  <a:tcPr marL="45720" marR="45720" horzOverflow="overflow"/>
                </a:tc>
                <a:tc>
                  <a:txBody>
                    <a:bodyPr/>
                    <a:lstStyle/>
                    <a:p>
                      <a:r>
                        <a:rPr sz="1000"/>
                        <a:t>7.4%</a:t>
                      </a:r>
                    </a:p>
                  </a:txBody>
                  <a:tcPr marL="45720" marR="45720" horzOverflow="overflow"/>
                </a:tc>
                <a:tc>
                  <a:txBody>
                    <a:bodyPr/>
                    <a:lstStyle/>
                    <a:p>
                      <a:r>
                        <a:rPr sz="1000"/>
                        <a:t>98</a:t>
                      </a:r>
                    </a:p>
                  </a:txBody>
                  <a:tcPr marL="45720" marR="45720" horzOverflow="overflow">
                    <a:solidFill>
                      <a:srgbClr val="D9D9D9"/>
                    </a:solidFill>
                  </a:tcPr>
                </a:tc>
              </a:tr>
              <a:tr h="248923">
                <a:tc>
                  <a:txBody>
                    <a:bodyPr/>
                    <a:lstStyle/>
                    <a:p>
                      <a:pPr algn="l"/>
                      <a:r>
                        <a:rPr sz="1200" b="1"/>
                        <a:t>FREE STATE: </a:t>
                      </a:r>
                    </a:p>
                  </a:txBody>
                  <a:tcPr marL="45720" marR="45720" horzOverflow="overflow"/>
                </a:tc>
                <a:tc>
                  <a:txBody>
                    <a:bodyPr/>
                    <a:lstStyle/>
                    <a:p>
                      <a:r>
                        <a:rPr sz="1000"/>
                        <a:t>6%</a:t>
                      </a:r>
                    </a:p>
                  </a:txBody>
                  <a:tcPr marL="45720" marR="45720" horzOverflow="overflow"/>
                </a:tc>
                <a:tc>
                  <a:txBody>
                    <a:bodyPr/>
                    <a:lstStyle/>
                    <a:p>
                      <a:r>
                        <a:rPr sz="1000"/>
                        <a:t>75</a:t>
                      </a:r>
                    </a:p>
                  </a:txBody>
                  <a:tcPr marL="45720" marR="45720" horzOverflow="overflow">
                    <a:solidFill>
                      <a:srgbClr val="D9D9D9"/>
                    </a:solidFill>
                  </a:tcPr>
                </a:tc>
              </a:tr>
            </a:tbl>
          </a:graphicData>
        </a:graphic>
      </p:graphicFrame>
      <p:graphicFrame>
        <p:nvGraphicFramePr>
          <p:cNvPr id="540" name="Table"/>
          <p:cNvGraphicFramePr/>
          <p:nvPr/>
        </p:nvGraphicFramePr>
        <p:xfrm>
          <a:off x="4504437" y="2257425"/>
          <a:ext cx="2855423" cy="641120"/>
        </p:xfrm>
        <a:graphic>
          <a:graphicData uri="http://schemas.openxmlformats.org/drawingml/2006/table">
            <a:tbl>
              <a:tblPr>
                <a:tableStyleId>{4C3C2611-4C71-4FC5-86AE-919BDF0F9419}</a:tableStyleId>
              </a:tblPr>
              <a:tblGrid>
                <a:gridCol w="755800"/>
                <a:gridCol w="728022"/>
                <a:gridCol w="685800"/>
                <a:gridCol w="685800"/>
              </a:tblGrid>
              <a:tr h="269941">
                <a:tc>
                  <a:txBody>
                    <a:bodyPr/>
                    <a:lstStyle/>
                    <a:p>
                      <a:pPr algn="ctr"/>
                      <a:r>
                        <a:rPr sz="1200" b="1">
                          <a:solidFill>
                            <a:srgbClr val="17375E"/>
                          </a:solidFill>
                        </a:rPr>
                        <a:t>15-19</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20-24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25-34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35-44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r>
              <a:tr h="371178">
                <a:tc>
                  <a:txBody>
                    <a:bodyPr/>
                    <a:lstStyle/>
                    <a:p>
                      <a:pPr algn="ctr"/>
                      <a:r>
                        <a:rPr sz="1200"/>
                        <a:t>8%</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14%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23%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21%</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graphicFrame>
        <p:nvGraphicFramePr>
          <p:cNvPr id="541" name="Table"/>
          <p:cNvGraphicFramePr/>
          <p:nvPr/>
        </p:nvGraphicFramePr>
        <p:xfrm>
          <a:off x="7368078" y="2257425"/>
          <a:ext cx="2855423" cy="712055"/>
        </p:xfrm>
        <a:graphic>
          <a:graphicData uri="http://schemas.openxmlformats.org/drawingml/2006/table">
            <a:tbl>
              <a:tblPr>
                <a:tableStyleId>{4C3C2611-4C71-4FC5-86AE-919BDF0F9419}</a:tableStyleId>
              </a:tblPr>
              <a:tblGrid>
                <a:gridCol w="755800"/>
                <a:gridCol w="728022"/>
                <a:gridCol w="685800"/>
                <a:gridCol w="685800"/>
              </a:tblGrid>
              <a:tr h="340877">
                <a:tc>
                  <a:txBody>
                    <a:bodyPr/>
                    <a:lstStyle/>
                    <a:p>
                      <a:pPr algn="ctr"/>
                      <a:r>
                        <a:rPr sz="1200" b="1">
                          <a:solidFill>
                            <a:srgbClr val="17375E"/>
                          </a:solidFill>
                        </a:rPr>
                        <a:t>45-49</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50-54</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55-59</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60+</a:t>
                      </a:r>
                    </a:p>
                  </a:txBody>
                  <a:tcPr marL="95250" marR="95250" marT="95250" marB="95250" anchor="ctr" horzOverflow="overflow">
                    <a:lnL>
                      <a:solidFill>
                        <a:srgbClr val="ECECEC"/>
                      </a:solidFill>
                    </a:lnL>
                    <a:lnR>
                      <a:solidFill>
                        <a:srgbClr val="ECECEC"/>
                      </a:solidFill>
                    </a:lnR>
                    <a:lnB>
                      <a:solidFill>
                        <a:srgbClr val="ECECEC"/>
                      </a:solidFill>
                    </a:lnB>
                  </a:tcPr>
                </a:tc>
              </a:tr>
              <a:tr h="371178">
                <a:tc>
                  <a:txBody>
                    <a:bodyPr/>
                    <a:lstStyle/>
                    <a:p>
                      <a:pPr algn="ctr"/>
                      <a:r>
                        <a:rPr sz="1200"/>
                        <a:t>11%</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10%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bl>
          </a:graphicData>
        </a:graphic>
      </p:graphicFrame>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image2.jpeg" descr="image2.jpeg"/>
          <p:cNvPicPr>
            <a:picLocks noChangeAspect="1"/>
          </p:cNvPicPr>
          <p:nvPr/>
        </p:nvPicPr>
        <p:blipFill>
          <a:blip r:embed="rId2">
            <a:extLst/>
          </a:blip>
          <a:srcRect l="35036" t="7855"/>
          <a:stretch>
            <a:fillRect/>
          </a:stretch>
        </p:blipFill>
        <p:spPr>
          <a:xfrm>
            <a:off x="3746500" y="0"/>
            <a:ext cx="6946901" cy="6962903"/>
          </a:xfrm>
          <a:prstGeom prst="rect">
            <a:avLst/>
          </a:prstGeom>
          <a:ln w="12700">
            <a:miter lim="400000"/>
          </a:ln>
        </p:spPr>
      </p:pic>
      <p:pic>
        <p:nvPicPr>
          <p:cNvPr id="76" name="image3.jpeg" descr="image3.jpeg"/>
          <p:cNvPicPr>
            <a:picLocks noChangeAspect="1"/>
          </p:cNvPicPr>
          <p:nvPr/>
        </p:nvPicPr>
        <p:blipFill>
          <a:blip r:embed="rId3">
            <a:extLst/>
          </a:blip>
          <a:srcRect r="65610"/>
          <a:stretch>
            <a:fillRect/>
          </a:stretch>
        </p:blipFill>
        <p:spPr>
          <a:xfrm>
            <a:off x="0" y="-22479"/>
            <a:ext cx="3677433" cy="7556501"/>
          </a:xfrm>
          <a:prstGeom prst="rect">
            <a:avLst/>
          </a:prstGeom>
          <a:ln w="12700">
            <a:miter lim="400000"/>
          </a:ln>
        </p:spPr>
      </p:pic>
      <p:sp>
        <p:nvSpPr>
          <p:cNvPr id="77" name="DIGITAL SOLUTIONS"/>
          <p:cNvSpPr txBox="1">
            <a:spLocks noGrp="1"/>
          </p:cNvSpPr>
          <p:nvPr>
            <p:ph type="title"/>
          </p:nvPr>
        </p:nvSpPr>
        <p:spPr>
          <a:xfrm>
            <a:off x="-292101" y="349968"/>
            <a:ext cx="3753486" cy="861776"/>
          </a:xfrm>
          <a:prstGeom prst="rect">
            <a:avLst/>
          </a:prstGeom>
        </p:spPr>
        <p:txBody>
          <a:bodyPr/>
          <a:lstStyle/>
          <a:p>
            <a:pPr indent="12700" algn="r">
              <a:defRPr b="1" spc="-100">
                <a:latin typeface="+mn-lt"/>
                <a:ea typeface="+mn-ea"/>
                <a:cs typeface="+mn-cs"/>
                <a:sym typeface="Calibri"/>
              </a:defRPr>
            </a:pPr>
            <a:r>
              <a:t>DIGITAL</a:t>
            </a:r>
            <a:br/>
            <a:r>
              <a:rPr b="0"/>
              <a:t>SOLUTIONS</a:t>
            </a:r>
          </a:p>
        </p:txBody>
      </p:sp>
      <p:sp>
        <p:nvSpPr>
          <p:cNvPr id="78" name="Why advertise online"/>
          <p:cNvSpPr txBox="1"/>
          <p:nvPr/>
        </p:nvSpPr>
        <p:spPr>
          <a:xfrm>
            <a:off x="-292102" y="1340047"/>
            <a:ext cx="3753486"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000" b="1" spc="-25">
                <a:solidFill>
                  <a:srgbClr val="FFFFFF"/>
                </a:solidFill>
              </a:defRPr>
            </a:lvl1pPr>
          </a:lstStyle>
          <a:p>
            <a:r>
              <a:t>Why advertise online </a:t>
            </a:r>
          </a:p>
        </p:txBody>
      </p:sp>
      <p:pic>
        <p:nvPicPr>
          <p:cNvPr id="79" name="image4.png" descr="image4.png"/>
          <p:cNvPicPr>
            <a:picLocks noChangeAspect="1"/>
          </p:cNvPicPr>
          <p:nvPr/>
        </p:nvPicPr>
        <p:blipFill>
          <a:blip r:embed="rId4">
            <a:extLst/>
          </a:blip>
          <a:stretch>
            <a:fillRect/>
          </a:stretch>
        </p:blipFill>
        <p:spPr>
          <a:xfrm>
            <a:off x="8775700" y="6962902"/>
            <a:ext cx="1366155" cy="42891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 name="image4.png" descr="image4.png"/>
          <p:cNvPicPr>
            <a:picLocks noChangeAspect="1"/>
          </p:cNvPicPr>
          <p:nvPr/>
        </p:nvPicPr>
        <p:blipFill>
          <a:blip r:embed="rId2">
            <a:extLst/>
          </a:blip>
          <a:stretch>
            <a:fillRect/>
          </a:stretch>
        </p:blipFill>
        <p:spPr>
          <a:xfrm>
            <a:off x="8819001" y="6905625"/>
            <a:ext cx="1366156" cy="428909"/>
          </a:xfrm>
          <a:prstGeom prst="rect">
            <a:avLst/>
          </a:prstGeom>
          <a:ln w="12700">
            <a:miter lim="400000"/>
          </a:ln>
        </p:spPr>
      </p:pic>
      <p:pic>
        <p:nvPicPr>
          <p:cNvPr id="544" name="image12.png" descr="image12.png"/>
          <p:cNvPicPr>
            <a:picLocks noChangeAspect="1"/>
          </p:cNvPicPr>
          <p:nvPr/>
        </p:nvPicPr>
        <p:blipFill>
          <a:blip r:embed="rId3">
            <a:extLst/>
          </a:blip>
          <a:stretch>
            <a:fillRect/>
          </a:stretch>
        </p:blipFill>
        <p:spPr>
          <a:xfrm>
            <a:off x="3933907" y="3533023"/>
            <a:ext cx="988968" cy="988968"/>
          </a:xfrm>
          <a:prstGeom prst="rect">
            <a:avLst/>
          </a:prstGeom>
          <a:ln w="12700">
            <a:miter lim="400000"/>
          </a:ln>
        </p:spPr>
      </p:pic>
      <p:pic>
        <p:nvPicPr>
          <p:cNvPr id="545" name="image13.jpg" descr="image13.jpg"/>
          <p:cNvPicPr>
            <a:picLocks noChangeAspect="1"/>
          </p:cNvPicPr>
          <p:nvPr/>
        </p:nvPicPr>
        <p:blipFill>
          <a:blip r:embed="rId4">
            <a:extLst/>
          </a:blip>
          <a:stretch>
            <a:fillRect/>
          </a:stretch>
        </p:blipFill>
        <p:spPr>
          <a:xfrm flipH="1">
            <a:off x="8814828" y="390715"/>
            <a:ext cx="345825" cy="414546"/>
          </a:xfrm>
          <a:prstGeom prst="rect">
            <a:avLst/>
          </a:prstGeom>
          <a:ln w="12700">
            <a:miter lim="400000"/>
          </a:ln>
        </p:spPr>
      </p:pic>
      <p:sp>
        <p:nvSpPr>
          <p:cNvPr id="546" name="Line"/>
          <p:cNvSpPr/>
          <p:nvPr/>
        </p:nvSpPr>
        <p:spPr>
          <a:xfrm>
            <a:off x="3517900" y="2815726"/>
            <a:ext cx="0" cy="1041899"/>
          </a:xfrm>
          <a:prstGeom prst="line">
            <a:avLst/>
          </a:prstGeom>
          <a:ln>
            <a:solidFill>
              <a:srgbClr val="808080"/>
            </a:solidFill>
          </a:ln>
        </p:spPr>
        <p:txBody>
          <a:bodyPr lIns="45719" rIns="45719"/>
          <a:lstStyle/>
          <a:p>
            <a:endParaRPr/>
          </a:p>
        </p:txBody>
      </p:sp>
      <p:graphicFrame>
        <p:nvGraphicFramePr>
          <p:cNvPr id="547" name="Table"/>
          <p:cNvGraphicFramePr/>
          <p:nvPr/>
        </p:nvGraphicFramePr>
        <p:xfrm>
          <a:off x="8792733" y="5568686"/>
          <a:ext cx="1578987" cy="339619"/>
        </p:xfrm>
        <a:graphic>
          <a:graphicData uri="http://schemas.openxmlformats.org/drawingml/2006/table">
            <a:tbl>
              <a:tblPr>
                <a:tableStyleId>{4C3C2611-4C71-4FC5-86AE-919BDF0F9419}</a:tableStyleId>
              </a:tblPr>
              <a:tblGrid>
                <a:gridCol w="1578986"/>
              </a:tblGrid>
              <a:tr h="339618">
                <a:tc>
                  <a:txBody>
                    <a:bodyPr/>
                    <a:lstStyle/>
                    <a:p>
                      <a:pPr algn="ctr"/>
                      <a:r>
                        <a:rPr sz="1000" b="1">
                          <a:latin typeface="Tahoma"/>
                          <a:ea typeface="Tahoma"/>
                          <a:cs typeface="Tahoma"/>
                          <a:sym typeface="Tahoma"/>
                        </a:rPr>
                        <a:t>AVG TIME ON SITE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01:57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548" name="image14.png" descr="image14.png"/>
          <p:cNvPicPr>
            <a:picLocks noChangeAspect="1"/>
          </p:cNvPicPr>
          <p:nvPr/>
        </p:nvPicPr>
        <p:blipFill>
          <a:blip r:embed="rId5">
            <a:extLst/>
          </a:blip>
          <a:stretch>
            <a:fillRect/>
          </a:stretch>
        </p:blipFill>
        <p:spPr>
          <a:xfrm>
            <a:off x="9401402" y="5236462"/>
            <a:ext cx="372676" cy="372676"/>
          </a:xfrm>
          <a:prstGeom prst="rect">
            <a:avLst/>
          </a:prstGeom>
          <a:ln w="12700">
            <a:miter lim="400000"/>
          </a:ln>
        </p:spPr>
      </p:pic>
      <p:sp>
        <p:nvSpPr>
          <p:cNvPr id="549" name="37.5%"/>
          <p:cNvSpPr txBox="1"/>
          <p:nvPr/>
        </p:nvSpPr>
        <p:spPr>
          <a:xfrm>
            <a:off x="4177911" y="3773320"/>
            <a:ext cx="551593"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37.5%</a:t>
            </a:r>
          </a:p>
        </p:txBody>
      </p:sp>
      <p:sp>
        <p:nvSpPr>
          <p:cNvPr id="550" name="62.5%"/>
          <p:cNvSpPr txBox="1"/>
          <p:nvPr/>
        </p:nvSpPr>
        <p:spPr>
          <a:xfrm>
            <a:off x="5113336" y="4294721"/>
            <a:ext cx="55159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62.5%</a:t>
            </a:r>
          </a:p>
        </p:txBody>
      </p:sp>
      <p:sp>
        <p:nvSpPr>
          <p:cNvPr id="551" name="Rectangle"/>
          <p:cNvSpPr/>
          <p:nvPr/>
        </p:nvSpPr>
        <p:spPr>
          <a:xfrm>
            <a:off x="5395683" y="5407040"/>
            <a:ext cx="2301795" cy="38792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552" name="Line"/>
          <p:cNvSpPr/>
          <p:nvPr/>
        </p:nvSpPr>
        <p:spPr>
          <a:xfrm>
            <a:off x="3517900" y="3857625"/>
            <a:ext cx="0" cy="1676400"/>
          </a:xfrm>
          <a:prstGeom prst="line">
            <a:avLst/>
          </a:prstGeom>
          <a:ln>
            <a:solidFill>
              <a:srgbClr val="808080"/>
            </a:solidFill>
          </a:ln>
        </p:spPr>
        <p:txBody>
          <a:bodyPr lIns="45719" rIns="45719"/>
          <a:lstStyle/>
          <a:p>
            <a:endParaRPr/>
          </a:p>
        </p:txBody>
      </p:sp>
      <p:sp>
        <p:nvSpPr>
          <p:cNvPr id="553" name="SESSIONS…"/>
          <p:cNvSpPr txBox="1"/>
          <p:nvPr/>
        </p:nvSpPr>
        <p:spPr>
          <a:xfrm>
            <a:off x="2120235" y="5818942"/>
            <a:ext cx="798239"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latin typeface="Tahoma"/>
                <a:ea typeface="Tahoma"/>
                <a:cs typeface="Tahoma"/>
                <a:sym typeface="Tahoma"/>
              </a:defRPr>
            </a:pPr>
            <a:r>
              <a:t>SESSIONS</a:t>
            </a:r>
          </a:p>
          <a:p>
            <a:pPr algn="ctr">
              <a:defRPr sz="1000" b="1">
                <a:latin typeface="Tahoma"/>
                <a:ea typeface="Tahoma"/>
                <a:cs typeface="Tahoma"/>
                <a:sym typeface="Tahoma"/>
              </a:defRPr>
            </a:pPr>
            <a:r>
              <a:t>BY HOUR</a:t>
            </a:r>
          </a:p>
        </p:txBody>
      </p:sp>
      <p:graphicFrame>
        <p:nvGraphicFramePr>
          <p:cNvPr id="554" name="Table"/>
          <p:cNvGraphicFramePr/>
          <p:nvPr/>
        </p:nvGraphicFramePr>
        <p:xfrm>
          <a:off x="3881249" y="337292"/>
          <a:ext cx="1262724" cy="1"/>
        </p:xfrm>
        <a:graphic>
          <a:graphicData uri="http://schemas.openxmlformats.org/drawingml/2006/table">
            <a:tbl>
              <a:tblPr>
                <a:tableStyleId>{4C3C2611-4C71-4FC5-86AE-919BDF0F9419}</a:tableStyleId>
              </a:tblPr>
              <a:tblGrid>
                <a:gridCol w="1262723"/>
              </a:tblGrid>
              <a:tr h="0">
                <a:tc>
                  <a:txBody>
                    <a:bodyPr/>
                    <a:lstStyle/>
                    <a:p>
                      <a:pPr algn="ctr"/>
                      <a:r>
                        <a:rPr sz="1200" b="1"/>
                        <a:t>UNIQUE BROWSERS</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181 269</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r h="0">
                <a:tc>
                  <a:txBody>
                    <a:bodyPr/>
                    <a:lstStyle/>
                    <a:p>
                      <a:pPr algn="ctr"/>
                      <a:r>
                        <a:rPr sz="1200" b="1"/>
                        <a:t>PAGEVIEWS</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r h="0">
                <a:tc>
                  <a:txBody>
                    <a:bodyPr/>
                    <a:lstStyle/>
                    <a:p>
                      <a:pPr algn="ctr"/>
                      <a:r>
                        <a:rPr sz="1400" b="1">
                          <a:solidFill>
                            <a:srgbClr val="1F497D"/>
                          </a:solidFill>
                        </a:rPr>
                        <a:t>571 124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pic>
        <p:nvPicPr>
          <p:cNvPr id="555" name="image15.png" descr="image15.png"/>
          <p:cNvPicPr>
            <a:picLocks noChangeAspect="1"/>
          </p:cNvPicPr>
          <p:nvPr/>
        </p:nvPicPr>
        <p:blipFill>
          <a:blip r:embed="rId6">
            <a:extLst/>
          </a:blip>
          <a:stretch>
            <a:fillRect/>
          </a:stretch>
        </p:blipFill>
        <p:spPr>
          <a:xfrm>
            <a:off x="5025047" y="3642512"/>
            <a:ext cx="569394" cy="569394"/>
          </a:xfrm>
          <a:prstGeom prst="rect">
            <a:avLst/>
          </a:prstGeom>
          <a:ln w="12700">
            <a:miter lim="400000"/>
          </a:ln>
        </p:spPr>
      </p:pic>
      <p:graphicFrame>
        <p:nvGraphicFramePr>
          <p:cNvPr id="556" name="Table"/>
          <p:cNvGraphicFramePr/>
          <p:nvPr/>
        </p:nvGraphicFramePr>
        <p:xfrm>
          <a:off x="8474771" y="3599553"/>
          <a:ext cx="1804663" cy="640090"/>
        </p:xfrm>
        <a:graphic>
          <a:graphicData uri="http://schemas.openxmlformats.org/drawingml/2006/table">
            <a:tbl>
              <a:tblPr>
                <a:tableStyleId>{4C3C2611-4C71-4FC5-86AE-919BDF0F9419}</a:tableStyleId>
              </a:tblPr>
              <a:tblGrid>
                <a:gridCol w="1804662"/>
              </a:tblGrid>
              <a:tr h="218442">
                <a:tc>
                  <a:txBody>
                    <a:bodyPr/>
                    <a:lstStyle/>
                    <a:p>
                      <a:pPr algn="l"/>
                      <a:r>
                        <a:rPr sz="1000" b="1">
                          <a:solidFill>
                            <a:srgbClr val="17375E"/>
                          </a:solidFill>
                          <a:latin typeface="Tahoma"/>
                          <a:ea typeface="Tahoma"/>
                          <a:cs typeface="Tahoma"/>
                          <a:sym typeface="Tahoma"/>
                        </a:rPr>
                        <a:t>MOST-READ SECTIONS</a:t>
                      </a:r>
                    </a:p>
                  </a:txBody>
                  <a:tcPr marL="45720" marR="45720" horzOverflow="overflow"/>
                </a:tc>
              </a:tr>
              <a:tr h="218442">
                <a:tc>
                  <a:txBody>
                    <a:bodyPr/>
                    <a:lstStyle/>
                    <a:p>
                      <a:pPr algn="l"/>
                      <a:r>
                        <a:rPr sz="1000">
                          <a:latin typeface="Arial"/>
                          <a:ea typeface="Arial"/>
                          <a:cs typeface="Arial"/>
                          <a:sym typeface="Arial"/>
                        </a:rPr>
                        <a:t>News</a:t>
                      </a:r>
                    </a:p>
                  </a:txBody>
                  <a:tcPr marL="45720" marR="45720" horzOverflow="overflow"/>
                </a:tc>
              </a:tr>
              <a:tr h="0">
                <a:tc>
                  <a:txBody>
                    <a:bodyPr/>
                    <a:lstStyle/>
                    <a:p>
                      <a:pPr algn="l"/>
                      <a:r>
                        <a:rPr sz="1000">
                          <a:solidFill>
                            <a:srgbClr val="17375E"/>
                          </a:solidFill>
                          <a:latin typeface="Arial"/>
                          <a:ea typeface="Arial"/>
                          <a:cs typeface="Arial"/>
                          <a:sym typeface="Arial"/>
                        </a:rPr>
                        <a:t>Editions</a:t>
                      </a:r>
                    </a:p>
                  </a:txBody>
                  <a:tcPr marL="45720" marR="45720" horzOverflow="overflow"/>
                </a:tc>
              </a:tr>
              <a:tr h="203203">
                <a:tc>
                  <a:txBody>
                    <a:bodyPr/>
                    <a:lstStyle/>
                    <a:p>
                      <a:pPr algn="l"/>
                      <a:r>
                        <a:rPr sz="1000">
                          <a:latin typeface="Arial"/>
                          <a:ea typeface="Arial"/>
                          <a:cs typeface="Arial"/>
                          <a:sym typeface="Arial"/>
                        </a:rPr>
                        <a:t>Ideas</a:t>
                      </a:r>
                    </a:p>
                  </a:txBody>
                  <a:tcPr marL="45720" marR="45720" horzOverflow="overflow"/>
                </a:tc>
              </a:tr>
            </a:tbl>
          </a:graphicData>
        </a:graphic>
      </p:graphicFrame>
      <p:pic>
        <p:nvPicPr>
          <p:cNvPr id="557" name="image3.jpeg" descr="image3.jpeg"/>
          <p:cNvPicPr>
            <a:picLocks noChangeAspect="1"/>
          </p:cNvPicPr>
          <p:nvPr/>
        </p:nvPicPr>
        <p:blipFill>
          <a:blip r:embed="rId7">
            <a:extLst/>
          </a:blip>
          <a:srcRect l="1" r="65980"/>
          <a:stretch>
            <a:fillRect/>
          </a:stretch>
        </p:blipFill>
        <p:spPr>
          <a:xfrm>
            <a:off x="0" y="0"/>
            <a:ext cx="3637816" cy="7556500"/>
          </a:xfrm>
          <a:prstGeom prst="rect">
            <a:avLst/>
          </a:prstGeom>
          <a:ln w="12700">
            <a:miter lim="400000"/>
          </a:ln>
        </p:spPr>
      </p:pic>
      <p:sp>
        <p:nvSpPr>
          <p:cNvPr id="558" name="OUR NETWORK"/>
          <p:cNvSpPr txBox="1">
            <a:spLocks noGrp="1"/>
          </p:cNvSpPr>
          <p:nvPr>
            <p:ph type="title"/>
          </p:nvPr>
        </p:nvSpPr>
        <p:spPr>
          <a:xfrm>
            <a:off x="-292101" y="372447"/>
            <a:ext cx="3753486" cy="861776"/>
          </a:xfrm>
          <a:prstGeom prst="rect">
            <a:avLst/>
          </a:prstGeom>
        </p:spPr>
        <p:txBody>
          <a:bodyPr/>
          <a:lstStyle/>
          <a:p>
            <a:pPr indent="12700" algn="r">
              <a:defRPr b="1" spc="-100">
                <a:latin typeface="+mn-lt"/>
                <a:ea typeface="+mn-ea"/>
                <a:cs typeface="+mn-cs"/>
                <a:sym typeface="Calibri"/>
              </a:defRPr>
            </a:pPr>
            <a:r>
              <a:t>OUR</a:t>
            </a:r>
            <a:br/>
            <a:r>
              <a:rPr b="0"/>
              <a:t>NETWORK</a:t>
            </a:r>
          </a:p>
        </p:txBody>
      </p:sp>
      <p:sp>
        <p:nvSpPr>
          <p:cNvPr id="559" name="Times Select is South Africa’s first digital daily edition. Every weekday at 5am, we publish an expertly curated package  of in-depth news and incisive commentary to get you up  to date for the day ahead.…"/>
          <p:cNvSpPr txBox="1"/>
          <p:nvPr/>
        </p:nvSpPr>
        <p:spPr>
          <a:xfrm>
            <a:off x="469900" y="1359301"/>
            <a:ext cx="3067993" cy="3621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3975" indent="-107950" algn="r">
              <a:defRPr b="1">
                <a:solidFill>
                  <a:srgbClr val="FFFFFF"/>
                </a:solidFill>
              </a:defRPr>
            </a:pPr>
            <a:r>
              <a:t>Times Select </a:t>
            </a:r>
            <a:r>
              <a:rPr b="0"/>
              <a:t>is South Africa’s first digital daily edition. Every weekday at 5am, we publish an expertly curated package </a:t>
            </a:r>
            <a:br>
              <a:rPr b="0"/>
            </a:br>
            <a:r>
              <a:rPr b="0"/>
              <a:t>of in-depth news and incisive commentary to get you up </a:t>
            </a:r>
            <a:br>
              <a:rPr b="0"/>
            </a:br>
            <a:r>
              <a:rPr b="0"/>
              <a:t>to date for the day ahead. </a:t>
            </a:r>
          </a:p>
          <a:p>
            <a:pPr marL="53975" indent="-107950" algn="r">
              <a:defRPr b="1">
                <a:solidFill>
                  <a:srgbClr val="FFFFFF"/>
                </a:solidFill>
              </a:defRPr>
            </a:pPr>
            <a:endParaRPr b="0"/>
          </a:p>
          <a:p>
            <a:pPr marL="53975" indent="-107950" algn="r">
              <a:defRPr b="1">
                <a:solidFill>
                  <a:srgbClr val="FFFFFF"/>
                </a:solidFill>
              </a:defRPr>
            </a:pPr>
            <a:r>
              <a:rPr b="0"/>
              <a:t>Times Select, which forms part of </a:t>
            </a:r>
            <a:r>
              <a:t>TimesLIVE</a:t>
            </a:r>
            <a:r>
              <a:rPr b="0"/>
              <a:t>, is reserved for subscribers only (Sunday Times subscribers enjoy free access).</a:t>
            </a:r>
          </a:p>
        </p:txBody>
      </p:sp>
      <p:sp>
        <p:nvSpPr>
          <p:cNvPr id="560" name="www.timesselect.co.za"/>
          <p:cNvSpPr txBox="1"/>
          <p:nvPr/>
        </p:nvSpPr>
        <p:spPr>
          <a:xfrm>
            <a:off x="-1094970" y="6848605"/>
            <a:ext cx="452120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000" b="1" spc="-30">
                <a:solidFill>
                  <a:srgbClr val="FFFFFF"/>
                </a:solidFill>
              </a:defRPr>
            </a:lvl1pPr>
          </a:lstStyle>
          <a:p>
            <a:r>
              <a:t>www.timesselect.co.za</a:t>
            </a:r>
          </a:p>
        </p:txBody>
      </p:sp>
      <p:pic>
        <p:nvPicPr>
          <p:cNvPr id="561" name="image16.png" descr="image16.png"/>
          <p:cNvPicPr>
            <a:picLocks noChangeAspect="1"/>
          </p:cNvPicPr>
          <p:nvPr/>
        </p:nvPicPr>
        <p:blipFill>
          <a:blip r:embed="rId8">
            <a:extLst/>
          </a:blip>
          <a:stretch>
            <a:fillRect/>
          </a:stretch>
        </p:blipFill>
        <p:spPr>
          <a:xfrm>
            <a:off x="5633299" y="406796"/>
            <a:ext cx="806828" cy="867556"/>
          </a:xfrm>
          <a:prstGeom prst="rect">
            <a:avLst/>
          </a:prstGeom>
          <a:ln w="12700">
            <a:miter lim="400000"/>
          </a:ln>
        </p:spPr>
      </p:pic>
      <p:sp>
        <p:nvSpPr>
          <p:cNvPr id="562" name="Line"/>
          <p:cNvSpPr/>
          <p:nvPr/>
        </p:nvSpPr>
        <p:spPr>
          <a:xfrm>
            <a:off x="3841048" y="2105025"/>
            <a:ext cx="6436958" cy="0"/>
          </a:xfrm>
          <a:prstGeom prst="line">
            <a:avLst/>
          </a:prstGeom>
          <a:ln>
            <a:solidFill>
              <a:srgbClr val="4A7EBB"/>
            </a:solidFill>
          </a:ln>
        </p:spPr>
        <p:txBody>
          <a:bodyPr lIns="45719" rIns="45719"/>
          <a:lstStyle/>
          <a:p>
            <a:endParaRPr/>
          </a:p>
        </p:txBody>
      </p:sp>
      <p:sp>
        <p:nvSpPr>
          <p:cNvPr id="563" name="Line"/>
          <p:cNvSpPr/>
          <p:nvPr/>
        </p:nvSpPr>
        <p:spPr>
          <a:xfrm>
            <a:off x="3841048" y="3171825"/>
            <a:ext cx="6436958" cy="0"/>
          </a:xfrm>
          <a:prstGeom prst="line">
            <a:avLst/>
          </a:prstGeom>
          <a:ln>
            <a:solidFill>
              <a:srgbClr val="4A7EBB"/>
            </a:solidFill>
          </a:ln>
        </p:spPr>
        <p:txBody>
          <a:bodyPr lIns="45719" rIns="45719"/>
          <a:lstStyle/>
          <a:p>
            <a:endParaRPr/>
          </a:p>
        </p:txBody>
      </p:sp>
      <p:sp>
        <p:nvSpPr>
          <p:cNvPr id="564" name="Line"/>
          <p:cNvSpPr/>
          <p:nvPr/>
        </p:nvSpPr>
        <p:spPr>
          <a:xfrm>
            <a:off x="5803900" y="3171825"/>
            <a:ext cx="0" cy="1752600"/>
          </a:xfrm>
          <a:prstGeom prst="line">
            <a:avLst/>
          </a:prstGeom>
          <a:ln>
            <a:solidFill>
              <a:srgbClr val="4A7EBB"/>
            </a:solidFill>
          </a:ln>
        </p:spPr>
        <p:txBody>
          <a:bodyPr lIns="45719" rIns="45719"/>
          <a:lstStyle/>
          <a:p>
            <a:endParaRPr/>
          </a:p>
        </p:txBody>
      </p:sp>
      <p:sp>
        <p:nvSpPr>
          <p:cNvPr id="565" name="Line"/>
          <p:cNvSpPr/>
          <p:nvPr/>
        </p:nvSpPr>
        <p:spPr>
          <a:xfrm>
            <a:off x="8394700" y="3171825"/>
            <a:ext cx="0" cy="1752600"/>
          </a:xfrm>
          <a:prstGeom prst="line">
            <a:avLst/>
          </a:prstGeom>
          <a:ln>
            <a:solidFill>
              <a:srgbClr val="4A7EBB"/>
            </a:solidFill>
          </a:ln>
        </p:spPr>
        <p:txBody>
          <a:bodyPr lIns="45719" rIns="45719"/>
          <a:lstStyle/>
          <a:p>
            <a:endParaRPr/>
          </a:p>
        </p:txBody>
      </p:sp>
      <p:sp>
        <p:nvSpPr>
          <p:cNvPr id="566" name="Line"/>
          <p:cNvSpPr/>
          <p:nvPr/>
        </p:nvSpPr>
        <p:spPr>
          <a:xfrm>
            <a:off x="5209919" y="406796"/>
            <a:ext cx="1" cy="1695350"/>
          </a:xfrm>
          <a:prstGeom prst="line">
            <a:avLst/>
          </a:prstGeom>
          <a:ln>
            <a:solidFill>
              <a:srgbClr val="4A7EBB"/>
            </a:solidFill>
          </a:ln>
        </p:spPr>
        <p:txBody>
          <a:bodyPr lIns="45719" rIns="45719"/>
          <a:lstStyle/>
          <a:p>
            <a:endParaRPr/>
          </a:p>
        </p:txBody>
      </p:sp>
      <p:sp>
        <p:nvSpPr>
          <p:cNvPr id="567" name="Line"/>
          <p:cNvSpPr/>
          <p:nvPr/>
        </p:nvSpPr>
        <p:spPr>
          <a:xfrm>
            <a:off x="7389197" y="406796"/>
            <a:ext cx="1" cy="1695350"/>
          </a:xfrm>
          <a:prstGeom prst="line">
            <a:avLst/>
          </a:prstGeom>
          <a:ln>
            <a:solidFill>
              <a:srgbClr val="4A7EBB"/>
            </a:solidFill>
          </a:ln>
        </p:spPr>
        <p:txBody>
          <a:bodyPr lIns="45719" rIns="45719"/>
          <a:lstStyle/>
          <a:p>
            <a:endParaRPr/>
          </a:p>
        </p:txBody>
      </p:sp>
      <p:sp>
        <p:nvSpPr>
          <p:cNvPr id="568" name="Line"/>
          <p:cNvSpPr/>
          <p:nvPr/>
        </p:nvSpPr>
        <p:spPr>
          <a:xfrm>
            <a:off x="3841048" y="4924425"/>
            <a:ext cx="6436958" cy="0"/>
          </a:xfrm>
          <a:prstGeom prst="line">
            <a:avLst/>
          </a:prstGeom>
          <a:ln>
            <a:solidFill>
              <a:srgbClr val="4A7EBB"/>
            </a:solidFill>
          </a:ln>
        </p:spPr>
        <p:txBody>
          <a:bodyPr lIns="45719" rIns="45719"/>
          <a:lstStyle/>
          <a:p>
            <a:endParaRPr/>
          </a:p>
        </p:txBody>
      </p:sp>
      <p:sp>
        <p:nvSpPr>
          <p:cNvPr id="569" name="SESSIONS BY HOUR"/>
          <p:cNvSpPr txBox="1"/>
          <p:nvPr/>
        </p:nvSpPr>
        <p:spPr>
          <a:xfrm>
            <a:off x="3924072" y="5223078"/>
            <a:ext cx="167036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b="1"/>
            </a:lvl1pPr>
          </a:lstStyle>
          <a:p>
            <a:r>
              <a:t>SESSIONS BY HOUR</a:t>
            </a:r>
          </a:p>
        </p:txBody>
      </p:sp>
      <p:graphicFrame>
        <p:nvGraphicFramePr>
          <p:cNvPr id="570" name="2D Line Chart"/>
          <p:cNvGraphicFramePr/>
          <p:nvPr/>
        </p:nvGraphicFramePr>
        <p:xfrm>
          <a:off x="3723409" y="5068185"/>
          <a:ext cx="4877940" cy="1510335"/>
        </p:xfrm>
        <a:graphic>
          <a:graphicData uri="http://schemas.openxmlformats.org/drawingml/2006/chart">
            <c:chart xmlns:c="http://schemas.openxmlformats.org/drawingml/2006/chart" xmlns:r="http://schemas.openxmlformats.org/officeDocument/2006/relationships" r:id="rId9"/>
          </a:graphicData>
        </a:graphic>
      </p:graphicFrame>
      <p:sp>
        <p:nvSpPr>
          <p:cNvPr id="571" name="Peak time: 4.30am – 5pm"/>
          <p:cNvSpPr txBox="1"/>
          <p:nvPr/>
        </p:nvSpPr>
        <p:spPr>
          <a:xfrm>
            <a:off x="5215432" y="6074807"/>
            <a:ext cx="1976770"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pPr>
            <a:r>
              <a:t>Peak time: 4.30am – 5pm</a:t>
            </a:r>
          </a:p>
        </p:txBody>
      </p:sp>
      <p:sp>
        <p:nvSpPr>
          <p:cNvPr id="572" name="SA AUDIENCE: 89.7%"/>
          <p:cNvSpPr txBox="1"/>
          <p:nvPr/>
        </p:nvSpPr>
        <p:spPr>
          <a:xfrm>
            <a:off x="8571909" y="35281"/>
            <a:ext cx="182838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200" b="1">
                <a:solidFill>
                  <a:srgbClr val="17375E"/>
                </a:solidFill>
                <a:latin typeface="Tahoma"/>
                <a:ea typeface="Tahoma"/>
                <a:cs typeface="Tahoma"/>
                <a:sym typeface="Tahoma"/>
              </a:defRPr>
            </a:lvl1pPr>
          </a:lstStyle>
          <a:p>
            <a:r>
              <a:t>SA AUDIENCE: 89.7% </a:t>
            </a:r>
          </a:p>
        </p:txBody>
      </p:sp>
      <p:graphicFrame>
        <p:nvGraphicFramePr>
          <p:cNvPr id="573" name="Table"/>
          <p:cNvGraphicFramePr/>
          <p:nvPr/>
        </p:nvGraphicFramePr>
        <p:xfrm>
          <a:off x="5933290" y="3552823"/>
          <a:ext cx="2381341" cy="1081427"/>
        </p:xfrm>
        <a:graphic>
          <a:graphicData uri="http://schemas.openxmlformats.org/drawingml/2006/table">
            <a:tbl>
              <a:tblPr>
                <a:tableStyleId>{4C3C2611-4C71-4FC5-86AE-919BDF0F9419}</a:tableStyleId>
              </a:tblPr>
              <a:tblGrid>
                <a:gridCol w="1190670"/>
                <a:gridCol w="1190670"/>
              </a:tblGrid>
              <a:tr h="742770">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338656">
                <a:tc>
                  <a:txBody>
                    <a:bodyPr/>
                    <a:lstStyle/>
                    <a:p>
                      <a:pPr algn="ctr"/>
                      <a:r>
                        <a:rPr sz="1400" b="1"/>
                        <a:t>1 035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c>
                  <a:txBody>
                    <a:bodyPr/>
                    <a:lstStyle/>
                    <a:p>
                      <a:pPr algn="ctr"/>
                      <a:r>
                        <a:rPr sz="1400" b="1">
                          <a:solidFill>
                            <a:srgbClr val="1F497D"/>
                          </a:solidFill>
                        </a:rPr>
                        <a:t>1 134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574" name="image18.png" descr="image18.png"/>
          <p:cNvPicPr>
            <a:picLocks noChangeAspect="1"/>
          </p:cNvPicPr>
          <p:nvPr/>
        </p:nvPicPr>
        <p:blipFill>
          <a:blip r:embed="rId10">
            <a:extLst/>
          </a:blip>
          <a:stretch>
            <a:fillRect/>
          </a:stretch>
        </p:blipFill>
        <p:spPr>
          <a:xfrm>
            <a:off x="7431965" y="3645727"/>
            <a:ext cx="581735" cy="578883"/>
          </a:xfrm>
          <a:prstGeom prst="rect">
            <a:avLst/>
          </a:prstGeom>
          <a:ln w="12700">
            <a:miter lim="400000"/>
          </a:ln>
        </p:spPr>
      </p:pic>
      <p:pic>
        <p:nvPicPr>
          <p:cNvPr id="575" name="image19.png" descr="image19.png"/>
          <p:cNvPicPr>
            <a:picLocks noChangeAspect="1"/>
          </p:cNvPicPr>
          <p:nvPr/>
        </p:nvPicPr>
        <p:blipFill>
          <a:blip r:embed="rId11">
            <a:extLst/>
          </a:blip>
          <a:stretch>
            <a:fillRect/>
          </a:stretch>
        </p:blipFill>
        <p:spPr>
          <a:xfrm>
            <a:off x="6222682" y="3629025"/>
            <a:ext cx="578884" cy="578883"/>
          </a:xfrm>
          <a:prstGeom prst="rect">
            <a:avLst/>
          </a:prstGeom>
          <a:ln w="12700">
            <a:miter lim="400000"/>
          </a:ln>
        </p:spPr>
      </p:pic>
      <p:pic>
        <p:nvPicPr>
          <p:cNvPr id="576" name="image29.png" descr="image29.png"/>
          <p:cNvPicPr>
            <a:picLocks noChangeAspect="1"/>
          </p:cNvPicPr>
          <p:nvPr/>
        </p:nvPicPr>
        <p:blipFill>
          <a:blip r:embed="rId12">
            <a:extLst/>
          </a:blip>
          <a:stretch>
            <a:fillRect/>
          </a:stretch>
        </p:blipFill>
        <p:spPr>
          <a:xfrm>
            <a:off x="1079500" y="5668514"/>
            <a:ext cx="2360888" cy="1063106"/>
          </a:xfrm>
          <a:prstGeom prst="rect">
            <a:avLst/>
          </a:prstGeom>
          <a:ln w="12700">
            <a:miter lim="400000"/>
          </a:ln>
        </p:spPr>
      </p:pic>
      <p:pic>
        <p:nvPicPr>
          <p:cNvPr id="577" name="image20.png" descr="image20.png"/>
          <p:cNvPicPr>
            <a:picLocks noChangeAspect="1"/>
          </p:cNvPicPr>
          <p:nvPr/>
        </p:nvPicPr>
        <p:blipFill>
          <a:blip r:embed="rId13">
            <a:extLst/>
          </a:blip>
          <a:stretch>
            <a:fillRect/>
          </a:stretch>
        </p:blipFill>
        <p:spPr>
          <a:xfrm>
            <a:off x="3975100" y="2322666"/>
            <a:ext cx="396059" cy="537122"/>
          </a:xfrm>
          <a:prstGeom prst="rect">
            <a:avLst/>
          </a:prstGeom>
          <a:ln w="12700">
            <a:miter lim="400000"/>
          </a:ln>
        </p:spPr>
      </p:pic>
      <p:sp>
        <p:nvSpPr>
          <p:cNvPr id="578" name="Source: Narratiive, Google Analytics"/>
          <p:cNvSpPr txBox="1"/>
          <p:nvPr/>
        </p:nvSpPr>
        <p:spPr>
          <a:xfrm>
            <a:off x="3841048" y="6894445"/>
            <a:ext cx="2593230" cy="225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t>Source: Narratiive, Google Analytics </a:t>
            </a:r>
          </a:p>
        </p:txBody>
      </p:sp>
      <p:graphicFrame>
        <p:nvGraphicFramePr>
          <p:cNvPr id="579" name="Table"/>
          <p:cNvGraphicFramePr/>
          <p:nvPr/>
        </p:nvGraphicFramePr>
        <p:xfrm>
          <a:off x="5489073" y="1225845"/>
          <a:ext cx="1676401" cy="1"/>
        </p:xfrm>
        <a:graphic>
          <a:graphicData uri="http://schemas.openxmlformats.org/drawingml/2006/table">
            <a:tbl>
              <a:tblPr>
                <a:tableStyleId>{4C3C2611-4C71-4FC5-86AE-919BDF0F9419}</a:tableStyleId>
              </a:tblPr>
              <a:tblGrid>
                <a:gridCol w="838200"/>
                <a:gridCol w="838200"/>
              </a:tblGrid>
              <a:tr h="279052">
                <a:tc>
                  <a:txBody>
                    <a:bodyPr/>
                    <a:lstStyle/>
                    <a:p>
                      <a:pPr algn="ctr"/>
                      <a:r>
                        <a:rPr sz="1400" b="1">
                          <a:solidFill>
                            <a:srgbClr val="1F497D"/>
                          </a:solidFill>
                        </a:rPr>
                        <a:t>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r>
                        <a:rPr sz="1400" b="1">
                          <a:solidFill>
                            <a:srgbClr val="1F497D"/>
                          </a:solidFill>
                        </a:rPr>
                        <a:t>FEMALE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279052">
                <a:tc>
                  <a:txBody>
                    <a:bodyPr/>
                    <a:lstStyle/>
                    <a:p>
                      <a:pPr algn="ctr"/>
                      <a:r>
                        <a:rPr sz="1200"/>
                        <a:t>50%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50%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r>
            </a:tbl>
          </a:graphicData>
        </a:graphic>
      </p:graphicFrame>
      <p:graphicFrame>
        <p:nvGraphicFramePr>
          <p:cNvPr id="580" name="Table"/>
          <p:cNvGraphicFramePr/>
          <p:nvPr/>
        </p:nvGraphicFramePr>
        <p:xfrm>
          <a:off x="7697476" y="387644"/>
          <a:ext cx="2580530" cy="1076976"/>
        </p:xfrm>
        <a:graphic>
          <a:graphicData uri="http://schemas.openxmlformats.org/drawingml/2006/table">
            <a:tbl>
              <a:tblPr>
                <a:tableStyleId>{4C3C2611-4C71-4FC5-86AE-919BDF0F9419}</a:tableStyleId>
              </a:tblPr>
              <a:tblGrid>
                <a:gridCol w="1361329"/>
                <a:gridCol w="609600"/>
                <a:gridCol w="609600"/>
              </a:tblGrid>
              <a:tr h="218442">
                <a:tc>
                  <a:txBody>
                    <a:bodyPr/>
                    <a:lstStyle/>
                    <a:p>
                      <a:pPr algn="l">
                        <a:defRPr sz="1000"/>
                      </a:pPr>
                      <a:endParaRPr/>
                    </a:p>
                  </a:txBody>
                  <a:tcPr marL="45720" marR="45720" horzOverflow="overflow"/>
                </a:tc>
                <a:tc>
                  <a:txBody>
                    <a:bodyPr/>
                    <a:lstStyle/>
                    <a:p>
                      <a:pPr algn="l">
                        <a:defRPr sz="1000"/>
                      </a:pPr>
                      <a:endParaRPr/>
                    </a:p>
                  </a:txBody>
                  <a:tcPr marL="45720" marR="45720" horzOverflow="overflow"/>
                </a:tc>
                <a:tc>
                  <a:txBody>
                    <a:bodyPr/>
                    <a:lstStyle/>
                    <a:p>
                      <a:r>
                        <a:rPr sz="1000" b="1"/>
                        <a:t>INDEX</a:t>
                      </a:r>
                    </a:p>
                  </a:txBody>
                  <a:tcPr marL="45720" marR="45720" horzOverflow="overflow">
                    <a:solidFill>
                      <a:srgbClr val="D9D9D9"/>
                    </a:solidFill>
                  </a:tcPr>
                </a:tc>
              </a:tr>
              <a:tr h="218442">
                <a:tc>
                  <a:txBody>
                    <a:bodyPr/>
                    <a:lstStyle/>
                    <a:p>
                      <a:pPr algn="l"/>
                      <a:r>
                        <a:rPr sz="1200" b="1"/>
                        <a:t>GAUTENG: </a:t>
                      </a:r>
                    </a:p>
                  </a:txBody>
                  <a:tcPr marL="45720" marR="45720" horzOverflow="overflow"/>
                </a:tc>
                <a:tc>
                  <a:txBody>
                    <a:bodyPr/>
                    <a:lstStyle/>
                    <a:p>
                      <a:r>
                        <a:rPr sz="1000"/>
                        <a:t>41.4%</a:t>
                      </a:r>
                    </a:p>
                  </a:txBody>
                  <a:tcPr marL="45720" marR="45720" horzOverflow="overflow"/>
                </a:tc>
                <a:tc>
                  <a:txBody>
                    <a:bodyPr/>
                    <a:lstStyle/>
                    <a:p>
                      <a:r>
                        <a:rPr sz="1000"/>
                        <a:t>106</a:t>
                      </a:r>
                    </a:p>
                  </a:txBody>
                  <a:tcPr marL="45720" marR="45720" horzOverflow="overflow">
                    <a:solidFill>
                      <a:srgbClr val="D9D9D9"/>
                    </a:solidFill>
                  </a:tcPr>
                </a:tc>
              </a:tr>
              <a:tr h="279052">
                <a:tc>
                  <a:txBody>
                    <a:bodyPr/>
                    <a:lstStyle/>
                    <a:p>
                      <a:pPr algn="l"/>
                      <a:r>
                        <a:rPr sz="1200" b="1">
                          <a:solidFill>
                            <a:srgbClr val="17375E"/>
                          </a:solidFill>
                        </a:rPr>
                        <a:t>KWAZULU-NATAL: </a:t>
                      </a:r>
                    </a:p>
                  </a:txBody>
                  <a:tcPr marL="45720" marR="45720" horzOverflow="overflow"/>
                </a:tc>
                <a:tc>
                  <a:txBody>
                    <a:bodyPr/>
                    <a:lstStyle/>
                    <a:p>
                      <a:r>
                        <a:rPr sz="1000"/>
                        <a:t>14.8%</a:t>
                      </a:r>
                    </a:p>
                  </a:txBody>
                  <a:tcPr marL="45720" marR="45720" horzOverflow="overflow"/>
                </a:tc>
                <a:tc>
                  <a:txBody>
                    <a:bodyPr/>
                    <a:lstStyle/>
                    <a:p>
                      <a:r>
                        <a:rPr sz="1000"/>
                        <a:t>90</a:t>
                      </a:r>
                    </a:p>
                  </a:txBody>
                  <a:tcPr marL="45720" marR="45720" horzOverflow="overflow">
                    <a:solidFill>
                      <a:srgbClr val="D9D9D9"/>
                    </a:solidFill>
                  </a:tcPr>
                </a:tc>
              </a:tr>
              <a:tr h="203203">
                <a:tc>
                  <a:txBody>
                    <a:bodyPr/>
                    <a:lstStyle/>
                    <a:p>
                      <a:pPr algn="l"/>
                      <a:r>
                        <a:rPr sz="1200" b="1"/>
                        <a:t>WESTERN CAPE: </a:t>
                      </a:r>
                    </a:p>
                  </a:txBody>
                  <a:tcPr marL="45720" marR="45720" horzOverflow="overflow"/>
                </a:tc>
                <a:tc>
                  <a:txBody>
                    <a:bodyPr/>
                    <a:lstStyle/>
                    <a:p>
                      <a:r>
                        <a:rPr sz="1000"/>
                        <a:t>12.4%</a:t>
                      </a:r>
                    </a:p>
                  </a:txBody>
                  <a:tcPr marL="45720" marR="45720" horzOverflow="overflow"/>
                </a:tc>
                <a:tc>
                  <a:txBody>
                    <a:bodyPr/>
                    <a:lstStyle/>
                    <a:p>
                      <a:r>
                        <a:rPr sz="1000"/>
                        <a:t>91</a:t>
                      </a:r>
                    </a:p>
                  </a:txBody>
                  <a:tcPr marL="45720" marR="45720" horzOverflow="overflow">
                    <a:solidFill>
                      <a:srgbClr val="D9D9D9"/>
                    </a:solidFill>
                  </a:tcPr>
                </a:tc>
              </a:tr>
              <a:tr h="187963">
                <a:tc>
                  <a:txBody>
                    <a:bodyPr/>
                    <a:lstStyle/>
                    <a:p>
                      <a:pPr algn="l"/>
                      <a:r>
                        <a:rPr sz="1200" b="1">
                          <a:solidFill>
                            <a:srgbClr val="17375E"/>
                          </a:solidFill>
                        </a:rPr>
                        <a:t>LIMPOPO: </a:t>
                      </a:r>
                    </a:p>
                  </a:txBody>
                  <a:tcPr marL="45720" marR="45720" horzOverflow="overflow"/>
                </a:tc>
                <a:tc>
                  <a:txBody>
                    <a:bodyPr/>
                    <a:lstStyle/>
                    <a:p>
                      <a:r>
                        <a:rPr sz="1000"/>
                        <a:t>8.7%</a:t>
                      </a:r>
                    </a:p>
                  </a:txBody>
                  <a:tcPr marL="45720" marR="45720" horzOverflow="overflow"/>
                </a:tc>
                <a:tc>
                  <a:txBody>
                    <a:bodyPr/>
                    <a:lstStyle/>
                    <a:p>
                      <a:r>
                        <a:rPr sz="1000"/>
                        <a:t>113</a:t>
                      </a:r>
                    </a:p>
                  </a:txBody>
                  <a:tcPr marL="45720" marR="45720" horzOverflow="overflow">
                    <a:solidFill>
                      <a:srgbClr val="D9D9D9"/>
                    </a:solidFill>
                  </a:tcPr>
                </a:tc>
              </a:tr>
              <a:tr h="248923">
                <a:tc>
                  <a:txBody>
                    <a:bodyPr/>
                    <a:lstStyle/>
                    <a:p>
                      <a:pPr algn="l"/>
                      <a:r>
                        <a:rPr sz="1200" b="1"/>
                        <a:t>EASTERN CAPE: </a:t>
                      </a:r>
                    </a:p>
                  </a:txBody>
                  <a:tcPr marL="45720" marR="45720" horzOverflow="overflow"/>
                </a:tc>
                <a:tc>
                  <a:txBody>
                    <a:bodyPr/>
                    <a:lstStyle/>
                    <a:p>
                      <a:r>
                        <a:rPr sz="1000"/>
                        <a:t>7%</a:t>
                      </a:r>
                    </a:p>
                  </a:txBody>
                  <a:tcPr marL="45720" marR="45720" horzOverflow="overflow"/>
                </a:tc>
                <a:tc>
                  <a:txBody>
                    <a:bodyPr/>
                    <a:lstStyle/>
                    <a:p>
                      <a:r>
                        <a:rPr sz="1000"/>
                        <a:t>105</a:t>
                      </a:r>
                    </a:p>
                  </a:txBody>
                  <a:tcPr marL="45720" marR="45720" horzOverflow="overflow">
                    <a:solidFill>
                      <a:srgbClr val="D9D9D9"/>
                    </a:solidFill>
                  </a:tcPr>
                </a:tc>
              </a:tr>
            </a:tbl>
          </a:graphicData>
        </a:graphic>
      </p:graphicFrame>
      <p:graphicFrame>
        <p:nvGraphicFramePr>
          <p:cNvPr id="581" name="Table"/>
          <p:cNvGraphicFramePr/>
          <p:nvPr/>
        </p:nvGraphicFramePr>
        <p:xfrm>
          <a:off x="4504437" y="2257425"/>
          <a:ext cx="2855423" cy="641120"/>
        </p:xfrm>
        <a:graphic>
          <a:graphicData uri="http://schemas.openxmlformats.org/drawingml/2006/table">
            <a:tbl>
              <a:tblPr>
                <a:tableStyleId>{4C3C2611-4C71-4FC5-86AE-919BDF0F9419}</a:tableStyleId>
              </a:tblPr>
              <a:tblGrid>
                <a:gridCol w="755800"/>
                <a:gridCol w="728022"/>
                <a:gridCol w="685800"/>
                <a:gridCol w="685800"/>
              </a:tblGrid>
              <a:tr h="269941">
                <a:tc>
                  <a:txBody>
                    <a:bodyPr/>
                    <a:lstStyle/>
                    <a:p>
                      <a:pPr algn="ctr"/>
                      <a:r>
                        <a:rPr sz="1200" b="1">
                          <a:solidFill>
                            <a:srgbClr val="17375E"/>
                          </a:solidFill>
                        </a:rPr>
                        <a:t>15-19</a:t>
                      </a:r>
                    </a:p>
                  </a:txBody>
                  <a:tcPr marL="95250" marR="95250" marT="95250" marB="95250" anchor="ctr" horzOverflow="overflow">
                    <a:lnL>
                      <a:solidFill>
                        <a:srgbClr val="ECECEC"/>
                      </a:solidFill>
                    </a:lnL>
                    <a:lnR>
                      <a:solidFill>
                        <a:srgbClr val="ECECEC"/>
                      </a:solidFill>
                    </a:lnR>
                    <a:lnB>
                      <a:solidFill>
                        <a:srgbClr val="ECECEC"/>
                      </a:solidFill>
                    </a:lnB>
                    <a:solidFill>
                      <a:srgbClr val="DDDDDD"/>
                    </a:solidFill>
                  </a:tcPr>
                </a:tc>
                <a:tc>
                  <a:txBody>
                    <a:bodyPr/>
                    <a:lstStyle/>
                    <a:p>
                      <a:pPr algn="ctr"/>
                      <a:r>
                        <a:rPr sz="1200" b="1">
                          <a:solidFill>
                            <a:srgbClr val="17375E"/>
                          </a:solidFill>
                        </a:rPr>
                        <a:t>20-24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25-34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35-44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r>
              <a:tr h="371178">
                <a:tc>
                  <a:txBody>
                    <a:bodyPr/>
                    <a:lstStyle/>
                    <a:p>
                      <a:pPr algn="ctr"/>
                      <a:r>
                        <a:rPr sz="1200"/>
                        <a:t>9%</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DDDDD"/>
                    </a:solidFill>
                  </a:tcPr>
                </a:tc>
                <a:tc>
                  <a:txBody>
                    <a:bodyPr/>
                    <a:lstStyle/>
                    <a:p>
                      <a:pPr algn="ctr"/>
                      <a:r>
                        <a:rPr sz="1200"/>
                        <a:t>20%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31%</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19%</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graphicFrame>
        <p:nvGraphicFramePr>
          <p:cNvPr id="582" name="Table"/>
          <p:cNvGraphicFramePr/>
          <p:nvPr/>
        </p:nvGraphicFramePr>
        <p:xfrm>
          <a:off x="7368078" y="2257425"/>
          <a:ext cx="2855423" cy="712055"/>
        </p:xfrm>
        <a:graphic>
          <a:graphicData uri="http://schemas.openxmlformats.org/drawingml/2006/table">
            <a:tbl>
              <a:tblPr>
                <a:tableStyleId>{4C3C2611-4C71-4FC5-86AE-919BDF0F9419}</a:tableStyleId>
              </a:tblPr>
              <a:tblGrid>
                <a:gridCol w="755800"/>
                <a:gridCol w="728022"/>
                <a:gridCol w="685800"/>
                <a:gridCol w="685800"/>
              </a:tblGrid>
              <a:tr h="340877">
                <a:tc>
                  <a:txBody>
                    <a:bodyPr/>
                    <a:lstStyle/>
                    <a:p>
                      <a:pPr algn="ctr"/>
                      <a:r>
                        <a:rPr sz="1200" b="1">
                          <a:solidFill>
                            <a:srgbClr val="17375E"/>
                          </a:solidFill>
                        </a:rPr>
                        <a:t>45-49</a:t>
                      </a:r>
                    </a:p>
                  </a:txBody>
                  <a:tcPr marL="95250" marR="95250" marT="95250" marB="95250" anchor="ctr" horzOverflow="overflow">
                    <a:lnL>
                      <a:solidFill>
                        <a:srgbClr val="ECECEC"/>
                      </a:solidFill>
                    </a:lnL>
                    <a:lnR>
                      <a:solidFill>
                        <a:srgbClr val="ECECEC"/>
                      </a:solidFill>
                    </a:lnR>
                    <a:lnB>
                      <a:solidFill>
                        <a:srgbClr val="ECECEC"/>
                      </a:solidFill>
                    </a:lnB>
                    <a:solidFill>
                      <a:srgbClr val="FFFFFF"/>
                    </a:solidFill>
                  </a:tcPr>
                </a:tc>
                <a:tc>
                  <a:txBody>
                    <a:bodyPr/>
                    <a:lstStyle/>
                    <a:p>
                      <a:pPr algn="ctr"/>
                      <a:r>
                        <a:rPr sz="1200" b="1">
                          <a:solidFill>
                            <a:srgbClr val="17375E"/>
                          </a:solidFill>
                        </a:rPr>
                        <a:t>50-54</a:t>
                      </a:r>
                    </a:p>
                  </a:txBody>
                  <a:tcPr marL="95250" marR="95250" marT="95250" marB="95250" anchor="ctr" horzOverflow="overflow">
                    <a:lnL>
                      <a:solidFill>
                        <a:srgbClr val="ECECEC"/>
                      </a:solidFill>
                    </a:lnL>
                    <a:lnR>
                      <a:solidFill>
                        <a:srgbClr val="ECECEC"/>
                      </a:solidFill>
                    </a:lnR>
                    <a:lnB>
                      <a:solidFill>
                        <a:srgbClr val="ECECEC"/>
                      </a:solidFill>
                    </a:lnB>
                    <a:solidFill>
                      <a:srgbClr val="FFFFFF"/>
                    </a:solidFill>
                  </a:tcPr>
                </a:tc>
                <a:tc>
                  <a:txBody>
                    <a:bodyPr/>
                    <a:lstStyle/>
                    <a:p>
                      <a:pPr algn="ctr"/>
                      <a:r>
                        <a:rPr sz="1200" b="1">
                          <a:solidFill>
                            <a:srgbClr val="17375E"/>
                          </a:solidFill>
                        </a:rPr>
                        <a:t>55-59</a:t>
                      </a:r>
                    </a:p>
                  </a:txBody>
                  <a:tcPr marL="95250" marR="95250" marT="95250" marB="95250" anchor="ctr" horzOverflow="overflow">
                    <a:lnL>
                      <a:solidFill>
                        <a:srgbClr val="ECECEC"/>
                      </a:solidFill>
                    </a:lnL>
                    <a:lnR>
                      <a:solidFill>
                        <a:srgbClr val="ECECEC"/>
                      </a:solidFill>
                    </a:lnR>
                    <a:lnB>
                      <a:solidFill>
                        <a:srgbClr val="ECECEC"/>
                      </a:solidFill>
                    </a:lnB>
                    <a:solidFill>
                      <a:srgbClr val="FFFFFF"/>
                    </a:solidFill>
                  </a:tcPr>
                </a:tc>
                <a:tc>
                  <a:txBody>
                    <a:bodyPr/>
                    <a:lstStyle/>
                    <a:p>
                      <a:pPr algn="ctr"/>
                      <a:r>
                        <a:rPr sz="1200" b="1">
                          <a:solidFill>
                            <a:srgbClr val="17375E"/>
                          </a:solidFill>
                        </a:rPr>
                        <a:t>60+</a:t>
                      </a:r>
                    </a:p>
                  </a:txBody>
                  <a:tcPr marL="95250" marR="95250" marT="95250" marB="95250" anchor="ctr" horzOverflow="overflow">
                    <a:lnL>
                      <a:solidFill>
                        <a:srgbClr val="ECECEC"/>
                      </a:solidFill>
                    </a:lnL>
                    <a:lnR>
                      <a:solidFill>
                        <a:srgbClr val="ECECEC"/>
                      </a:solidFill>
                    </a:lnR>
                    <a:lnB>
                      <a:solidFill>
                        <a:srgbClr val="ECECEC"/>
                      </a:solidFill>
                    </a:lnB>
                    <a:solidFill>
                      <a:srgbClr val="FFFFFF"/>
                    </a:solidFill>
                  </a:tcPr>
                </a:tc>
              </a:tr>
              <a:tr h="371178">
                <a:tc>
                  <a:txBody>
                    <a:bodyPr/>
                    <a:lstStyle/>
                    <a:p>
                      <a:pPr algn="ctr"/>
                      <a:r>
                        <a:rPr sz="1200"/>
                        <a:t>8%</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r>
            </a:tbl>
          </a:graphicData>
        </a:graphic>
      </p:graphicFrame>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Line"/>
          <p:cNvSpPr/>
          <p:nvPr/>
        </p:nvSpPr>
        <p:spPr>
          <a:xfrm>
            <a:off x="3517900" y="2815726"/>
            <a:ext cx="0" cy="1041899"/>
          </a:xfrm>
          <a:prstGeom prst="line">
            <a:avLst/>
          </a:prstGeom>
          <a:ln>
            <a:solidFill>
              <a:srgbClr val="808080"/>
            </a:solidFill>
          </a:ln>
        </p:spPr>
        <p:txBody>
          <a:bodyPr lIns="45719" rIns="45719"/>
          <a:lstStyle/>
          <a:p>
            <a:endParaRPr/>
          </a:p>
        </p:txBody>
      </p:sp>
      <p:graphicFrame>
        <p:nvGraphicFramePr>
          <p:cNvPr id="585" name="Table"/>
          <p:cNvGraphicFramePr/>
          <p:nvPr/>
        </p:nvGraphicFramePr>
        <p:xfrm>
          <a:off x="8792733" y="5568686"/>
          <a:ext cx="1578987" cy="339619"/>
        </p:xfrm>
        <a:graphic>
          <a:graphicData uri="http://schemas.openxmlformats.org/drawingml/2006/table">
            <a:tbl>
              <a:tblPr>
                <a:tableStyleId>{4C3C2611-4C71-4FC5-86AE-919BDF0F9419}</a:tableStyleId>
              </a:tblPr>
              <a:tblGrid>
                <a:gridCol w="1578986"/>
              </a:tblGrid>
              <a:tr h="339618">
                <a:tc>
                  <a:txBody>
                    <a:bodyPr/>
                    <a:lstStyle/>
                    <a:p>
                      <a:pPr algn="ctr"/>
                      <a:r>
                        <a:rPr sz="1000" b="1">
                          <a:latin typeface="Tahoma"/>
                          <a:ea typeface="Tahoma"/>
                          <a:cs typeface="Tahoma"/>
                          <a:sym typeface="Tahoma"/>
                        </a:rPr>
                        <a:t>AVG TIME ON SITE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2:34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586" name="image14.png" descr="image14.png"/>
          <p:cNvPicPr>
            <a:picLocks noChangeAspect="1"/>
          </p:cNvPicPr>
          <p:nvPr/>
        </p:nvPicPr>
        <p:blipFill>
          <a:blip r:embed="rId2">
            <a:extLst/>
          </a:blip>
          <a:stretch>
            <a:fillRect/>
          </a:stretch>
        </p:blipFill>
        <p:spPr>
          <a:xfrm>
            <a:off x="9401402" y="5236462"/>
            <a:ext cx="372676" cy="372676"/>
          </a:xfrm>
          <a:prstGeom prst="rect">
            <a:avLst/>
          </a:prstGeom>
          <a:ln w="12700">
            <a:miter lim="400000"/>
          </a:ln>
        </p:spPr>
      </p:pic>
      <p:sp>
        <p:nvSpPr>
          <p:cNvPr id="587" name="Rectangle"/>
          <p:cNvSpPr/>
          <p:nvPr/>
        </p:nvSpPr>
        <p:spPr>
          <a:xfrm>
            <a:off x="5395683" y="5407040"/>
            <a:ext cx="2301795" cy="38792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588" name="Line"/>
          <p:cNvSpPr/>
          <p:nvPr/>
        </p:nvSpPr>
        <p:spPr>
          <a:xfrm>
            <a:off x="3517900" y="3857625"/>
            <a:ext cx="0" cy="1676400"/>
          </a:xfrm>
          <a:prstGeom prst="line">
            <a:avLst/>
          </a:prstGeom>
          <a:ln>
            <a:solidFill>
              <a:srgbClr val="808080"/>
            </a:solidFill>
          </a:ln>
        </p:spPr>
        <p:txBody>
          <a:bodyPr lIns="45719" rIns="45719"/>
          <a:lstStyle/>
          <a:p>
            <a:endParaRPr/>
          </a:p>
        </p:txBody>
      </p:sp>
      <p:sp>
        <p:nvSpPr>
          <p:cNvPr id="589" name="Peak time: 5am – 10pm"/>
          <p:cNvSpPr txBox="1"/>
          <p:nvPr/>
        </p:nvSpPr>
        <p:spPr>
          <a:xfrm>
            <a:off x="5513137" y="5950041"/>
            <a:ext cx="1839167"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pPr>
            <a:r>
              <a:t>Peak time: 5am – 10pm</a:t>
            </a:r>
          </a:p>
        </p:txBody>
      </p:sp>
      <p:sp>
        <p:nvSpPr>
          <p:cNvPr id="590" name="SESSIONS…"/>
          <p:cNvSpPr txBox="1"/>
          <p:nvPr/>
        </p:nvSpPr>
        <p:spPr>
          <a:xfrm>
            <a:off x="2120235" y="5818942"/>
            <a:ext cx="798239"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latin typeface="Tahoma"/>
                <a:ea typeface="Tahoma"/>
                <a:cs typeface="Tahoma"/>
                <a:sym typeface="Tahoma"/>
              </a:defRPr>
            </a:pPr>
            <a:r>
              <a:t>SESSIONS</a:t>
            </a:r>
          </a:p>
          <a:p>
            <a:pPr algn="ctr">
              <a:defRPr sz="1000" b="1">
                <a:latin typeface="Tahoma"/>
                <a:ea typeface="Tahoma"/>
                <a:cs typeface="Tahoma"/>
                <a:sym typeface="Tahoma"/>
              </a:defRPr>
            </a:pPr>
            <a:r>
              <a:t>BY HOUR</a:t>
            </a:r>
          </a:p>
        </p:txBody>
      </p:sp>
      <p:pic>
        <p:nvPicPr>
          <p:cNvPr id="591" name="image3.jpeg" descr="image3.jpeg"/>
          <p:cNvPicPr>
            <a:picLocks noChangeAspect="1"/>
          </p:cNvPicPr>
          <p:nvPr/>
        </p:nvPicPr>
        <p:blipFill>
          <a:blip r:embed="rId3">
            <a:extLst/>
          </a:blip>
          <a:srcRect l="1" r="65980"/>
          <a:stretch>
            <a:fillRect/>
          </a:stretch>
        </p:blipFill>
        <p:spPr>
          <a:xfrm>
            <a:off x="0" y="0"/>
            <a:ext cx="3637816" cy="7556500"/>
          </a:xfrm>
          <a:prstGeom prst="rect">
            <a:avLst/>
          </a:prstGeom>
          <a:ln w="12700">
            <a:miter lim="400000"/>
          </a:ln>
        </p:spPr>
      </p:pic>
      <p:sp>
        <p:nvSpPr>
          <p:cNvPr id="592" name="OUR NETWORK"/>
          <p:cNvSpPr txBox="1">
            <a:spLocks noGrp="1"/>
          </p:cNvSpPr>
          <p:nvPr>
            <p:ph type="title"/>
          </p:nvPr>
        </p:nvSpPr>
        <p:spPr>
          <a:xfrm>
            <a:off x="-292101" y="372447"/>
            <a:ext cx="3753486" cy="861776"/>
          </a:xfrm>
          <a:prstGeom prst="rect">
            <a:avLst/>
          </a:prstGeom>
        </p:spPr>
        <p:txBody>
          <a:bodyPr/>
          <a:lstStyle/>
          <a:p>
            <a:pPr indent="12700" algn="r">
              <a:defRPr b="1" spc="-100">
                <a:latin typeface="+mn-lt"/>
                <a:ea typeface="+mn-ea"/>
                <a:cs typeface="+mn-cs"/>
                <a:sym typeface="Calibri"/>
              </a:defRPr>
            </a:pPr>
            <a:r>
              <a:t>OUR</a:t>
            </a:r>
            <a:br/>
            <a:r>
              <a:rPr b="0"/>
              <a:t>NETWORK</a:t>
            </a:r>
          </a:p>
        </p:txBody>
      </p:sp>
      <p:sp>
        <p:nvSpPr>
          <p:cNvPr id="593" name="The Sowetan newspaper has been part of the lives of South Africans since 1981, and online it delivers even more news and need- to-know information from the world of politics, comprehensive local soccer coverage, entertainment news and gossip, and consumer, relationship and lifestyle advice. It also  includes the full Sunday World website."/>
          <p:cNvSpPr txBox="1"/>
          <p:nvPr/>
        </p:nvSpPr>
        <p:spPr>
          <a:xfrm>
            <a:off x="776965" y="1359300"/>
            <a:ext cx="2760929" cy="42436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3975" indent="-107950" algn="r">
              <a:defRPr>
                <a:solidFill>
                  <a:srgbClr val="FFFFFF"/>
                </a:solidFill>
              </a:defRPr>
            </a:pPr>
            <a:r>
              <a:t>The </a:t>
            </a:r>
            <a:r>
              <a:rPr b="1"/>
              <a:t>Sowetan</a:t>
            </a:r>
            <a:r>
              <a:t> newspaper has been part of the lives of South Africans since 1981, and online it delivers even more news and need-</a:t>
            </a:r>
            <a:br/>
            <a:r>
              <a:t>to-know information from the world of politics, comprehensive local soccer coverage, entertainment news and gossip, and consumer, relationship and lifestyle advice. It also  includes the full </a:t>
            </a:r>
            <a:r>
              <a:rPr b="1"/>
              <a:t>Sunday World</a:t>
            </a:r>
            <a:r>
              <a:t> website.</a:t>
            </a:r>
          </a:p>
        </p:txBody>
      </p:sp>
      <p:sp>
        <p:nvSpPr>
          <p:cNvPr id="594" name="www.sowetanlive.co.za"/>
          <p:cNvSpPr txBox="1"/>
          <p:nvPr/>
        </p:nvSpPr>
        <p:spPr>
          <a:xfrm>
            <a:off x="-1094970" y="6959896"/>
            <a:ext cx="452120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000" b="1" spc="-30">
                <a:solidFill>
                  <a:srgbClr val="FFFFFF"/>
                </a:solidFill>
              </a:defRPr>
            </a:lvl1pPr>
          </a:lstStyle>
          <a:p>
            <a:r>
              <a:t>www.sowetanlive.co.za</a:t>
            </a:r>
          </a:p>
        </p:txBody>
      </p:sp>
      <p:sp>
        <p:nvSpPr>
          <p:cNvPr id="595" name="SESSIONS BY HOUR"/>
          <p:cNvSpPr txBox="1"/>
          <p:nvPr/>
        </p:nvSpPr>
        <p:spPr>
          <a:xfrm>
            <a:off x="3924072" y="5223078"/>
            <a:ext cx="167036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b="1"/>
            </a:lvl1pPr>
          </a:lstStyle>
          <a:p>
            <a:r>
              <a:t>SESSIONS BY HOUR</a:t>
            </a:r>
          </a:p>
        </p:txBody>
      </p:sp>
      <p:graphicFrame>
        <p:nvGraphicFramePr>
          <p:cNvPr id="596" name="2D Line Chart"/>
          <p:cNvGraphicFramePr/>
          <p:nvPr/>
        </p:nvGraphicFramePr>
        <p:xfrm>
          <a:off x="3721100" y="4983832"/>
          <a:ext cx="4939011" cy="1474850"/>
        </p:xfrm>
        <a:graphic>
          <a:graphicData uri="http://schemas.openxmlformats.org/drawingml/2006/chart">
            <c:chart xmlns:c="http://schemas.openxmlformats.org/drawingml/2006/chart" xmlns:r="http://schemas.openxmlformats.org/officeDocument/2006/relationships" r:id="rId4"/>
          </a:graphicData>
        </a:graphic>
      </p:graphicFrame>
      <p:pic>
        <p:nvPicPr>
          <p:cNvPr id="597" name="image30.png" descr="image30.png"/>
          <p:cNvPicPr>
            <a:picLocks noChangeAspect="1"/>
          </p:cNvPicPr>
          <p:nvPr/>
        </p:nvPicPr>
        <p:blipFill>
          <a:blip r:embed="rId5">
            <a:extLst/>
          </a:blip>
          <a:stretch>
            <a:fillRect/>
          </a:stretch>
        </p:blipFill>
        <p:spPr>
          <a:xfrm>
            <a:off x="1021039" y="5818942"/>
            <a:ext cx="2440347" cy="988959"/>
          </a:xfrm>
          <a:prstGeom prst="rect">
            <a:avLst/>
          </a:prstGeom>
          <a:ln w="12700">
            <a:miter lim="400000"/>
          </a:ln>
        </p:spPr>
      </p:pic>
      <p:pic>
        <p:nvPicPr>
          <p:cNvPr id="598" name="image4.png" descr="image4.png"/>
          <p:cNvPicPr>
            <a:picLocks noChangeAspect="1"/>
          </p:cNvPicPr>
          <p:nvPr/>
        </p:nvPicPr>
        <p:blipFill>
          <a:blip r:embed="rId6">
            <a:extLst/>
          </a:blip>
          <a:stretch>
            <a:fillRect/>
          </a:stretch>
        </p:blipFill>
        <p:spPr>
          <a:xfrm>
            <a:off x="8819001" y="6905625"/>
            <a:ext cx="1366156" cy="428909"/>
          </a:xfrm>
          <a:prstGeom prst="rect">
            <a:avLst/>
          </a:prstGeom>
          <a:ln w="12700">
            <a:miter lim="400000"/>
          </a:ln>
        </p:spPr>
      </p:pic>
      <p:pic>
        <p:nvPicPr>
          <p:cNvPr id="599" name="image12.png" descr="image12.png"/>
          <p:cNvPicPr>
            <a:picLocks noChangeAspect="1"/>
          </p:cNvPicPr>
          <p:nvPr/>
        </p:nvPicPr>
        <p:blipFill>
          <a:blip r:embed="rId7">
            <a:extLst/>
          </a:blip>
          <a:stretch>
            <a:fillRect/>
          </a:stretch>
        </p:blipFill>
        <p:spPr>
          <a:xfrm>
            <a:off x="3933907" y="3533023"/>
            <a:ext cx="988968" cy="988968"/>
          </a:xfrm>
          <a:prstGeom prst="rect">
            <a:avLst/>
          </a:prstGeom>
          <a:ln w="12700">
            <a:miter lim="400000"/>
          </a:ln>
        </p:spPr>
      </p:pic>
      <p:pic>
        <p:nvPicPr>
          <p:cNvPr id="600" name="image13.jpg" descr="image13.jpg"/>
          <p:cNvPicPr>
            <a:picLocks noChangeAspect="1"/>
          </p:cNvPicPr>
          <p:nvPr/>
        </p:nvPicPr>
        <p:blipFill>
          <a:blip r:embed="rId8">
            <a:extLst/>
          </a:blip>
          <a:stretch>
            <a:fillRect/>
          </a:stretch>
        </p:blipFill>
        <p:spPr>
          <a:xfrm flipH="1">
            <a:off x="8814828" y="390715"/>
            <a:ext cx="345825" cy="414546"/>
          </a:xfrm>
          <a:prstGeom prst="rect">
            <a:avLst/>
          </a:prstGeom>
          <a:ln w="12700">
            <a:miter lim="400000"/>
          </a:ln>
        </p:spPr>
      </p:pic>
      <p:sp>
        <p:nvSpPr>
          <p:cNvPr id="601" name="21.5%"/>
          <p:cNvSpPr txBox="1"/>
          <p:nvPr/>
        </p:nvSpPr>
        <p:spPr>
          <a:xfrm>
            <a:off x="4164417" y="3764577"/>
            <a:ext cx="551593"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21.5%</a:t>
            </a:r>
          </a:p>
        </p:txBody>
      </p:sp>
      <p:sp>
        <p:nvSpPr>
          <p:cNvPr id="602" name="78.5%"/>
          <p:cNvSpPr txBox="1"/>
          <p:nvPr/>
        </p:nvSpPr>
        <p:spPr>
          <a:xfrm>
            <a:off x="5113336" y="4294721"/>
            <a:ext cx="55159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78.5%</a:t>
            </a:r>
          </a:p>
        </p:txBody>
      </p:sp>
      <p:graphicFrame>
        <p:nvGraphicFramePr>
          <p:cNvPr id="603" name="Table"/>
          <p:cNvGraphicFramePr/>
          <p:nvPr/>
        </p:nvGraphicFramePr>
        <p:xfrm>
          <a:off x="7697476" y="387644"/>
          <a:ext cx="2580530" cy="1076976"/>
        </p:xfrm>
        <a:graphic>
          <a:graphicData uri="http://schemas.openxmlformats.org/drawingml/2006/table">
            <a:tbl>
              <a:tblPr>
                <a:tableStyleId>{4C3C2611-4C71-4FC5-86AE-919BDF0F9419}</a:tableStyleId>
              </a:tblPr>
              <a:tblGrid>
                <a:gridCol w="1361329"/>
                <a:gridCol w="609600"/>
                <a:gridCol w="609600"/>
              </a:tblGrid>
              <a:tr h="218442">
                <a:tc>
                  <a:txBody>
                    <a:bodyPr/>
                    <a:lstStyle/>
                    <a:p>
                      <a:pPr algn="l">
                        <a:defRPr sz="1000"/>
                      </a:pPr>
                      <a:endParaRPr/>
                    </a:p>
                  </a:txBody>
                  <a:tcPr marL="45720" marR="45720" horzOverflow="overflow"/>
                </a:tc>
                <a:tc>
                  <a:txBody>
                    <a:bodyPr/>
                    <a:lstStyle/>
                    <a:p>
                      <a:pPr algn="l">
                        <a:defRPr sz="1000"/>
                      </a:pPr>
                      <a:endParaRPr/>
                    </a:p>
                  </a:txBody>
                  <a:tcPr marL="45720" marR="45720" horzOverflow="overflow"/>
                </a:tc>
                <a:tc>
                  <a:txBody>
                    <a:bodyPr/>
                    <a:lstStyle/>
                    <a:p>
                      <a:r>
                        <a:rPr sz="1000" b="1"/>
                        <a:t>INDEX</a:t>
                      </a:r>
                    </a:p>
                  </a:txBody>
                  <a:tcPr marL="45720" marR="45720" horzOverflow="overflow">
                    <a:solidFill>
                      <a:srgbClr val="D9D9D9"/>
                    </a:solidFill>
                  </a:tcPr>
                </a:tc>
              </a:tr>
              <a:tr h="218442">
                <a:tc>
                  <a:txBody>
                    <a:bodyPr/>
                    <a:lstStyle/>
                    <a:p>
                      <a:pPr algn="l"/>
                      <a:r>
                        <a:rPr sz="1200" b="1"/>
                        <a:t>GAUTENG: </a:t>
                      </a:r>
                    </a:p>
                  </a:txBody>
                  <a:tcPr marL="45720" marR="45720" horzOverflow="overflow"/>
                </a:tc>
                <a:tc>
                  <a:txBody>
                    <a:bodyPr/>
                    <a:lstStyle/>
                    <a:p>
                      <a:r>
                        <a:rPr sz="1000"/>
                        <a:t>45.7%</a:t>
                      </a:r>
                    </a:p>
                  </a:txBody>
                  <a:tcPr marL="45720" marR="45720" horzOverflow="overflow"/>
                </a:tc>
                <a:tc>
                  <a:txBody>
                    <a:bodyPr/>
                    <a:lstStyle/>
                    <a:p>
                      <a:r>
                        <a:rPr sz="1000"/>
                        <a:t>117</a:t>
                      </a:r>
                    </a:p>
                  </a:txBody>
                  <a:tcPr marL="45720" marR="45720" horzOverflow="overflow">
                    <a:solidFill>
                      <a:srgbClr val="D9D9D9"/>
                    </a:solidFill>
                  </a:tcPr>
                </a:tc>
              </a:tr>
              <a:tr h="0">
                <a:tc>
                  <a:txBody>
                    <a:bodyPr/>
                    <a:lstStyle/>
                    <a:p>
                      <a:pPr algn="l"/>
                      <a:r>
                        <a:rPr sz="1200" b="1">
                          <a:solidFill>
                            <a:srgbClr val="17375E"/>
                          </a:solidFill>
                        </a:rPr>
                        <a:t>KWAZULU-NATAL: </a:t>
                      </a:r>
                    </a:p>
                  </a:txBody>
                  <a:tcPr marL="45720" marR="45720" horzOverflow="overflow"/>
                </a:tc>
                <a:tc>
                  <a:txBody>
                    <a:bodyPr/>
                    <a:lstStyle/>
                    <a:p>
                      <a:r>
                        <a:rPr sz="1000"/>
                        <a:t>12.7%</a:t>
                      </a:r>
                    </a:p>
                  </a:txBody>
                  <a:tcPr marL="45720" marR="45720" horzOverflow="overflow"/>
                </a:tc>
                <a:tc>
                  <a:txBody>
                    <a:bodyPr/>
                    <a:lstStyle/>
                    <a:p>
                      <a:r>
                        <a:rPr sz="1000"/>
                        <a:t>77</a:t>
                      </a:r>
                    </a:p>
                  </a:txBody>
                  <a:tcPr marL="45720" marR="45720" horzOverflow="overflow">
                    <a:solidFill>
                      <a:srgbClr val="D9D9D9"/>
                    </a:solidFill>
                  </a:tcPr>
                </a:tc>
              </a:tr>
              <a:tr h="203203">
                <a:tc>
                  <a:txBody>
                    <a:bodyPr/>
                    <a:lstStyle/>
                    <a:p>
                      <a:pPr algn="l"/>
                      <a:r>
                        <a:rPr sz="1200" b="1"/>
                        <a:t>LIMPOPO: </a:t>
                      </a:r>
                    </a:p>
                  </a:txBody>
                  <a:tcPr marL="45720" marR="45720" horzOverflow="overflow"/>
                </a:tc>
                <a:tc>
                  <a:txBody>
                    <a:bodyPr/>
                    <a:lstStyle/>
                    <a:p>
                      <a:r>
                        <a:rPr sz="1000"/>
                        <a:t>10.8%</a:t>
                      </a:r>
                    </a:p>
                  </a:txBody>
                  <a:tcPr marL="45720" marR="45720" horzOverflow="overflow"/>
                </a:tc>
                <a:tc>
                  <a:txBody>
                    <a:bodyPr/>
                    <a:lstStyle/>
                    <a:p>
                      <a:r>
                        <a:rPr sz="1000"/>
                        <a:t>140</a:t>
                      </a:r>
                    </a:p>
                  </a:txBody>
                  <a:tcPr marL="45720" marR="45720" horzOverflow="overflow">
                    <a:solidFill>
                      <a:srgbClr val="D9D9D9"/>
                    </a:solidFill>
                  </a:tcPr>
                </a:tc>
              </a:tr>
              <a:tr h="187963">
                <a:tc>
                  <a:txBody>
                    <a:bodyPr/>
                    <a:lstStyle/>
                    <a:p>
                      <a:pPr algn="l"/>
                      <a:r>
                        <a:rPr sz="1200" b="1">
                          <a:solidFill>
                            <a:srgbClr val="17375E"/>
                          </a:solidFill>
                        </a:rPr>
                        <a:t>WESTERN CAPE: </a:t>
                      </a:r>
                    </a:p>
                  </a:txBody>
                  <a:tcPr marL="45720" marR="45720" horzOverflow="overflow"/>
                </a:tc>
                <a:tc>
                  <a:txBody>
                    <a:bodyPr/>
                    <a:lstStyle/>
                    <a:p>
                      <a:r>
                        <a:rPr sz="1000"/>
                        <a:t>8.6%</a:t>
                      </a:r>
                    </a:p>
                  </a:txBody>
                  <a:tcPr marL="45720" marR="45720" horzOverflow="overflow"/>
                </a:tc>
                <a:tc>
                  <a:txBody>
                    <a:bodyPr/>
                    <a:lstStyle/>
                    <a:p>
                      <a:r>
                        <a:rPr sz="1000"/>
                        <a:t>63</a:t>
                      </a:r>
                    </a:p>
                  </a:txBody>
                  <a:tcPr marL="45720" marR="45720" horzOverflow="overflow">
                    <a:solidFill>
                      <a:srgbClr val="D9D9D9"/>
                    </a:solidFill>
                  </a:tcPr>
                </a:tc>
              </a:tr>
              <a:tr h="248923">
                <a:tc>
                  <a:txBody>
                    <a:bodyPr/>
                    <a:lstStyle/>
                    <a:p>
                      <a:pPr algn="l"/>
                      <a:r>
                        <a:rPr sz="1200" b="1"/>
                        <a:t>EASTERN CAPE: </a:t>
                      </a:r>
                    </a:p>
                  </a:txBody>
                  <a:tcPr marL="45720" marR="45720" horzOverflow="overflow"/>
                </a:tc>
                <a:tc>
                  <a:txBody>
                    <a:bodyPr/>
                    <a:lstStyle/>
                    <a:p>
                      <a:r>
                        <a:rPr sz="1000"/>
                        <a:t>6.7%</a:t>
                      </a:r>
                    </a:p>
                  </a:txBody>
                  <a:tcPr marL="45720" marR="45720" horzOverflow="overflow"/>
                </a:tc>
                <a:tc>
                  <a:txBody>
                    <a:bodyPr/>
                    <a:lstStyle/>
                    <a:p>
                      <a:r>
                        <a:rPr sz="1000"/>
                        <a:t>88</a:t>
                      </a:r>
                    </a:p>
                  </a:txBody>
                  <a:tcPr marL="45720" marR="45720" horzOverflow="overflow">
                    <a:solidFill>
                      <a:srgbClr val="D9D9D9"/>
                    </a:solidFill>
                  </a:tcPr>
                </a:tc>
              </a:tr>
            </a:tbl>
          </a:graphicData>
        </a:graphic>
      </p:graphicFrame>
      <p:sp>
        <p:nvSpPr>
          <p:cNvPr id="604" name="Source: Narratiive, Google Analytics"/>
          <p:cNvSpPr txBox="1"/>
          <p:nvPr/>
        </p:nvSpPr>
        <p:spPr>
          <a:xfrm>
            <a:off x="3840834" y="6829425"/>
            <a:ext cx="2593230" cy="225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t>Source: Narratiive, Google Analytics </a:t>
            </a:r>
          </a:p>
        </p:txBody>
      </p:sp>
      <p:graphicFrame>
        <p:nvGraphicFramePr>
          <p:cNvPr id="605" name="Table"/>
          <p:cNvGraphicFramePr/>
          <p:nvPr/>
        </p:nvGraphicFramePr>
        <p:xfrm>
          <a:off x="3881249" y="337292"/>
          <a:ext cx="1262724" cy="1"/>
        </p:xfrm>
        <a:graphic>
          <a:graphicData uri="http://schemas.openxmlformats.org/drawingml/2006/table">
            <a:tbl>
              <a:tblPr>
                <a:tableStyleId>{4C3C2611-4C71-4FC5-86AE-919BDF0F9419}</a:tableStyleId>
              </a:tblPr>
              <a:tblGrid>
                <a:gridCol w="1262723"/>
              </a:tblGrid>
              <a:tr h="0">
                <a:tc>
                  <a:txBody>
                    <a:bodyPr/>
                    <a:lstStyle/>
                    <a:p>
                      <a:pPr algn="ctr"/>
                      <a:r>
                        <a:rPr sz="1200" b="1"/>
                        <a:t>UNIQUE BROWSERS</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2 146 825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r h="0">
                <a:tc>
                  <a:txBody>
                    <a:bodyPr/>
                    <a:lstStyle/>
                    <a:p>
                      <a:pPr algn="ctr"/>
                      <a:r>
                        <a:rPr sz="1200" b="1"/>
                        <a:t>PAGEVIEWS</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r h="0">
                <a:tc>
                  <a:txBody>
                    <a:bodyPr/>
                    <a:lstStyle/>
                    <a:p>
                      <a:pPr algn="ctr"/>
                      <a:r>
                        <a:rPr sz="1400" b="1">
                          <a:solidFill>
                            <a:srgbClr val="1F497D"/>
                          </a:solidFill>
                        </a:rPr>
                        <a:t>15 680 667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pic>
        <p:nvPicPr>
          <p:cNvPr id="606" name="image15.png" descr="image15.png"/>
          <p:cNvPicPr>
            <a:picLocks noChangeAspect="1"/>
          </p:cNvPicPr>
          <p:nvPr/>
        </p:nvPicPr>
        <p:blipFill>
          <a:blip r:embed="rId9">
            <a:extLst/>
          </a:blip>
          <a:stretch>
            <a:fillRect/>
          </a:stretch>
        </p:blipFill>
        <p:spPr>
          <a:xfrm>
            <a:off x="5025047" y="3642512"/>
            <a:ext cx="569394" cy="569394"/>
          </a:xfrm>
          <a:prstGeom prst="rect">
            <a:avLst/>
          </a:prstGeom>
          <a:ln w="12700">
            <a:miter lim="400000"/>
          </a:ln>
        </p:spPr>
      </p:pic>
      <p:graphicFrame>
        <p:nvGraphicFramePr>
          <p:cNvPr id="607" name="Table"/>
          <p:cNvGraphicFramePr/>
          <p:nvPr/>
        </p:nvGraphicFramePr>
        <p:xfrm>
          <a:off x="8474771" y="3599553"/>
          <a:ext cx="1804663" cy="640090"/>
        </p:xfrm>
        <a:graphic>
          <a:graphicData uri="http://schemas.openxmlformats.org/drawingml/2006/table">
            <a:tbl>
              <a:tblPr>
                <a:tableStyleId>{4C3C2611-4C71-4FC5-86AE-919BDF0F9419}</a:tableStyleId>
              </a:tblPr>
              <a:tblGrid>
                <a:gridCol w="1804662"/>
              </a:tblGrid>
              <a:tr h="218442">
                <a:tc>
                  <a:txBody>
                    <a:bodyPr/>
                    <a:lstStyle/>
                    <a:p>
                      <a:pPr algn="l"/>
                      <a:r>
                        <a:rPr sz="1000" b="1">
                          <a:solidFill>
                            <a:srgbClr val="17375E"/>
                          </a:solidFill>
                          <a:latin typeface="Tahoma"/>
                          <a:ea typeface="Tahoma"/>
                          <a:cs typeface="Tahoma"/>
                          <a:sym typeface="Tahoma"/>
                        </a:rPr>
                        <a:t>MOST-READ SECTIONS</a:t>
                      </a:r>
                    </a:p>
                  </a:txBody>
                  <a:tcPr marL="45720" marR="45720" horzOverflow="overflow"/>
                </a:tc>
              </a:tr>
              <a:tr h="218442">
                <a:tc>
                  <a:txBody>
                    <a:bodyPr/>
                    <a:lstStyle/>
                    <a:p>
                      <a:pPr algn="l"/>
                      <a:r>
                        <a:rPr sz="1000">
                          <a:latin typeface="Arial"/>
                          <a:ea typeface="Arial"/>
                          <a:cs typeface="Arial"/>
                          <a:sym typeface="Arial"/>
                        </a:rPr>
                        <a:t>News</a:t>
                      </a:r>
                    </a:p>
                  </a:txBody>
                  <a:tcPr marL="45720" marR="45720" horzOverflow="overflow"/>
                </a:tc>
              </a:tr>
              <a:tr h="0">
                <a:tc>
                  <a:txBody>
                    <a:bodyPr/>
                    <a:lstStyle/>
                    <a:p>
                      <a:pPr algn="l"/>
                      <a:r>
                        <a:rPr sz="1000">
                          <a:solidFill>
                            <a:srgbClr val="17375E"/>
                          </a:solidFill>
                          <a:latin typeface="Arial"/>
                          <a:ea typeface="Arial"/>
                          <a:cs typeface="Arial"/>
                          <a:sym typeface="Arial"/>
                        </a:rPr>
                        <a:t>Entertainment</a:t>
                      </a:r>
                    </a:p>
                  </a:txBody>
                  <a:tcPr marL="45720" marR="45720" horzOverflow="overflow"/>
                </a:tc>
              </a:tr>
              <a:tr h="203203">
                <a:tc>
                  <a:txBody>
                    <a:bodyPr/>
                    <a:lstStyle/>
                    <a:p>
                      <a:pPr algn="l"/>
                      <a:r>
                        <a:rPr sz="1000">
                          <a:latin typeface="Arial"/>
                          <a:ea typeface="Arial"/>
                          <a:cs typeface="Arial"/>
                          <a:sym typeface="Arial"/>
                        </a:rPr>
                        <a:t>Sport</a:t>
                      </a:r>
                    </a:p>
                  </a:txBody>
                  <a:tcPr marL="45720" marR="45720" horzOverflow="overflow"/>
                </a:tc>
              </a:tr>
            </a:tbl>
          </a:graphicData>
        </a:graphic>
      </p:graphicFrame>
      <p:pic>
        <p:nvPicPr>
          <p:cNvPr id="608" name="image16.png" descr="image16.png"/>
          <p:cNvPicPr>
            <a:picLocks noChangeAspect="1"/>
          </p:cNvPicPr>
          <p:nvPr/>
        </p:nvPicPr>
        <p:blipFill>
          <a:blip r:embed="rId10">
            <a:extLst/>
          </a:blip>
          <a:stretch>
            <a:fillRect/>
          </a:stretch>
        </p:blipFill>
        <p:spPr>
          <a:xfrm>
            <a:off x="5633299" y="406796"/>
            <a:ext cx="806828" cy="867556"/>
          </a:xfrm>
          <a:prstGeom prst="rect">
            <a:avLst/>
          </a:prstGeom>
          <a:ln w="12700">
            <a:miter lim="400000"/>
          </a:ln>
        </p:spPr>
      </p:pic>
      <p:sp>
        <p:nvSpPr>
          <p:cNvPr id="609" name="Line"/>
          <p:cNvSpPr/>
          <p:nvPr/>
        </p:nvSpPr>
        <p:spPr>
          <a:xfrm>
            <a:off x="3841048" y="2105025"/>
            <a:ext cx="6436958" cy="0"/>
          </a:xfrm>
          <a:prstGeom prst="line">
            <a:avLst/>
          </a:prstGeom>
          <a:ln>
            <a:solidFill>
              <a:srgbClr val="4A7EBB"/>
            </a:solidFill>
          </a:ln>
        </p:spPr>
        <p:txBody>
          <a:bodyPr lIns="45719" rIns="45719"/>
          <a:lstStyle/>
          <a:p>
            <a:endParaRPr/>
          </a:p>
        </p:txBody>
      </p:sp>
      <p:sp>
        <p:nvSpPr>
          <p:cNvPr id="610" name="Line"/>
          <p:cNvSpPr/>
          <p:nvPr/>
        </p:nvSpPr>
        <p:spPr>
          <a:xfrm>
            <a:off x="3841048" y="3171825"/>
            <a:ext cx="6436958" cy="0"/>
          </a:xfrm>
          <a:prstGeom prst="line">
            <a:avLst/>
          </a:prstGeom>
          <a:ln>
            <a:solidFill>
              <a:srgbClr val="4A7EBB"/>
            </a:solidFill>
          </a:ln>
        </p:spPr>
        <p:txBody>
          <a:bodyPr lIns="45719" rIns="45719"/>
          <a:lstStyle/>
          <a:p>
            <a:endParaRPr/>
          </a:p>
        </p:txBody>
      </p:sp>
      <p:sp>
        <p:nvSpPr>
          <p:cNvPr id="611" name="Line"/>
          <p:cNvSpPr/>
          <p:nvPr/>
        </p:nvSpPr>
        <p:spPr>
          <a:xfrm>
            <a:off x="5803900" y="3171825"/>
            <a:ext cx="0" cy="1752600"/>
          </a:xfrm>
          <a:prstGeom prst="line">
            <a:avLst/>
          </a:prstGeom>
          <a:ln>
            <a:solidFill>
              <a:srgbClr val="4A7EBB"/>
            </a:solidFill>
          </a:ln>
        </p:spPr>
        <p:txBody>
          <a:bodyPr lIns="45719" rIns="45719"/>
          <a:lstStyle/>
          <a:p>
            <a:endParaRPr/>
          </a:p>
        </p:txBody>
      </p:sp>
      <p:sp>
        <p:nvSpPr>
          <p:cNvPr id="612" name="Line"/>
          <p:cNvSpPr/>
          <p:nvPr/>
        </p:nvSpPr>
        <p:spPr>
          <a:xfrm>
            <a:off x="8394700" y="3171825"/>
            <a:ext cx="0" cy="1752600"/>
          </a:xfrm>
          <a:prstGeom prst="line">
            <a:avLst/>
          </a:prstGeom>
          <a:ln>
            <a:solidFill>
              <a:srgbClr val="4A7EBB"/>
            </a:solidFill>
          </a:ln>
        </p:spPr>
        <p:txBody>
          <a:bodyPr lIns="45719" rIns="45719"/>
          <a:lstStyle/>
          <a:p>
            <a:endParaRPr/>
          </a:p>
        </p:txBody>
      </p:sp>
      <p:sp>
        <p:nvSpPr>
          <p:cNvPr id="613" name="Line"/>
          <p:cNvSpPr/>
          <p:nvPr/>
        </p:nvSpPr>
        <p:spPr>
          <a:xfrm>
            <a:off x="5209919" y="406796"/>
            <a:ext cx="1" cy="1695350"/>
          </a:xfrm>
          <a:prstGeom prst="line">
            <a:avLst/>
          </a:prstGeom>
          <a:ln>
            <a:solidFill>
              <a:srgbClr val="4A7EBB"/>
            </a:solidFill>
          </a:ln>
        </p:spPr>
        <p:txBody>
          <a:bodyPr lIns="45719" rIns="45719"/>
          <a:lstStyle/>
          <a:p>
            <a:endParaRPr/>
          </a:p>
        </p:txBody>
      </p:sp>
      <p:sp>
        <p:nvSpPr>
          <p:cNvPr id="614" name="Line"/>
          <p:cNvSpPr/>
          <p:nvPr/>
        </p:nvSpPr>
        <p:spPr>
          <a:xfrm>
            <a:off x="7389197" y="406796"/>
            <a:ext cx="1" cy="1695350"/>
          </a:xfrm>
          <a:prstGeom prst="line">
            <a:avLst/>
          </a:prstGeom>
          <a:ln>
            <a:solidFill>
              <a:srgbClr val="4A7EBB"/>
            </a:solidFill>
          </a:ln>
        </p:spPr>
        <p:txBody>
          <a:bodyPr lIns="45719" rIns="45719"/>
          <a:lstStyle/>
          <a:p>
            <a:endParaRPr/>
          </a:p>
        </p:txBody>
      </p:sp>
      <p:sp>
        <p:nvSpPr>
          <p:cNvPr id="615" name="Line"/>
          <p:cNvSpPr/>
          <p:nvPr/>
        </p:nvSpPr>
        <p:spPr>
          <a:xfrm>
            <a:off x="3841048" y="4924425"/>
            <a:ext cx="6436958" cy="0"/>
          </a:xfrm>
          <a:prstGeom prst="line">
            <a:avLst/>
          </a:prstGeom>
          <a:ln>
            <a:solidFill>
              <a:srgbClr val="4A7EBB"/>
            </a:solidFill>
          </a:ln>
        </p:spPr>
        <p:txBody>
          <a:bodyPr lIns="45719" rIns="45719"/>
          <a:lstStyle/>
          <a:p>
            <a:endParaRPr/>
          </a:p>
        </p:txBody>
      </p:sp>
      <p:sp>
        <p:nvSpPr>
          <p:cNvPr id="616" name="SA AUDIENCE: 87.4%"/>
          <p:cNvSpPr txBox="1"/>
          <p:nvPr/>
        </p:nvSpPr>
        <p:spPr>
          <a:xfrm>
            <a:off x="8571909" y="35281"/>
            <a:ext cx="182838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200" b="1">
                <a:solidFill>
                  <a:srgbClr val="17375E"/>
                </a:solidFill>
                <a:latin typeface="Tahoma"/>
                <a:ea typeface="Tahoma"/>
                <a:cs typeface="Tahoma"/>
                <a:sym typeface="Tahoma"/>
              </a:defRPr>
            </a:lvl1pPr>
          </a:lstStyle>
          <a:p>
            <a:r>
              <a:t>SA AUDIENCE: 87.4% </a:t>
            </a:r>
          </a:p>
        </p:txBody>
      </p:sp>
      <p:graphicFrame>
        <p:nvGraphicFramePr>
          <p:cNvPr id="617" name="Table"/>
          <p:cNvGraphicFramePr/>
          <p:nvPr/>
        </p:nvGraphicFramePr>
        <p:xfrm>
          <a:off x="5933290" y="3552823"/>
          <a:ext cx="2381341" cy="1081427"/>
        </p:xfrm>
        <a:graphic>
          <a:graphicData uri="http://schemas.openxmlformats.org/drawingml/2006/table">
            <a:tbl>
              <a:tblPr>
                <a:tableStyleId>{4C3C2611-4C71-4FC5-86AE-919BDF0F9419}</a:tableStyleId>
              </a:tblPr>
              <a:tblGrid>
                <a:gridCol w="1190670"/>
                <a:gridCol w="1190670"/>
              </a:tblGrid>
              <a:tr h="742770">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338656">
                <a:tc>
                  <a:txBody>
                    <a:bodyPr/>
                    <a:lstStyle/>
                    <a:p>
                      <a:pPr algn="ctr"/>
                      <a:r>
                        <a:rPr sz="1400" b="1"/>
                        <a:t>735 252</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c>
                  <a:txBody>
                    <a:bodyPr/>
                    <a:lstStyle/>
                    <a:p>
                      <a:pPr algn="ctr"/>
                      <a:r>
                        <a:rPr sz="1400" b="1">
                          <a:solidFill>
                            <a:srgbClr val="1F497D"/>
                          </a:solidFill>
                        </a:rPr>
                        <a:t>751 856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618" name="image18.png" descr="image18.png"/>
          <p:cNvPicPr>
            <a:picLocks noChangeAspect="1"/>
          </p:cNvPicPr>
          <p:nvPr/>
        </p:nvPicPr>
        <p:blipFill>
          <a:blip r:embed="rId11">
            <a:extLst/>
          </a:blip>
          <a:stretch>
            <a:fillRect/>
          </a:stretch>
        </p:blipFill>
        <p:spPr>
          <a:xfrm>
            <a:off x="7431965" y="3645727"/>
            <a:ext cx="581735" cy="578883"/>
          </a:xfrm>
          <a:prstGeom prst="rect">
            <a:avLst/>
          </a:prstGeom>
          <a:ln w="12700">
            <a:miter lim="400000"/>
          </a:ln>
        </p:spPr>
      </p:pic>
      <p:pic>
        <p:nvPicPr>
          <p:cNvPr id="619" name="image19.png" descr="image19.png"/>
          <p:cNvPicPr>
            <a:picLocks noChangeAspect="1"/>
          </p:cNvPicPr>
          <p:nvPr/>
        </p:nvPicPr>
        <p:blipFill>
          <a:blip r:embed="rId12">
            <a:extLst/>
          </a:blip>
          <a:stretch>
            <a:fillRect/>
          </a:stretch>
        </p:blipFill>
        <p:spPr>
          <a:xfrm>
            <a:off x="6222682" y="3629025"/>
            <a:ext cx="578884" cy="578883"/>
          </a:xfrm>
          <a:prstGeom prst="rect">
            <a:avLst/>
          </a:prstGeom>
          <a:ln w="12700">
            <a:miter lim="400000"/>
          </a:ln>
        </p:spPr>
      </p:pic>
      <p:pic>
        <p:nvPicPr>
          <p:cNvPr id="620" name="image20.png" descr="image20.png"/>
          <p:cNvPicPr>
            <a:picLocks noChangeAspect="1"/>
          </p:cNvPicPr>
          <p:nvPr/>
        </p:nvPicPr>
        <p:blipFill>
          <a:blip r:embed="rId13">
            <a:extLst/>
          </a:blip>
          <a:stretch>
            <a:fillRect/>
          </a:stretch>
        </p:blipFill>
        <p:spPr>
          <a:xfrm>
            <a:off x="3898900" y="2322666"/>
            <a:ext cx="396059" cy="537122"/>
          </a:xfrm>
          <a:prstGeom prst="rect">
            <a:avLst/>
          </a:prstGeom>
          <a:ln w="12700">
            <a:miter lim="400000"/>
          </a:ln>
        </p:spPr>
      </p:pic>
      <p:graphicFrame>
        <p:nvGraphicFramePr>
          <p:cNvPr id="621" name="Table"/>
          <p:cNvGraphicFramePr/>
          <p:nvPr/>
        </p:nvGraphicFramePr>
        <p:xfrm>
          <a:off x="5489073" y="1225845"/>
          <a:ext cx="1676401" cy="1"/>
        </p:xfrm>
        <a:graphic>
          <a:graphicData uri="http://schemas.openxmlformats.org/drawingml/2006/table">
            <a:tbl>
              <a:tblPr>
                <a:tableStyleId>{4C3C2611-4C71-4FC5-86AE-919BDF0F9419}</a:tableStyleId>
              </a:tblPr>
              <a:tblGrid>
                <a:gridCol w="838200"/>
                <a:gridCol w="838200"/>
              </a:tblGrid>
              <a:tr h="279052">
                <a:tc>
                  <a:txBody>
                    <a:bodyPr/>
                    <a:lstStyle/>
                    <a:p>
                      <a:pPr algn="ctr"/>
                      <a:r>
                        <a:rPr sz="1400" b="1">
                          <a:solidFill>
                            <a:srgbClr val="1F497D"/>
                          </a:solidFill>
                        </a:rPr>
                        <a:t>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r>
                        <a:rPr sz="1400" b="1">
                          <a:solidFill>
                            <a:srgbClr val="1F497D"/>
                          </a:solidFill>
                        </a:rPr>
                        <a:t>FEMALE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279052">
                <a:tc>
                  <a:txBody>
                    <a:bodyPr/>
                    <a:lstStyle/>
                    <a:p>
                      <a:pPr algn="ctr"/>
                      <a:r>
                        <a:rPr sz="1200"/>
                        <a:t>55%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45%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r>
            </a:tbl>
          </a:graphicData>
        </a:graphic>
      </p:graphicFrame>
      <p:graphicFrame>
        <p:nvGraphicFramePr>
          <p:cNvPr id="622" name="Table"/>
          <p:cNvGraphicFramePr/>
          <p:nvPr/>
        </p:nvGraphicFramePr>
        <p:xfrm>
          <a:off x="4504437" y="2257425"/>
          <a:ext cx="2855423" cy="641120"/>
        </p:xfrm>
        <a:graphic>
          <a:graphicData uri="http://schemas.openxmlformats.org/drawingml/2006/table">
            <a:tbl>
              <a:tblPr>
                <a:tableStyleId>{4C3C2611-4C71-4FC5-86AE-919BDF0F9419}</a:tableStyleId>
              </a:tblPr>
              <a:tblGrid>
                <a:gridCol w="755800"/>
                <a:gridCol w="728022"/>
                <a:gridCol w="685800"/>
                <a:gridCol w="685800"/>
              </a:tblGrid>
              <a:tr h="269941">
                <a:tc>
                  <a:txBody>
                    <a:bodyPr/>
                    <a:lstStyle/>
                    <a:p>
                      <a:pPr algn="ctr"/>
                      <a:r>
                        <a:rPr sz="1200" b="1">
                          <a:solidFill>
                            <a:srgbClr val="17375E"/>
                          </a:solidFill>
                        </a:rPr>
                        <a:t>15-19</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20-24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25-34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35-44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r>
              <a:tr h="371178">
                <a:tc>
                  <a:txBody>
                    <a:bodyPr/>
                    <a:lstStyle/>
                    <a:p>
                      <a:pPr algn="ctr"/>
                      <a:r>
                        <a:rPr sz="1200"/>
                        <a:t>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14%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24%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19%</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graphicFrame>
        <p:nvGraphicFramePr>
          <p:cNvPr id="623" name="Table"/>
          <p:cNvGraphicFramePr/>
          <p:nvPr/>
        </p:nvGraphicFramePr>
        <p:xfrm>
          <a:off x="7368078" y="2257425"/>
          <a:ext cx="2855423" cy="712055"/>
        </p:xfrm>
        <a:graphic>
          <a:graphicData uri="http://schemas.openxmlformats.org/drawingml/2006/table">
            <a:tbl>
              <a:tblPr>
                <a:tableStyleId>{4C3C2611-4C71-4FC5-86AE-919BDF0F9419}</a:tableStyleId>
              </a:tblPr>
              <a:tblGrid>
                <a:gridCol w="755800"/>
                <a:gridCol w="728022"/>
                <a:gridCol w="685800"/>
                <a:gridCol w="685800"/>
              </a:tblGrid>
              <a:tr h="340877">
                <a:tc>
                  <a:txBody>
                    <a:bodyPr/>
                    <a:lstStyle/>
                    <a:p>
                      <a:pPr algn="ctr"/>
                      <a:r>
                        <a:rPr sz="1200" b="1">
                          <a:solidFill>
                            <a:srgbClr val="17375E"/>
                          </a:solidFill>
                        </a:rPr>
                        <a:t>45-49</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50-54</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55-59</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60+</a:t>
                      </a:r>
                    </a:p>
                  </a:txBody>
                  <a:tcPr marL="95250" marR="95250" marT="95250" marB="95250" anchor="ctr" horzOverflow="overflow">
                    <a:lnL>
                      <a:solidFill>
                        <a:srgbClr val="ECECEC"/>
                      </a:solidFill>
                    </a:lnL>
                    <a:lnR>
                      <a:solidFill>
                        <a:srgbClr val="ECECEC"/>
                      </a:solidFill>
                    </a:lnR>
                    <a:lnB>
                      <a:solidFill>
                        <a:srgbClr val="ECECEC"/>
                      </a:solidFill>
                    </a:lnB>
                  </a:tcPr>
                </a:tc>
              </a:tr>
              <a:tr h="371178">
                <a:tc>
                  <a:txBody>
                    <a:bodyPr/>
                    <a:lstStyle/>
                    <a:p>
                      <a:pPr algn="ctr"/>
                      <a:r>
                        <a:rPr sz="1200"/>
                        <a:t>11%</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10%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8%</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bl>
          </a:graphicData>
        </a:graphic>
      </p:graphicFrame>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5" name="2D Line Chart"/>
          <p:cNvGraphicFramePr/>
          <p:nvPr/>
        </p:nvGraphicFramePr>
        <p:xfrm>
          <a:off x="3733043" y="4888531"/>
          <a:ext cx="4825123" cy="1625863"/>
        </p:xfrm>
        <a:graphic>
          <a:graphicData uri="http://schemas.openxmlformats.org/drawingml/2006/chart">
            <c:chart xmlns:c="http://schemas.openxmlformats.org/drawingml/2006/chart" xmlns:r="http://schemas.openxmlformats.org/officeDocument/2006/relationships" r:id="rId2"/>
          </a:graphicData>
        </a:graphic>
      </p:graphicFrame>
      <p:pic>
        <p:nvPicPr>
          <p:cNvPr id="626"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pic>
        <p:nvPicPr>
          <p:cNvPr id="627" name="image12.png" descr="image12.png"/>
          <p:cNvPicPr>
            <a:picLocks noChangeAspect="1"/>
          </p:cNvPicPr>
          <p:nvPr/>
        </p:nvPicPr>
        <p:blipFill>
          <a:blip r:embed="rId4">
            <a:extLst/>
          </a:blip>
          <a:stretch>
            <a:fillRect/>
          </a:stretch>
        </p:blipFill>
        <p:spPr>
          <a:xfrm>
            <a:off x="3933907" y="3533023"/>
            <a:ext cx="988968" cy="988968"/>
          </a:xfrm>
          <a:prstGeom prst="rect">
            <a:avLst/>
          </a:prstGeom>
          <a:ln w="12700">
            <a:miter lim="400000"/>
          </a:ln>
        </p:spPr>
      </p:pic>
      <p:pic>
        <p:nvPicPr>
          <p:cNvPr id="628" name="image13.jpg" descr="image13.jpg"/>
          <p:cNvPicPr>
            <a:picLocks noChangeAspect="1"/>
          </p:cNvPicPr>
          <p:nvPr/>
        </p:nvPicPr>
        <p:blipFill>
          <a:blip r:embed="rId5">
            <a:extLst/>
          </a:blip>
          <a:stretch>
            <a:fillRect/>
          </a:stretch>
        </p:blipFill>
        <p:spPr>
          <a:xfrm flipH="1">
            <a:off x="8814828" y="390715"/>
            <a:ext cx="345825" cy="414546"/>
          </a:xfrm>
          <a:prstGeom prst="rect">
            <a:avLst/>
          </a:prstGeom>
          <a:ln w="12700">
            <a:miter lim="400000"/>
          </a:ln>
        </p:spPr>
      </p:pic>
      <p:sp>
        <p:nvSpPr>
          <p:cNvPr id="629" name="Line"/>
          <p:cNvSpPr/>
          <p:nvPr/>
        </p:nvSpPr>
        <p:spPr>
          <a:xfrm>
            <a:off x="3517900" y="2815726"/>
            <a:ext cx="0" cy="1041899"/>
          </a:xfrm>
          <a:prstGeom prst="line">
            <a:avLst/>
          </a:prstGeom>
          <a:ln>
            <a:solidFill>
              <a:srgbClr val="808080"/>
            </a:solidFill>
          </a:ln>
        </p:spPr>
        <p:txBody>
          <a:bodyPr lIns="45719" rIns="45719"/>
          <a:lstStyle/>
          <a:p>
            <a:endParaRPr/>
          </a:p>
        </p:txBody>
      </p:sp>
      <p:graphicFrame>
        <p:nvGraphicFramePr>
          <p:cNvPr id="630" name="Table"/>
          <p:cNvGraphicFramePr/>
          <p:nvPr/>
        </p:nvGraphicFramePr>
        <p:xfrm>
          <a:off x="8792733" y="5568686"/>
          <a:ext cx="1578987" cy="339619"/>
        </p:xfrm>
        <a:graphic>
          <a:graphicData uri="http://schemas.openxmlformats.org/drawingml/2006/table">
            <a:tbl>
              <a:tblPr>
                <a:tableStyleId>{4C3C2611-4C71-4FC5-86AE-919BDF0F9419}</a:tableStyleId>
              </a:tblPr>
              <a:tblGrid>
                <a:gridCol w="1578986"/>
              </a:tblGrid>
              <a:tr h="339618">
                <a:tc>
                  <a:txBody>
                    <a:bodyPr/>
                    <a:lstStyle/>
                    <a:p>
                      <a:pPr algn="ctr"/>
                      <a:r>
                        <a:rPr sz="1000" b="1">
                          <a:latin typeface="Tahoma"/>
                          <a:ea typeface="Tahoma"/>
                          <a:cs typeface="Tahoma"/>
                          <a:sym typeface="Tahoma"/>
                        </a:rPr>
                        <a:t>AVG TIME ON SITE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2:56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631" name="image14.png" descr="image14.png"/>
          <p:cNvPicPr>
            <a:picLocks noChangeAspect="1"/>
          </p:cNvPicPr>
          <p:nvPr/>
        </p:nvPicPr>
        <p:blipFill>
          <a:blip r:embed="rId6">
            <a:extLst/>
          </a:blip>
          <a:stretch>
            <a:fillRect/>
          </a:stretch>
        </p:blipFill>
        <p:spPr>
          <a:xfrm>
            <a:off x="9401402" y="5236462"/>
            <a:ext cx="372676" cy="372676"/>
          </a:xfrm>
          <a:prstGeom prst="rect">
            <a:avLst/>
          </a:prstGeom>
          <a:ln w="12700">
            <a:miter lim="400000"/>
          </a:ln>
        </p:spPr>
      </p:pic>
      <p:sp>
        <p:nvSpPr>
          <p:cNvPr id="632" name="23.9%"/>
          <p:cNvSpPr txBox="1"/>
          <p:nvPr/>
        </p:nvSpPr>
        <p:spPr>
          <a:xfrm>
            <a:off x="4183757" y="3764577"/>
            <a:ext cx="55159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23.9%</a:t>
            </a:r>
          </a:p>
        </p:txBody>
      </p:sp>
      <p:sp>
        <p:nvSpPr>
          <p:cNvPr id="633" name="76.1%"/>
          <p:cNvSpPr txBox="1"/>
          <p:nvPr/>
        </p:nvSpPr>
        <p:spPr>
          <a:xfrm>
            <a:off x="5113336" y="4294721"/>
            <a:ext cx="55159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76.1%</a:t>
            </a:r>
          </a:p>
        </p:txBody>
      </p:sp>
      <p:sp>
        <p:nvSpPr>
          <p:cNvPr id="634" name="Line"/>
          <p:cNvSpPr/>
          <p:nvPr/>
        </p:nvSpPr>
        <p:spPr>
          <a:xfrm>
            <a:off x="3517900" y="3857625"/>
            <a:ext cx="0" cy="1676400"/>
          </a:xfrm>
          <a:prstGeom prst="line">
            <a:avLst/>
          </a:prstGeom>
          <a:ln>
            <a:solidFill>
              <a:srgbClr val="808080"/>
            </a:solidFill>
          </a:ln>
        </p:spPr>
        <p:txBody>
          <a:bodyPr lIns="45719" rIns="45719"/>
          <a:lstStyle/>
          <a:p>
            <a:endParaRPr/>
          </a:p>
        </p:txBody>
      </p:sp>
      <p:sp>
        <p:nvSpPr>
          <p:cNvPr id="635" name="Source: Narratiive, Google Analytics"/>
          <p:cNvSpPr txBox="1"/>
          <p:nvPr/>
        </p:nvSpPr>
        <p:spPr>
          <a:xfrm>
            <a:off x="3840834" y="6829425"/>
            <a:ext cx="2738172" cy="225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t>Source: Narratiive, Google Analytics </a:t>
            </a:r>
          </a:p>
        </p:txBody>
      </p:sp>
      <p:sp>
        <p:nvSpPr>
          <p:cNvPr id="636" name="Peak time: 7am – 4pm"/>
          <p:cNvSpPr txBox="1"/>
          <p:nvPr/>
        </p:nvSpPr>
        <p:spPr>
          <a:xfrm>
            <a:off x="5378972" y="6006991"/>
            <a:ext cx="1749051"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pPr>
            <a:r>
              <a:t>Peak time: 7am – 4pm</a:t>
            </a:r>
          </a:p>
        </p:txBody>
      </p:sp>
      <p:sp>
        <p:nvSpPr>
          <p:cNvPr id="637" name="SESSIONS…"/>
          <p:cNvSpPr txBox="1"/>
          <p:nvPr/>
        </p:nvSpPr>
        <p:spPr>
          <a:xfrm>
            <a:off x="2120235" y="5818942"/>
            <a:ext cx="798239"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latin typeface="Tahoma"/>
                <a:ea typeface="Tahoma"/>
                <a:cs typeface="Tahoma"/>
                <a:sym typeface="Tahoma"/>
              </a:defRPr>
            </a:pPr>
            <a:r>
              <a:t>SESSIONS</a:t>
            </a:r>
          </a:p>
          <a:p>
            <a:pPr algn="ctr">
              <a:defRPr sz="1000" b="1">
                <a:latin typeface="Tahoma"/>
                <a:ea typeface="Tahoma"/>
                <a:cs typeface="Tahoma"/>
                <a:sym typeface="Tahoma"/>
              </a:defRPr>
            </a:pPr>
            <a:r>
              <a:t>BY HOUR</a:t>
            </a:r>
          </a:p>
        </p:txBody>
      </p:sp>
      <p:graphicFrame>
        <p:nvGraphicFramePr>
          <p:cNvPr id="638" name="Table"/>
          <p:cNvGraphicFramePr/>
          <p:nvPr/>
        </p:nvGraphicFramePr>
        <p:xfrm>
          <a:off x="3881249" y="337292"/>
          <a:ext cx="1262724" cy="1"/>
        </p:xfrm>
        <a:graphic>
          <a:graphicData uri="http://schemas.openxmlformats.org/drawingml/2006/table">
            <a:tbl>
              <a:tblPr>
                <a:tableStyleId>{4C3C2611-4C71-4FC5-86AE-919BDF0F9419}</a:tableStyleId>
              </a:tblPr>
              <a:tblGrid>
                <a:gridCol w="1262723"/>
              </a:tblGrid>
              <a:tr h="0">
                <a:tc>
                  <a:txBody>
                    <a:bodyPr/>
                    <a:lstStyle/>
                    <a:p>
                      <a:pPr algn="ctr"/>
                      <a:r>
                        <a:rPr sz="1200" b="1"/>
                        <a:t>UNIQUE BROWSERS</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627 810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r h="0">
                <a:tc>
                  <a:txBody>
                    <a:bodyPr/>
                    <a:lstStyle/>
                    <a:p>
                      <a:pPr algn="ctr"/>
                      <a:r>
                        <a:rPr sz="1200" b="1"/>
                        <a:t>PAGEVIEWS</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r h="0">
                <a:tc>
                  <a:txBody>
                    <a:bodyPr/>
                    <a:lstStyle/>
                    <a:p>
                      <a:pPr algn="ctr"/>
                      <a:r>
                        <a:rPr sz="1400" b="1">
                          <a:solidFill>
                            <a:srgbClr val="1F497D"/>
                          </a:solidFill>
                        </a:rPr>
                        <a:t>2 250 917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pic>
        <p:nvPicPr>
          <p:cNvPr id="639" name="image15.png" descr="image15.png"/>
          <p:cNvPicPr>
            <a:picLocks noChangeAspect="1"/>
          </p:cNvPicPr>
          <p:nvPr/>
        </p:nvPicPr>
        <p:blipFill>
          <a:blip r:embed="rId7">
            <a:extLst/>
          </a:blip>
          <a:stretch>
            <a:fillRect/>
          </a:stretch>
        </p:blipFill>
        <p:spPr>
          <a:xfrm>
            <a:off x="5025047" y="3642512"/>
            <a:ext cx="569394" cy="569394"/>
          </a:xfrm>
          <a:prstGeom prst="rect">
            <a:avLst/>
          </a:prstGeom>
          <a:ln w="12700">
            <a:miter lim="400000"/>
          </a:ln>
        </p:spPr>
      </p:pic>
      <p:graphicFrame>
        <p:nvGraphicFramePr>
          <p:cNvPr id="640" name="Table"/>
          <p:cNvGraphicFramePr/>
          <p:nvPr/>
        </p:nvGraphicFramePr>
        <p:xfrm>
          <a:off x="8474771" y="3599553"/>
          <a:ext cx="1804663" cy="640090"/>
        </p:xfrm>
        <a:graphic>
          <a:graphicData uri="http://schemas.openxmlformats.org/drawingml/2006/table">
            <a:tbl>
              <a:tblPr>
                <a:tableStyleId>{4C3C2611-4C71-4FC5-86AE-919BDF0F9419}</a:tableStyleId>
              </a:tblPr>
              <a:tblGrid>
                <a:gridCol w="1804662"/>
              </a:tblGrid>
              <a:tr h="218442">
                <a:tc>
                  <a:txBody>
                    <a:bodyPr/>
                    <a:lstStyle/>
                    <a:p>
                      <a:pPr algn="l"/>
                      <a:r>
                        <a:rPr sz="1000" b="1">
                          <a:solidFill>
                            <a:srgbClr val="17375E"/>
                          </a:solidFill>
                          <a:latin typeface="Tahoma"/>
                          <a:ea typeface="Tahoma"/>
                          <a:cs typeface="Tahoma"/>
                          <a:sym typeface="Tahoma"/>
                        </a:rPr>
                        <a:t>MOST-READ SECTIONS</a:t>
                      </a:r>
                    </a:p>
                  </a:txBody>
                  <a:tcPr marL="45720" marR="45720" horzOverflow="overflow"/>
                </a:tc>
              </a:tr>
              <a:tr h="218442">
                <a:tc>
                  <a:txBody>
                    <a:bodyPr/>
                    <a:lstStyle/>
                    <a:p>
                      <a:pPr algn="l"/>
                      <a:r>
                        <a:rPr sz="1000">
                          <a:latin typeface="Arial"/>
                          <a:ea typeface="Arial"/>
                          <a:cs typeface="Arial"/>
                          <a:sym typeface="Arial"/>
                        </a:rPr>
                        <a:t>News</a:t>
                      </a:r>
                    </a:p>
                  </a:txBody>
                  <a:tcPr marL="45720" marR="45720" horzOverflow="overflow"/>
                </a:tc>
              </a:tr>
              <a:tr h="0">
                <a:tc>
                  <a:txBody>
                    <a:bodyPr/>
                    <a:lstStyle/>
                    <a:p>
                      <a:pPr algn="l"/>
                      <a:r>
                        <a:rPr sz="1000">
                          <a:solidFill>
                            <a:srgbClr val="17375E"/>
                          </a:solidFill>
                          <a:latin typeface="Arial"/>
                          <a:ea typeface="Arial"/>
                          <a:cs typeface="Arial"/>
                          <a:sym typeface="Arial"/>
                        </a:rPr>
                        <a:t>Shwashwi (gossip)</a:t>
                      </a:r>
                    </a:p>
                  </a:txBody>
                  <a:tcPr marL="45720" marR="45720" horzOverflow="overflow"/>
                </a:tc>
              </a:tr>
              <a:tr h="203203">
                <a:tc>
                  <a:txBody>
                    <a:bodyPr/>
                    <a:lstStyle/>
                    <a:p>
                      <a:pPr algn="l"/>
                      <a:r>
                        <a:rPr sz="1000">
                          <a:latin typeface="Arial"/>
                          <a:ea typeface="Arial"/>
                          <a:cs typeface="Arial"/>
                          <a:sym typeface="Arial"/>
                        </a:rPr>
                        <a:t>Lifestyle</a:t>
                      </a:r>
                    </a:p>
                  </a:txBody>
                  <a:tcPr marL="45720" marR="45720" horzOverflow="overflow"/>
                </a:tc>
              </a:tr>
            </a:tbl>
          </a:graphicData>
        </a:graphic>
      </p:graphicFrame>
      <p:pic>
        <p:nvPicPr>
          <p:cNvPr id="641" name="image3.jpeg" descr="image3.jpeg"/>
          <p:cNvPicPr>
            <a:picLocks noChangeAspect="1"/>
          </p:cNvPicPr>
          <p:nvPr/>
        </p:nvPicPr>
        <p:blipFill>
          <a:blip r:embed="rId8">
            <a:extLst/>
          </a:blip>
          <a:srcRect l="1" r="65980"/>
          <a:stretch>
            <a:fillRect/>
          </a:stretch>
        </p:blipFill>
        <p:spPr>
          <a:xfrm>
            <a:off x="0" y="0"/>
            <a:ext cx="3637816" cy="7556500"/>
          </a:xfrm>
          <a:prstGeom prst="rect">
            <a:avLst/>
          </a:prstGeom>
          <a:ln w="12700">
            <a:miter lim="400000"/>
          </a:ln>
        </p:spPr>
      </p:pic>
      <p:sp>
        <p:nvSpPr>
          <p:cNvPr id="642" name="OUR NETWORK"/>
          <p:cNvSpPr txBox="1">
            <a:spLocks noGrp="1"/>
          </p:cNvSpPr>
          <p:nvPr>
            <p:ph type="title"/>
          </p:nvPr>
        </p:nvSpPr>
        <p:spPr>
          <a:xfrm>
            <a:off x="-292101" y="372447"/>
            <a:ext cx="3753486" cy="861776"/>
          </a:xfrm>
          <a:prstGeom prst="rect">
            <a:avLst/>
          </a:prstGeom>
        </p:spPr>
        <p:txBody>
          <a:bodyPr/>
          <a:lstStyle/>
          <a:p>
            <a:pPr indent="12700" algn="r">
              <a:defRPr b="1" spc="-100">
                <a:latin typeface="+mn-lt"/>
                <a:ea typeface="+mn-ea"/>
                <a:cs typeface="+mn-cs"/>
                <a:sym typeface="Calibri"/>
              </a:defRPr>
            </a:pPr>
            <a:r>
              <a:t>OUR</a:t>
            </a:r>
            <a:br/>
            <a:r>
              <a:rPr b="0"/>
              <a:t>NETWORK</a:t>
            </a:r>
          </a:p>
        </p:txBody>
      </p:sp>
      <p:sp>
        <p:nvSpPr>
          <p:cNvPr id="643" name="The website of the Sunday World tabloid newspaper, which forms part of SowetanLIVE, delivers celebrity and entertainment news and gossip, lively news reportage, superb sports coverage, and provocative but amusing stories that connect its readers to what’s happening around the corner, around the country and around the world."/>
          <p:cNvSpPr txBox="1"/>
          <p:nvPr/>
        </p:nvSpPr>
        <p:spPr>
          <a:xfrm>
            <a:off x="469900" y="1359300"/>
            <a:ext cx="3067993" cy="36594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3975" indent="-107950" algn="r">
              <a:defRPr>
                <a:solidFill>
                  <a:srgbClr val="FFFFFF"/>
                </a:solidFill>
              </a:defRPr>
            </a:pPr>
            <a:r>
              <a:t>The website of the </a:t>
            </a:r>
            <a:r>
              <a:rPr b="1"/>
              <a:t>Sunday World</a:t>
            </a:r>
            <a:r>
              <a:t> tabloid newspaper, which forms part of </a:t>
            </a:r>
            <a:r>
              <a:rPr b="1"/>
              <a:t>SowetanLIVE</a:t>
            </a:r>
            <a:r>
              <a:t>, delivers celebrity and entertainment news and gossip, lively news reportage, superb sports coverage, and provocative but amusing stories that connect its readers to what’s happening around the corner, around the country and around the world.</a:t>
            </a:r>
          </a:p>
        </p:txBody>
      </p:sp>
      <p:sp>
        <p:nvSpPr>
          <p:cNvPr id="644" name="www.sundayworld.co.za"/>
          <p:cNvSpPr txBox="1"/>
          <p:nvPr/>
        </p:nvSpPr>
        <p:spPr>
          <a:xfrm>
            <a:off x="-1094970" y="6959896"/>
            <a:ext cx="452120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000" b="1" spc="-30">
                <a:solidFill>
                  <a:srgbClr val="FFFFFF"/>
                </a:solidFill>
              </a:defRPr>
            </a:lvl1pPr>
          </a:lstStyle>
          <a:p>
            <a:r>
              <a:t>www.sundayworld.co.za</a:t>
            </a:r>
          </a:p>
        </p:txBody>
      </p:sp>
      <p:pic>
        <p:nvPicPr>
          <p:cNvPr id="645" name="image16.png" descr="image16.png"/>
          <p:cNvPicPr>
            <a:picLocks noChangeAspect="1"/>
          </p:cNvPicPr>
          <p:nvPr/>
        </p:nvPicPr>
        <p:blipFill>
          <a:blip r:embed="rId9">
            <a:extLst/>
          </a:blip>
          <a:stretch>
            <a:fillRect/>
          </a:stretch>
        </p:blipFill>
        <p:spPr>
          <a:xfrm>
            <a:off x="5633299" y="406796"/>
            <a:ext cx="806828" cy="867556"/>
          </a:xfrm>
          <a:prstGeom prst="rect">
            <a:avLst/>
          </a:prstGeom>
          <a:ln w="12700">
            <a:miter lim="400000"/>
          </a:ln>
        </p:spPr>
      </p:pic>
      <p:sp>
        <p:nvSpPr>
          <p:cNvPr id="646" name="Line"/>
          <p:cNvSpPr/>
          <p:nvPr/>
        </p:nvSpPr>
        <p:spPr>
          <a:xfrm>
            <a:off x="3841048" y="2105025"/>
            <a:ext cx="6436958" cy="0"/>
          </a:xfrm>
          <a:prstGeom prst="line">
            <a:avLst/>
          </a:prstGeom>
          <a:ln>
            <a:solidFill>
              <a:srgbClr val="4A7EBB"/>
            </a:solidFill>
          </a:ln>
        </p:spPr>
        <p:txBody>
          <a:bodyPr lIns="45719" rIns="45719"/>
          <a:lstStyle/>
          <a:p>
            <a:endParaRPr/>
          </a:p>
        </p:txBody>
      </p:sp>
      <p:sp>
        <p:nvSpPr>
          <p:cNvPr id="647" name="Line"/>
          <p:cNvSpPr/>
          <p:nvPr/>
        </p:nvSpPr>
        <p:spPr>
          <a:xfrm>
            <a:off x="3841048" y="3171825"/>
            <a:ext cx="6436958" cy="0"/>
          </a:xfrm>
          <a:prstGeom prst="line">
            <a:avLst/>
          </a:prstGeom>
          <a:ln>
            <a:solidFill>
              <a:srgbClr val="4A7EBB"/>
            </a:solidFill>
          </a:ln>
        </p:spPr>
        <p:txBody>
          <a:bodyPr lIns="45719" rIns="45719"/>
          <a:lstStyle/>
          <a:p>
            <a:endParaRPr/>
          </a:p>
        </p:txBody>
      </p:sp>
      <p:sp>
        <p:nvSpPr>
          <p:cNvPr id="648" name="Line"/>
          <p:cNvSpPr/>
          <p:nvPr/>
        </p:nvSpPr>
        <p:spPr>
          <a:xfrm>
            <a:off x="5803900" y="3171825"/>
            <a:ext cx="0" cy="1752600"/>
          </a:xfrm>
          <a:prstGeom prst="line">
            <a:avLst/>
          </a:prstGeom>
          <a:ln>
            <a:solidFill>
              <a:srgbClr val="4A7EBB"/>
            </a:solidFill>
          </a:ln>
        </p:spPr>
        <p:txBody>
          <a:bodyPr lIns="45719" rIns="45719"/>
          <a:lstStyle/>
          <a:p>
            <a:endParaRPr/>
          </a:p>
        </p:txBody>
      </p:sp>
      <p:sp>
        <p:nvSpPr>
          <p:cNvPr id="649" name="Line"/>
          <p:cNvSpPr/>
          <p:nvPr/>
        </p:nvSpPr>
        <p:spPr>
          <a:xfrm>
            <a:off x="8394700" y="3171825"/>
            <a:ext cx="0" cy="1752600"/>
          </a:xfrm>
          <a:prstGeom prst="line">
            <a:avLst/>
          </a:prstGeom>
          <a:ln>
            <a:solidFill>
              <a:srgbClr val="4A7EBB"/>
            </a:solidFill>
          </a:ln>
        </p:spPr>
        <p:txBody>
          <a:bodyPr lIns="45719" rIns="45719"/>
          <a:lstStyle/>
          <a:p>
            <a:endParaRPr/>
          </a:p>
        </p:txBody>
      </p:sp>
      <p:sp>
        <p:nvSpPr>
          <p:cNvPr id="650" name="Line"/>
          <p:cNvSpPr/>
          <p:nvPr/>
        </p:nvSpPr>
        <p:spPr>
          <a:xfrm>
            <a:off x="5209919" y="406796"/>
            <a:ext cx="1" cy="1695350"/>
          </a:xfrm>
          <a:prstGeom prst="line">
            <a:avLst/>
          </a:prstGeom>
          <a:ln>
            <a:solidFill>
              <a:srgbClr val="4A7EBB"/>
            </a:solidFill>
          </a:ln>
        </p:spPr>
        <p:txBody>
          <a:bodyPr lIns="45719" rIns="45719"/>
          <a:lstStyle/>
          <a:p>
            <a:endParaRPr/>
          </a:p>
        </p:txBody>
      </p:sp>
      <p:sp>
        <p:nvSpPr>
          <p:cNvPr id="651" name="Line"/>
          <p:cNvSpPr/>
          <p:nvPr/>
        </p:nvSpPr>
        <p:spPr>
          <a:xfrm>
            <a:off x="7389197" y="406796"/>
            <a:ext cx="1" cy="1695350"/>
          </a:xfrm>
          <a:prstGeom prst="line">
            <a:avLst/>
          </a:prstGeom>
          <a:ln>
            <a:solidFill>
              <a:srgbClr val="4A7EBB"/>
            </a:solidFill>
          </a:ln>
        </p:spPr>
        <p:txBody>
          <a:bodyPr lIns="45719" rIns="45719"/>
          <a:lstStyle/>
          <a:p>
            <a:endParaRPr/>
          </a:p>
        </p:txBody>
      </p:sp>
      <p:sp>
        <p:nvSpPr>
          <p:cNvPr id="652" name="Line"/>
          <p:cNvSpPr/>
          <p:nvPr/>
        </p:nvSpPr>
        <p:spPr>
          <a:xfrm>
            <a:off x="3841048" y="4924425"/>
            <a:ext cx="6436958" cy="0"/>
          </a:xfrm>
          <a:prstGeom prst="line">
            <a:avLst/>
          </a:prstGeom>
          <a:ln>
            <a:solidFill>
              <a:srgbClr val="4A7EBB"/>
            </a:solidFill>
          </a:ln>
        </p:spPr>
        <p:txBody>
          <a:bodyPr lIns="45719" rIns="45719"/>
          <a:lstStyle/>
          <a:p>
            <a:endParaRPr/>
          </a:p>
        </p:txBody>
      </p:sp>
      <p:sp>
        <p:nvSpPr>
          <p:cNvPr id="653" name="SESSIONS BY HOUR"/>
          <p:cNvSpPr txBox="1"/>
          <p:nvPr/>
        </p:nvSpPr>
        <p:spPr>
          <a:xfrm>
            <a:off x="3924072" y="5326672"/>
            <a:ext cx="167036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b="1"/>
            </a:lvl1pPr>
          </a:lstStyle>
          <a:p>
            <a:r>
              <a:t>SESSIONS BY HOUR</a:t>
            </a:r>
          </a:p>
        </p:txBody>
      </p:sp>
      <p:pic>
        <p:nvPicPr>
          <p:cNvPr id="654" name="image31.jpeg" descr="image31.jpeg"/>
          <p:cNvPicPr>
            <a:picLocks noChangeAspect="1"/>
          </p:cNvPicPr>
          <p:nvPr/>
        </p:nvPicPr>
        <p:blipFill>
          <a:blip r:embed="rId10">
            <a:extLst/>
          </a:blip>
          <a:stretch>
            <a:fillRect/>
          </a:stretch>
        </p:blipFill>
        <p:spPr>
          <a:xfrm>
            <a:off x="1765300" y="6128880"/>
            <a:ext cx="1646204" cy="729669"/>
          </a:xfrm>
          <a:prstGeom prst="rect">
            <a:avLst/>
          </a:prstGeom>
          <a:ln w="12700">
            <a:miter lim="400000"/>
          </a:ln>
        </p:spPr>
      </p:pic>
      <p:sp>
        <p:nvSpPr>
          <p:cNvPr id="655" name="SA AUDIENCE: 90.1%"/>
          <p:cNvSpPr txBox="1"/>
          <p:nvPr/>
        </p:nvSpPr>
        <p:spPr>
          <a:xfrm>
            <a:off x="8571909" y="35281"/>
            <a:ext cx="182838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200" b="1">
                <a:solidFill>
                  <a:srgbClr val="17375E"/>
                </a:solidFill>
                <a:latin typeface="Tahoma"/>
                <a:ea typeface="Tahoma"/>
                <a:cs typeface="Tahoma"/>
                <a:sym typeface="Tahoma"/>
              </a:defRPr>
            </a:lvl1pPr>
          </a:lstStyle>
          <a:p>
            <a:r>
              <a:t>SA AUDIENCE: 90.1% </a:t>
            </a:r>
          </a:p>
        </p:txBody>
      </p:sp>
      <p:graphicFrame>
        <p:nvGraphicFramePr>
          <p:cNvPr id="656" name="Table"/>
          <p:cNvGraphicFramePr/>
          <p:nvPr/>
        </p:nvGraphicFramePr>
        <p:xfrm>
          <a:off x="5933290" y="3552823"/>
          <a:ext cx="2381341" cy="1081427"/>
        </p:xfrm>
        <a:graphic>
          <a:graphicData uri="http://schemas.openxmlformats.org/drawingml/2006/table">
            <a:tbl>
              <a:tblPr>
                <a:tableStyleId>{4C3C2611-4C71-4FC5-86AE-919BDF0F9419}</a:tableStyleId>
              </a:tblPr>
              <a:tblGrid>
                <a:gridCol w="1190670"/>
                <a:gridCol w="1190670"/>
              </a:tblGrid>
              <a:tr h="742770">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338656">
                <a:tc>
                  <a:txBody>
                    <a:bodyPr/>
                    <a:lstStyle/>
                    <a:p>
                      <a:pPr algn="ctr"/>
                      <a:r>
                        <a:rPr sz="1400" b="1"/>
                        <a:t>168 937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c>
                  <a:txBody>
                    <a:bodyPr/>
                    <a:lstStyle/>
                    <a:p>
                      <a:pPr algn="ctr"/>
                      <a:r>
                        <a:rPr sz="1400" b="1">
                          <a:solidFill>
                            <a:srgbClr val="1F497D"/>
                          </a:solidFill>
                        </a:rPr>
                        <a:t>133 297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657" name="image18.png" descr="image18.png"/>
          <p:cNvPicPr>
            <a:picLocks noChangeAspect="1"/>
          </p:cNvPicPr>
          <p:nvPr/>
        </p:nvPicPr>
        <p:blipFill>
          <a:blip r:embed="rId11">
            <a:extLst/>
          </a:blip>
          <a:stretch>
            <a:fillRect/>
          </a:stretch>
        </p:blipFill>
        <p:spPr>
          <a:xfrm>
            <a:off x="7431965" y="3645727"/>
            <a:ext cx="581735" cy="578883"/>
          </a:xfrm>
          <a:prstGeom prst="rect">
            <a:avLst/>
          </a:prstGeom>
          <a:ln w="12700">
            <a:miter lim="400000"/>
          </a:ln>
        </p:spPr>
      </p:pic>
      <p:pic>
        <p:nvPicPr>
          <p:cNvPr id="658" name="image19.png" descr="image19.png"/>
          <p:cNvPicPr>
            <a:picLocks noChangeAspect="1"/>
          </p:cNvPicPr>
          <p:nvPr/>
        </p:nvPicPr>
        <p:blipFill>
          <a:blip r:embed="rId12">
            <a:extLst/>
          </a:blip>
          <a:stretch>
            <a:fillRect/>
          </a:stretch>
        </p:blipFill>
        <p:spPr>
          <a:xfrm>
            <a:off x="6222682" y="3629025"/>
            <a:ext cx="578884" cy="578883"/>
          </a:xfrm>
          <a:prstGeom prst="rect">
            <a:avLst/>
          </a:prstGeom>
          <a:ln w="12700">
            <a:miter lim="400000"/>
          </a:ln>
        </p:spPr>
      </p:pic>
      <p:pic>
        <p:nvPicPr>
          <p:cNvPr id="659" name="image20.png" descr="image20.png"/>
          <p:cNvPicPr>
            <a:picLocks noChangeAspect="1"/>
          </p:cNvPicPr>
          <p:nvPr/>
        </p:nvPicPr>
        <p:blipFill>
          <a:blip r:embed="rId13">
            <a:extLst/>
          </a:blip>
          <a:stretch>
            <a:fillRect/>
          </a:stretch>
        </p:blipFill>
        <p:spPr>
          <a:xfrm>
            <a:off x="3883840" y="2322666"/>
            <a:ext cx="396060" cy="537122"/>
          </a:xfrm>
          <a:prstGeom prst="rect">
            <a:avLst/>
          </a:prstGeom>
          <a:ln w="12700">
            <a:miter lim="400000"/>
          </a:ln>
        </p:spPr>
      </p:pic>
      <p:graphicFrame>
        <p:nvGraphicFramePr>
          <p:cNvPr id="660" name="Table"/>
          <p:cNvGraphicFramePr/>
          <p:nvPr/>
        </p:nvGraphicFramePr>
        <p:xfrm>
          <a:off x="5489073" y="1225845"/>
          <a:ext cx="1676401" cy="1"/>
        </p:xfrm>
        <a:graphic>
          <a:graphicData uri="http://schemas.openxmlformats.org/drawingml/2006/table">
            <a:tbl>
              <a:tblPr>
                <a:tableStyleId>{4C3C2611-4C71-4FC5-86AE-919BDF0F9419}</a:tableStyleId>
              </a:tblPr>
              <a:tblGrid>
                <a:gridCol w="838200"/>
                <a:gridCol w="838200"/>
              </a:tblGrid>
              <a:tr h="279052">
                <a:tc>
                  <a:txBody>
                    <a:bodyPr/>
                    <a:lstStyle/>
                    <a:p>
                      <a:pPr algn="ctr"/>
                      <a:r>
                        <a:rPr sz="1400" b="1">
                          <a:solidFill>
                            <a:srgbClr val="1F497D"/>
                          </a:solidFill>
                        </a:rPr>
                        <a:t>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r>
                        <a:rPr sz="1400" b="1">
                          <a:solidFill>
                            <a:srgbClr val="1F497D"/>
                          </a:solidFill>
                        </a:rPr>
                        <a:t>FEMALE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279052">
                <a:tc>
                  <a:txBody>
                    <a:bodyPr/>
                    <a:lstStyle/>
                    <a:p>
                      <a:pPr algn="ctr"/>
                      <a:r>
                        <a:rPr sz="1200"/>
                        <a:t>58%</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42%</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r>
            </a:tbl>
          </a:graphicData>
        </a:graphic>
      </p:graphicFrame>
      <p:graphicFrame>
        <p:nvGraphicFramePr>
          <p:cNvPr id="661" name="Table"/>
          <p:cNvGraphicFramePr/>
          <p:nvPr/>
        </p:nvGraphicFramePr>
        <p:xfrm>
          <a:off x="7697476" y="387644"/>
          <a:ext cx="2580530" cy="1076976"/>
        </p:xfrm>
        <a:graphic>
          <a:graphicData uri="http://schemas.openxmlformats.org/drawingml/2006/table">
            <a:tbl>
              <a:tblPr>
                <a:tableStyleId>{4C3C2611-4C71-4FC5-86AE-919BDF0F9419}</a:tableStyleId>
              </a:tblPr>
              <a:tblGrid>
                <a:gridCol w="1361329"/>
                <a:gridCol w="609600"/>
                <a:gridCol w="609600"/>
              </a:tblGrid>
              <a:tr h="218442">
                <a:tc>
                  <a:txBody>
                    <a:bodyPr/>
                    <a:lstStyle/>
                    <a:p>
                      <a:pPr algn="l">
                        <a:defRPr sz="1000"/>
                      </a:pPr>
                      <a:endParaRPr/>
                    </a:p>
                  </a:txBody>
                  <a:tcPr marL="45720" marR="45720" horzOverflow="overflow"/>
                </a:tc>
                <a:tc>
                  <a:txBody>
                    <a:bodyPr/>
                    <a:lstStyle/>
                    <a:p>
                      <a:pPr algn="l">
                        <a:defRPr sz="1000"/>
                      </a:pPr>
                      <a:endParaRPr/>
                    </a:p>
                  </a:txBody>
                  <a:tcPr marL="45720" marR="45720" horzOverflow="overflow"/>
                </a:tc>
                <a:tc>
                  <a:txBody>
                    <a:bodyPr/>
                    <a:lstStyle/>
                    <a:p>
                      <a:r>
                        <a:rPr sz="1000" b="1"/>
                        <a:t>INDEX</a:t>
                      </a:r>
                    </a:p>
                  </a:txBody>
                  <a:tcPr marL="45720" marR="45720" horzOverflow="overflow">
                    <a:solidFill>
                      <a:srgbClr val="D9D9D9"/>
                    </a:solidFill>
                  </a:tcPr>
                </a:tc>
              </a:tr>
              <a:tr h="218442">
                <a:tc>
                  <a:txBody>
                    <a:bodyPr/>
                    <a:lstStyle/>
                    <a:p>
                      <a:pPr algn="l"/>
                      <a:r>
                        <a:rPr sz="1200" b="1"/>
                        <a:t>GAUTENG: </a:t>
                      </a:r>
                    </a:p>
                  </a:txBody>
                  <a:tcPr marL="45720" marR="45720" horzOverflow="overflow"/>
                </a:tc>
                <a:tc>
                  <a:txBody>
                    <a:bodyPr/>
                    <a:lstStyle/>
                    <a:p>
                      <a:r>
                        <a:rPr sz="1000"/>
                        <a:t>44.5%</a:t>
                      </a:r>
                    </a:p>
                  </a:txBody>
                  <a:tcPr marL="45720" marR="45720" horzOverflow="overflow"/>
                </a:tc>
                <a:tc>
                  <a:txBody>
                    <a:bodyPr/>
                    <a:lstStyle/>
                    <a:p>
                      <a:r>
                        <a:rPr sz="1000"/>
                        <a:t>120</a:t>
                      </a:r>
                    </a:p>
                  </a:txBody>
                  <a:tcPr marL="45720" marR="45720" horzOverflow="overflow">
                    <a:solidFill>
                      <a:srgbClr val="D9D9D9"/>
                    </a:solidFill>
                  </a:tcPr>
                </a:tc>
              </a:tr>
              <a:tr h="279052">
                <a:tc>
                  <a:txBody>
                    <a:bodyPr/>
                    <a:lstStyle/>
                    <a:p>
                      <a:pPr algn="l"/>
                      <a:r>
                        <a:rPr sz="1200" b="1">
                          <a:solidFill>
                            <a:srgbClr val="17375E"/>
                          </a:solidFill>
                        </a:rPr>
                        <a:t>KWAZULU-NATAL: </a:t>
                      </a:r>
                    </a:p>
                  </a:txBody>
                  <a:tcPr marL="45720" marR="45720" horzOverflow="overflow"/>
                </a:tc>
                <a:tc>
                  <a:txBody>
                    <a:bodyPr/>
                    <a:lstStyle/>
                    <a:p>
                      <a:r>
                        <a:rPr sz="1000"/>
                        <a:t>12.3%</a:t>
                      </a:r>
                    </a:p>
                  </a:txBody>
                  <a:tcPr marL="45720" marR="45720" horzOverflow="overflow"/>
                </a:tc>
                <a:tc>
                  <a:txBody>
                    <a:bodyPr/>
                    <a:lstStyle/>
                    <a:p>
                      <a:r>
                        <a:rPr sz="1000"/>
                        <a:t>75</a:t>
                      </a:r>
                    </a:p>
                  </a:txBody>
                  <a:tcPr marL="45720" marR="45720" horzOverflow="overflow">
                    <a:solidFill>
                      <a:srgbClr val="D9D9D9"/>
                    </a:solidFill>
                  </a:tcPr>
                </a:tc>
              </a:tr>
              <a:tr h="203203">
                <a:tc>
                  <a:txBody>
                    <a:bodyPr/>
                    <a:lstStyle/>
                    <a:p>
                      <a:pPr algn="l"/>
                      <a:r>
                        <a:rPr sz="1200" b="1"/>
                        <a:t>LIMPOPO: </a:t>
                      </a:r>
                    </a:p>
                  </a:txBody>
                  <a:tcPr marL="45720" marR="45720" horzOverflow="overflow"/>
                </a:tc>
                <a:tc>
                  <a:txBody>
                    <a:bodyPr/>
                    <a:lstStyle/>
                    <a:p>
                      <a:r>
                        <a:rPr sz="1000"/>
                        <a:t>11.4%</a:t>
                      </a:r>
                    </a:p>
                  </a:txBody>
                  <a:tcPr marL="45720" marR="45720" horzOverflow="overflow"/>
                </a:tc>
                <a:tc>
                  <a:txBody>
                    <a:bodyPr/>
                    <a:lstStyle/>
                    <a:p>
                      <a:r>
                        <a:rPr sz="1000"/>
                        <a:t>149</a:t>
                      </a:r>
                    </a:p>
                  </a:txBody>
                  <a:tcPr marL="45720" marR="45720" horzOverflow="overflow">
                    <a:solidFill>
                      <a:srgbClr val="D9D9D9"/>
                    </a:solidFill>
                  </a:tcPr>
                </a:tc>
              </a:tr>
              <a:tr h="187963">
                <a:tc>
                  <a:txBody>
                    <a:bodyPr/>
                    <a:lstStyle/>
                    <a:p>
                      <a:pPr algn="l"/>
                      <a:r>
                        <a:rPr sz="1200" b="1">
                          <a:solidFill>
                            <a:srgbClr val="17375E"/>
                          </a:solidFill>
                        </a:rPr>
                        <a:t>WESTERN CAPE: </a:t>
                      </a:r>
                    </a:p>
                  </a:txBody>
                  <a:tcPr marL="45720" marR="45720" horzOverflow="overflow"/>
                </a:tc>
                <a:tc>
                  <a:txBody>
                    <a:bodyPr/>
                    <a:lstStyle/>
                    <a:p>
                      <a:r>
                        <a:rPr sz="1000"/>
                        <a:t>7.7%</a:t>
                      </a:r>
                    </a:p>
                  </a:txBody>
                  <a:tcPr marL="45720" marR="45720" horzOverflow="overflow"/>
                </a:tc>
                <a:tc>
                  <a:txBody>
                    <a:bodyPr/>
                    <a:lstStyle/>
                    <a:p>
                      <a:r>
                        <a:rPr sz="1000"/>
                        <a:t>57</a:t>
                      </a:r>
                    </a:p>
                  </a:txBody>
                  <a:tcPr marL="45720" marR="45720" horzOverflow="overflow">
                    <a:solidFill>
                      <a:srgbClr val="D9D9D9"/>
                    </a:solidFill>
                  </a:tcPr>
                </a:tc>
              </a:tr>
              <a:tr h="248923">
                <a:tc>
                  <a:txBody>
                    <a:bodyPr/>
                    <a:lstStyle/>
                    <a:p>
                      <a:pPr algn="l"/>
                      <a:r>
                        <a:rPr sz="1200" b="1"/>
                        <a:t>EASTERN CAPE: </a:t>
                      </a:r>
                    </a:p>
                  </a:txBody>
                  <a:tcPr marL="45720" marR="45720" horzOverflow="overflow"/>
                </a:tc>
                <a:tc>
                  <a:txBody>
                    <a:bodyPr/>
                    <a:lstStyle/>
                    <a:p>
                      <a:r>
                        <a:rPr sz="1000"/>
                        <a:t>6%</a:t>
                      </a:r>
                    </a:p>
                  </a:txBody>
                  <a:tcPr marL="45720" marR="45720" horzOverflow="overflow"/>
                </a:tc>
                <a:tc>
                  <a:txBody>
                    <a:bodyPr/>
                    <a:lstStyle/>
                    <a:p>
                      <a:r>
                        <a:rPr sz="1000"/>
                        <a:t>79</a:t>
                      </a:r>
                    </a:p>
                  </a:txBody>
                  <a:tcPr marL="45720" marR="45720" horzOverflow="overflow">
                    <a:solidFill>
                      <a:srgbClr val="D9D9D9"/>
                    </a:solidFill>
                  </a:tcPr>
                </a:tc>
              </a:tr>
            </a:tbl>
          </a:graphicData>
        </a:graphic>
      </p:graphicFrame>
      <p:graphicFrame>
        <p:nvGraphicFramePr>
          <p:cNvPr id="662" name="Table"/>
          <p:cNvGraphicFramePr/>
          <p:nvPr/>
        </p:nvGraphicFramePr>
        <p:xfrm>
          <a:off x="4504437" y="2257425"/>
          <a:ext cx="2855423" cy="641120"/>
        </p:xfrm>
        <a:graphic>
          <a:graphicData uri="http://schemas.openxmlformats.org/drawingml/2006/table">
            <a:tbl>
              <a:tblPr>
                <a:tableStyleId>{4C3C2611-4C71-4FC5-86AE-919BDF0F9419}</a:tableStyleId>
              </a:tblPr>
              <a:tblGrid>
                <a:gridCol w="755800"/>
                <a:gridCol w="728022"/>
                <a:gridCol w="685800"/>
                <a:gridCol w="685800"/>
              </a:tblGrid>
              <a:tr h="269941">
                <a:tc>
                  <a:txBody>
                    <a:bodyPr/>
                    <a:lstStyle/>
                    <a:p>
                      <a:pPr algn="ctr"/>
                      <a:r>
                        <a:rPr sz="1200" b="1">
                          <a:solidFill>
                            <a:srgbClr val="17375E"/>
                          </a:solidFill>
                        </a:rPr>
                        <a:t>15-19</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20-24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25-34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35-44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r>
              <a:tr h="371178">
                <a:tc>
                  <a:txBody>
                    <a:bodyPr/>
                    <a:lstStyle/>
                    <a:p>
                      <a:pPr algn="ctr"/>
                      <a:r>
                        <a:rPr sz="1200"/>
                        <a:t>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15%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30%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24%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graphicFrame>
        <p:nvGraphicFramePr>
          <p:cNvPr id="663" name="Table"/>
          <p:cNvGraphicFramePr/>
          <p:nvPr/>
        </p:nvGraphicFramePr>
        <p:xfrm>
          <a:off x="7368078" y="2257425"/>
          <a:ext cx="2855423" cy="712055"/>
        </p:xfrm>
        <a:graphic>
          <a:graphicData uri="http://schemas.openxmlformats.org/drawingml/2006/table">
            <a:tbl>
              <a:tblPr>
                <a:tableStyleId>{4C3C2611-4C71-4FC5-86AE-919BDF0F9419}</a:tableStyleId>
              </a:tblPr>
              <a:tblGrid>
                <a:gridCol w="755800"/>
                <a:gridCol w="728022"/>
                <a:gridCol w="685800"/>
                <a:gridCol w="685800"/>
              </a:tblGrid>
              <a:tr h="340877">
                <a:tc>
                  <a:txBody>
                    <a:bodyPr/>
                    <a:lstStyle/>
                    <a:p>
                      <a:pPr algn="ctr"/>
                      <a:r>
                        <a:rPr sz="1200" b="1">
                          <a:solidFill>
                            <a:srgbClr val="17375E"/>
                          </a:solidFill>
                        </a:rPr>
                        <a:t>45-49</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50-54</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55-59</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60+</a:t>
                      </a:r>
                    </a:p>
                  </a:txBody>
                  <a:tcPr marL="95250" marR="95250" marT="95250" marB="95250" anchor="ctr" horzOverflow="overflow">
                    <a:lnL>
                      <a:solidFill>
                        <a:srgbClr val="ECECEC"/>
                      </a:solidFill>
                    </a:lnL>
                    <a:lnR>
                      <a:solidFill>
                        <a:srgbClr val="ECECEC"/>
                      </a:solidFill>
                    </a:lnR>
                    <a:lnB>
                      <a:solidFill>
                        <a:srgbClr val="ECECEC"/>
                      </a:solidFill>
                    </a:lnB>
                  </a:tcPr>
                </a:tc>
              </a:tr>
              <a:tr h="371178">
                <a:tc>
                  <a:txBody>
                    <a:bodyPr/>
                    <a:lstStyle/>
                    <a:p>
                      <a:pPr algn="ctr"/>
                      <a:r>
                        <a:rPr sz="1200"/>
                        <a:t>10%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bl>
          </a:graphicData>
        </a:graphic>
      </p:graphicFrame>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 name="2D Line Chart"/>
          <p:cNvGraphicFramePr/>
          <p:nvPr/>
        </p:nvGraphicFramePr>
        <p:xfrm>
          <a:off x="3697882" y="4985739"/>
          <a:ext cx="4943602" cy="1488903"/>
        </p:xfrm>
        <a:graphic>
          <a:graphicData uri="http://schemas.openxmlformats.org/drawingml/2006/chart">
            <c:chart xmlns:c="http://schemas.openxmlformats.org/drawingml/2006/chart" xmlns:r="http://schemas.openxmlformats.org/officeDocument/2006/relationships" r:id="rId2"/>
          </a:graphicData>
        </a:graphic>
      </p:graphicFrame>
      <p:pic>
        <p:nvPicPr>
          <p:cNvPr id="666"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pic>
        <p:nvPicPr>
          <p:cNvPr id="667" name="image12.png" descr="image12.png"/>
          <p:cNvPicPr>
            <a:picLocks noChangeAspect="1"/>
          </p:cNvPicPr>
          <p:nvPr/>
        </p:nvPicPr>
        <p:blipFill>
          <a:blip r:embed="rId4">
            <a:extLst/>
          </a:blip>
          <a:stretch>
            <a:fillRect/>
          </a:stretch>
        </p:blipFill>
        <p:spPr>
          <a:xfrm>
            <a:off x="3933907" y="3533023"/>
            <a:ext cx="988968" cy="988968"/>
          </a:xfrm>
          <a:prstGeom prst="rect">
            <a:avLst/>
          </a:prstGeom>
          <a:ln w="12700">
            <a:miter lim="400000"/>
          </a:ln>
        </p:spPr>
      </p:pic>
      <p:pic>
        <p:nvPicPr>
          <p:cNvPr id="668" name="image13.jpg" descr="image13.jpg"/>
          <p:cNvPicPr>
            <a:picLocks noChangeAspect="1"/>
          </p:cNvPicPr>
          <p:nvPr/>
        </p:nvPicPr>
        <p:blipFill>
          <a:blip r:embed="rId5">
            <a:extLst/>
          </a:blip>
          <a:stretch>
            <a:fillRect/>
          </a:stretch>
        </p:blipFill>
        <p:spPr>
          <a:xfrm flipH="1">
            <a:off x="8814828" y="390715"/>
            <a:ext cx="345825" cy="414546"/>
          </a:xfrm>
          <a:prstGeom prst="rect">
            <a:avLst/>
          </a:prstGeom>
          <a:ln w="12700">
            <a:miter lim="400000"/>
          </a:ln>
        </p:spPr>
      </p:pic>
      <p:sp>
        <p:nvSpPr>
          <p:cNvPr id="669" name="Line"/>
          <p:cNvSpPr/>
          <p:nvPr/>
        </p:nvSpPr>
        <p:spPr>
          <a:xfrm>
            <a:off x="3517900" y="2815726"/>
            <a:ext cx="0" cy="1041899"/>
          </a:xfrm>
          <a:prstGeom prst="line">
            <a:avLst/>
          </a:prstGeom>
          <a:ln>
            <a:solidFill>
              <a:srgbClr val="808080"/>
            </a:solidFill>
          </a:ln>
        </p:spPr>
        <p:txBody>
          <a:bodyPr lIns="45719" rIns="45719"/>
          <a:lstStyle/>
          <a:p>
            <a:endParaRPr/>
          </a:p>
        </p:txBody>
      </p:sp>
      <p:graphicFrame>
        <p:nvGraphicFramePr>
          <p:cNvPr id="670" name="Table"/>
          <p:cNvGraphicFramePr/>
          <p:nvPr/>
        </p:nvGraphicFramePr>
        <p:xfrm>
          <a:off x="8792733" y="5568686"/>
          <a:ext cx="1578987" cy="339619"/>
        </p:xfrm>
        <a:graphic>
          <a:graphicData uri="http://schemas.openxmlformats.org/drawingml/2006/table">
            <a:tbl>
              <a:tblPr>
                <a:tableStyleId>{4C3C2611-4C71-4FC5-86AE-919BDF0F9419}</a:tableStyleId>
              </a:tblPr>
              <a:tblGrid>
                <a:gridCol w="1578986"/>
              </a:tblGrid>
              <a:tr h="339618">
                <a:tc>
                  <a:txBody>
                    <a:bodyPr/>
                    <a:lstStyle/>
                    <a:p>
                      <a:pPr algn="ctr"/>
                      <a:r>
                        <a:rPr sz="1000" b="1">
                          <a:latin typeface="Tahoma"/>
                          <a:ea typeface="Tahoma"/>
                          <a:cs typeface="Tahoma"/>
                          <a:sym typeface="Tahoma"/>
                        </a:rPr>
                        <a:t>AVG TIME ON SITE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2:06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671" name="image14.png" descr="image14.png"/>
          <p:cNvPicPr>
            <a:picLocks noChangeAspect="1"/>
          </p:cNvPicPr>
          <p:nvPr/>
        </p:nvPicPr>
        <p:blipFill>
          <a:blip r:embed="rId6">
            <a:extLst/>
          </a:blip>
          <a:stretch>
            <a:fillRect/>
          </a:stretch>
        </p:blipFill>
        <p:spPr>
          <a:xfrm>
            <a:off x="9401402" y="5236462"/>
            <a:ext cx="372676" cy="372676"/>
          </a:xfrm>
          <a:prstGeom prst="rect">
            <a:avLst/>
          </a:prstGeom>
          <a:ln w="12700">
            <a:miter lim="400000"/>
          </a:ln>
        </p:spPr>
      </p:pic>
      <p:sp>
        <p:nvSpPr>
          <p:cNvPr id="672" name="17.6%"/>
          <p:cNvSpPr txBox="1"/>
          <p:nvPr/>
        </p:nvSpPr>
        <p:spPr>
          <a:xfrm>
            <a:off x="4143124" y="3787775"/>
            <a:ext cx="551593" cy="307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17.6%</a:t>
            </a:r>
          </a:p>
        </p:txBody>
      </p:sp>
      <p:sp>
        <p:nvSpPr>
          <p:cNvPr id="673" name="82.4%"/>
          <p:cNvSpPr txBox="1"/>
          <p:nvPr/>
        </p:nvSpPr>
        <p:spPr>
          <a:xfrm>
            <a:off x="5113336" y="4294721"/>
            <a:ext cx="55159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82.4%</a:t>
            </a:r>
          </a:p>
        </p:txBody>
      </p:sp>
      <p:sp>
        <p:nvSpPr>
          <p:cNvPr id="674" name="Line"/>
          <p:cNvSpPr/>
          <p:nvPr/>
        </p:nvSpPr>
        <p:spPr>
          <a:xfrm>
            <a:off x="3517900" y="3857625"/>
            <a:ext cx="0" cy="1676400"/>
          </a:xfrm>
          <a:prstGeom prst="line">
            <a:avLst/>
          </a:prstGeom>
          <a:ln>
            <a:solidFill>
              <a:srgbClr val="808080"/>
            </a:solidFill>
          </a:ln>
        </p:spPr>
        <p:txBody>
          <a:bodyPr lIns="45719" rIns="45719"/>
          <a:lstStyle/>
          <a:p>
            <a:endParaRPr/>
          </a:p>
        </p:txBody>
      </p:sp>
      <p:sp>
        <p:nvSpPr>
          <p:cNvPr id="675" name="Source: Narratiive, Google Analytics"/>
          <p:cNvSpPr txBox="1"/>
          <p:nvPr/>
        </p:nvSpPr>
        <p:spPr>
          <a:xfrm>
            <a:off x="3840834" y="6829425"/>
            <a:ext cx="2593230" cy="225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t>Source: Narratiive, Google Analytics </a:t>
            </a:r>
          </a:p>
        </p:txBody>
      </p:sp>
      <p:sp>
        <p:nvSpPr>
          <p:cNvPr id="676" name="Peak time: 6am – 4pm"/>
          <p:cNvSpPr txBox="1"/>
          <p:nvPr/>
        </p:nvSpPr>
        <p:spPr>
          <a:xfrm>
            <a:off x="5708289" y="5949722"/>
            <a:ext cx="174905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pPr>
            <a:r>
              <a:t>Peak time: 6am – 4pm</a:t>
            </a:r>
          </a:p>
        </p:txBody>
      </p:sp>
      <p:sp>
        <p:nvSpPr>
          <p:cNvPr id="677" name="SESSIONS…"/>
          <p:cNvSpPr txBox="1"/>
          <p:nvPr/>
        </p:nvSpPr>
        <p:spPr>
          <a:xfrm>
            <a:off x="2120235" y="5818942"/>
            <a:ext cx="798239"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latin typeface="Tahoma"/>
                <a:ea typeface="Tahoma"/>
                <a:cs typeface="Tahoma"/>
                <a:sym typeface="Tahoma"/>
              </a:defRPr>
            </a:pPr>
            <a:r>
              <a:t>SESSIONS</a:t>
            </a:r>
          </a:p>
          <a:p>
            <a:pPr algn="ctr">
              <a:defRPr sz="1000" b="1">
                <a:latin typeface="Tahoma"/>
                <a:ea typeface="Tahoma"/>
                <a:cs typeface="Tahoma"/>
                <a:sym typeface="Tahoma"/>
              </a:defRPr>
            </a:pPr>
            <a:r>
              <a:t>BY HOUR</a:t>
            </a:r>
          </a:p>
        </p:txBody>
      </p:sp>
      <p:graphicFrame>
        <p:nvGraphicFramePr>
          <p:cNvPr id="678" name="Table"/>
          <p:cNvGraphicFramePr/>
          <p:nvPr/>
        </p:nvGraphicFramePr>
        <p:xfrm>
          <a:off x="3881249" y="337292"/>
          <a:ext cx="1262724" cy="1"/>
        </p:xfrm>
        <a:graphic>
          <a:graphicData uri="http://schemas.openxmlformats.org/drawingml/2006/table">
            <a:tbl>
              <a:tblPr>
                <a:tableStyleId>{4C3C2611-4C71-4FC5-86AE-919BDF0F9419}</a:tableStyleId>
              </a:tblPr>
              <a:tblGrid>
                <a:gridCol w="1262723"/>
              </a:tblGrid>
              <a:tr h="0">
                <a:tc>
                  <a:txBody>
                    <a:bodyPr/>
                    <a:lstStyle/>
                    <a:p>
                      <a:pPr algn="ctr"/>
                      <a:r>
                        <a:rPr sz="1200" b="1"/>
                        <a:t>UNIQUE BROWSERS</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599 934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r h="0">
                <a:tc>
                  <a:txBody>
                    <a:bodyPr/>
                    <a:lstStyle/>
                    <a:p>
                      <a:pPr algn="ctr"/>
                      <a:r>
                        <a:rPr sz="1200" b="1"/>
                        <a:t>PAGEVIEWS</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r h="0">
                <a:tc>
                  <a:txBody>
                    <a:bodyPr/>
                    <a:lstStyle/>
                    <a:p>
                      <a:pPr algn="ctr"/>
                      <a:r>
                        <a:rPr sz="1400" b="1">
                          <a:solidFill>
                            <a:srgbClr val="1F497D"/>
                          </a:solidFill>
                        </a:rPr>
                        <a:t>2 468 946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pic>
        <p:nvPicPr>
          <p:cNvPr id="679" name="image15.png" descr="image15.png"/>
          <p:cNvPicPr>
            <a:picLocks noChangeAspect="1"/>
          </p:cNvPicPr>
          <p:nvPr/>
        </p:nvPicPr>
        <p:blipFill>
          <a:blip r:embed="rId7">
            <a:extLst/>
          </a:blip>
          <a:stretch>
            <a:fillRect/>
          </a:stretch>
        </p:blipFill>
        <p:spPr>
          <a:xfrm>
            <a:off x="5025047" y="3642512"/>
            <a:ext cx="569394" cy="569394"/>
          </a:xfrm>
          <a:prstGeom prst="rect">
            <a:avLst/>
          </a:prstGeom>
          <a:ln w="12700">
            <a:miter lim="400000"/>
          </a:ln>
        </p:spPr>
      </p:pic>
      <p:graphicFrame>
        <p:nvGraphicFramePr>
          <p:cNvPr id="680" name="Table"/>
          <p:cNvGraphicFramePr/>
          <p:nvPr/>
        </p:nvGraphicFramePr>
        <p:xfrm>
          <a:off x="8474771" y="3599553"/>
          <a:ext cx="1804663" cy="640090"/>
        </p:xfrm>
        <a:graphic>
          <a:graphicData uri="http://schemas.openxmlformats.org/drawingml/2006/table">
            <a:tbl>
              <a:tblPr>
                <a:tableStyleId>{4C3C2611-4C71-4FC5-86AE-919BDF0F9419}</a:tableStyleId>
              </a:tblPr>
              <a:tblGrid>
                <a:gridCol w="1804662"/>
              </a:tblGrid>
              <a:tr h="218442">
                <a:tc>
                  <a:txBody>
                    <a:bodyPr/>
                    <a:lstStyle/>
                    <a:p>
                      <a:pPr algn="l"/>
                      <a:r>
                        <a:rPr sz="1000" b="1">
                          <a:solidFill>
                            <a:srgbClr val="17375E"/>
                          </a:solidFill>
                          <a:latin typeface="Tahoma"/>
                          <a:ea typeface="Tahoma"/>
                          <a:cs typeface="Tahoma"/>
                          <a:sym typeface="Tahoma"/>
                        </a:rPr>
                        <a:t>MOST-READ SECTIONS</a:t>
                      </a:r>
                    </a:p>
                  </a:txBody>
                  <a:tcPr marL="45720" marR="45720" horzOverflow="overflow"/>
                </a:tc>
              </a:tr>
              <a:tr h="218442">
                <a:tc>
                  <a:txBody>
                    <a:bodyPr/>
                    <a:lstStyle/>
                    <a:p>
                      <a:pPr algn="l"/>
                      <a:r>
                        <a:rPr sz="1000">
                          <a:latin typeface="Arial"/>
                          <a:ea typeface="Arial"/>
                          <a:cs typeface="Arial"/>
                          <a:sym typeface="Arial"/>
                        </a:rPr>
                        <a:t>News</a:t>
                      </a:r>
                    </a:p>
                  </a:txBody>
                  <a:tcPr marL="45720" marR="45720" horzOverflow="overflow"/>
                </a:tc>
              </a:tr>
              <a:tr h="0">
                <a:tc>
                  <a:txBody>
                    <a:bodyPr/>
                    <a:lstStyle/>
                    <a:p>
                      <a:pPr algn="l"/>
                      <a:r>
                        <a:rPr sz="1000">
                          <a:solidFill>
                            <a:srgbClr val="17375E"/>
                          </a:solidFill>
                          <a:latin typeface="Arial"/>
                          <a:ea typeface="Arial"/>
                          <a:cs typeface="Arial"/>
                          <a:sym typeface="Arial"/>
                        </a:rPr>
                        <a:t>Classifieds</a:t>
                      </a:r>
                    </a:p>
                  </a:txBody>
                  <a:tcPr marL="45720" marR="45720" horzOverflow="overflow"/>
                </a:tc>
              </a:tr>
              <a:tr h="203203">
                <a:tc>
                  <a:txBody>
                    <a:bodyPr/>
                    <a:lstStyle/>
                    <a:p>
                      <a:pPr algn="l"/>
                      <a:r>
                        <a:rPr sz="1000">
                          <a:latin typeface="Arial"/>
                          <a:ea typeface="Arial"/>
                          <a:cs typeface="Arial"/>
                          <a:sym typeface="Arial"/>
                        </a:rPr>
                        <a:t>Weekend Post</a:t>
                      </a:r>
                    </a:p>
                  </a:txBody>
                  <a:tcPr marL="45720" marR="45720" horzOverflow="overflow"/>
                </a:tc>
              </a:tr>
            </a:tbl>
          </a:graphicData>
        </a:graphic>
      </p:graphicFrame>
      <p:pic>
        <p:nvPicPr>
          <p:cNvPr id="681" name="image3.jpeg" descr="image3.jpeg"/>
          <p:cNvPicPr>
            <a:picLocks noChangeAspect="1"/>
          </p:cNvPicPr>
          <p:nvPr/>
        </p:nvPicPr>
        <p:blipFill>
          <a:blip r:embed="rId8">
            <a:extLst/>
          </a:blip>
          <a:srcRect l="1" r="65980"/>
          <a:stretch>
            <a:fillRect/>
          </a:stretch>
        </p:blipFill>
        <p:spPr>
          <a:xfrm>
            <a:off x="0" y="0"/>
            <a:ext cx="3637816" cy="7556500"/>
          </a:xfrm>
          <a:prstGeom prst="rect">
            <a:avLst/>
          </a:prstGeom>
          <a:ln w="12700">
            <a:miter lim="400000"/>
          </a:ln>
        </p:spPr>
      </p:pic>
      <p:sp>
        <p:nvSpPr>
          <p:cNvPr id="682" name="OUR NETWORK"/>
          <p:cNvSpPr txBox="1">
            <a:spLocks noGrp="1"/>
          </p:cNvSpPr>
          <p:nvPr>
            <p:ph type="title"/>
          </p:nvPr>
        </p:nvSpPr>
        <p:spPr>
          <a:xfrm>
            <a:off x="-292101" y="372447"/>
            <a:ext cx="3753486" cy="861776"/>
          </a:xfrm>
          <a:prstGeom prst="rect">
            <a:avLst/>
          </a:prstGeom>
        </p:spPr>
        <p:txBody>
          <a:bodyPr/>
          <a:lstStyle/>
          <a:p>
            <a:pPr indent="12700" algn="r">
              <a:defRPr b="1" spc="-100">
                <a:latin typeface="+mn-lt"/>
                <a:ea typeface="+mn-ea"/>
                <a:cs typeface="+mn-cs"/>
                <a:sym typeface="Calibri"/>
              </a:defRPr>
            </a:pPr>
            <a:r>
              <a:t>OUR</a:t>
            </a:r>
            <a:br/>
            <a:r>
              <a:rPr b="0"/>
              <a:t>NETWORK</a:t>
            </a:r>
          </a:p>
        </p:txBody>
      </p:sp>
      <p:sp>
        <p:nvSpPr>
          <p:cNvPr id="683" name="HeraldLIVE publishes all the local news worth knowing from Nelson Mandela Bay and surrounds in the Eastern Cape, along with relevant national and world news. Its mix of breaking news, analysis, entertainment, opinion and multimedia makes it the community’s favourite online news destination."/>
          <p:cNvSpPr txBox="1"/>
          <p:nvPr/>
        </p:nvSpPr>
        <p:spPr>
          <a:xfrm>
            <a:off x="370965" y="1359301"/>
            <a:ext cx="3166929" cy="299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3975" indent="-107950" algn="r">
              <a:defRPr b="1">
                <a:solidFill>
                  <a:srgbClr val="FFFFFF"/>
                </a:solidFill>
              </a:defRPr>
            </a:pPr>
            <a:r>
              <a:t>HeraldLIVE</a:t>
            </a:r>
            <a:r>
              <a:rPr b="0"/>
              <a:t> publishes all the local news worth knowing from Nelson Mandela Bay and surrounds in the Eastern Cape, along with relevant national and world news. Its mix of breaking news, analysis, entertainment, opinion and multimedia makes it the community’s favourite online news destination.</a:t>
            </a:r>
          </a:p>
        </p:txBody>
      </p:sp>
      <p:sp>
        <p:nvSpPr>
          <p:cNvPr id="684" name="www.heraldlive.co.za"/>
          <p:cNvSpPr txBox="1"/>
          <p:nvPr/>
        </p:nvSpPr>
        <p:spPr>
          <a:xfrm>
            <a:off x="-1094970" y="6959896"/>
            <a:ext cx="452120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000" b="1" spc="-30">
                <a:solidFill>
                  <a:srgbClr val="FFFFFF"/>
                </a:solidFill>
              </a:defRPr>
            </a:lvl1pPr>
          </a:lstStyle>
          <a:p>
            <a:r>
              <a:t>www.heraldlive.co.za</a:t>
            </a:r>
          </a:p>
        </p:txBody>
      </p:sp>
      <p:pic>
        <p:nvPicPr>
          <p:cNvPr id="685" name="image16.png" descr="image16.png"/>
          <p:cNvPicPr>
            <a:picLocks noChangeAspect="1"/>
          </p:cNvPicPr>
          <p:nvPr/>
        </p:nvPicPr>
        <p:blipFill>
          <a:blip r:embed="rId9">
            <a:extLst/>
          </a:blip>
          <a:stretch>
            <a:fillRect/>
          </a:stretch>
        </p:blipFill>
        <p:spPr>
          <a:xfrm>
            <a:off x="5633299" y="406796"/>
            <a:ext cx="806828" cy="867556"/>
          </a:xfrm>
          <a:prstGeom prst="rect">
            <a:avLst/>
          </a:prstGeom>
          <a:ln w="12700">
            <a:miter lim="400000"/>
          </a:ln>
        </p:spPr>
      </p:pic>
      <p:sp>
        <p:nvSpPr>
          <p:cNvPr id="686" name="Line"/>
          <p:cNvSpPr/>
          <p:nvPr/>
        </p:nvSpPr>
        <p:spPr>
          <a:xfrm>
            <a:off x="3841048" y="2105025"/>
            <a:ext cx="6436958" cy="0"/>
          </a:xfrm>
          <a:prstGeom prst="line">
            <a:avLst/>
          </a:prstGeom>
          <a:ln>
            <a:solidFill>
              <a:srgbClr val="4A7EBB"/>
            </a:solidFill>
          </a:ln>
        </p:spPr>
        <p:txBody>
          <a:bodyPr lIns="45719" rIns="45719"/>
          <a:lstStyle/>
          <a:p>
            <a:endParaRPr/>
          </a:p>
        </p:txBody>
      </p:sp>
      <p:sp>
        <p:nvSpPr>
          <p:cNvPr id="687" name="Line"/>
          <p:cNvSpPr/>
          <p:nvPr/>
        </p:nvSpPr>
        <p:spPr>
          <a:xfrm>
            <a:off x="3841048" y="3171825"/>
            <a:ext cx="6436958" cy="0"/>
          </a:xfrm>
          <a:prstGeom prst="line">
            <a:avLst/>
          </a:prstGeom>
          <a:ln>
            <a:solidFill>
              <a:srgbClr val="4A7EBB"/>
            </a:solidFill>
          </a:ln>
        </p:spPr>
        <p:txBody>
          <a:bodyPr lIns="45719" rIns="45719"/>
          <a:lstStyle/>
          <a:p>
            <a:endParaRPr/>
          </a:p>
        </p:txBody>
      </p:sp>
      <p:sp>
        <p:nvSpPr>
          <p:cNvPr id="688" name="Line"/>
          <p:cNvSpPr/>
          <p:nvPr/>
        </p:nvSpPr>
        <p:spPr>
          <a:xfrm>
            <a:off x="5803900" y="3171825"/>
            <a:ext cx="0" cy="1752600"/>
          </a:xfrm>
          <a:prstGeom prst="line">
            <a:avLst/>
          </a:prstGeom>
          <a:ln>
            <a:solidFill>
              <a:srgbClr val="4A7EBB"/>
            </a:solidFill>
          </a:ln>
        </p:spPr>
        <p:txBody>
          <a:bodyPr lIns="45719" rIns="45719"/>
          <a:lstStyle/>
          <a:p>
            <a:endParaRPr/>
          </a:p>
        </p:txBody>
      </p:sp>
      <p:sp>
        <p:nvSpPr>
          <p:cNvPr id="689" name="Line"/>
          <p:cNvSpPr/>
          <p:nvPr/>
        </p:nvSpPr>
        <p:spPr>
          <a:xfrm>
            <a:off x="8394700" y="3171825"/>
            <a:ext cx="0" cy="1752600"/>
          </a:xfrm>
          <a:prstGeom prst="line">
            <a:avLst/>
          </a:prstGeom>
          <a:ln>
            <a:solidFill>
              <a:srgbClr val="4A7EBB"/>
            </a:solidFill>
          </a:ln>
        </p:spPr>
        <p:txBody>
          <a:bodyPr lIns="45719" rIns="45719"/>
          <a:lstStyle/>
          <a:p>
            <a:endParaRPr/>
          </a:p>
        </p:txBody>
      </p:sp>
      <p:sp>
        <p:nvSpPr>
          <p:cNvPr id="690" name="Line"/>
          <p:cNvSpPr/>
          <p:nvPr/>
        </p:nvSpPr>
        <p:spPr>
          <a:xfrm>
            <a:off x="5209919" y="406796"/>
            <a:ext cx="1" cy="1695350"/>
          </a:xfrm>
          <a:prstGeom prst="line">
            <a:avLst/>
          </a:prstGeom>
          <a:ln>
            <a:solidFill>
              <a:srgbClr val="4A7EBB"/>
            </a:solidFill>
          </a:ln>
        </p:spPr>
        <p:txBody>
          <a:bodyPr lIns="45719" rIns="45719"/>
          <a:lstStyle/>
          <a:p>
            <a:endParaRPr/>
          </a:p>
        </p:txBody>
      </p:sp>
      <p:sp>
        <p:nvSpPr>
          <p:cNvPr id="691" name="Line"/>
          <p:cNvSpPr/>
          <p:nvPr/>
        </p:nvSpPr>
        <p:spPr>
          <a:xfrm>
            <a:off x="7389197" y="406796"/>
            <a:ext cx="1" cy="1695350"/>
          </a:xfrm>
          <a:prstGeom prst="line">
            <a:avLst/>
          </a:prstGeom>
          <a:ln>
            <a:solidFill>
              <a:srgbClr val="4A7EBB"/>
            </a:solidFill>
          </a:ln>
        </p:spPr>
        <p:txBody>
          <a:bodyPr lIns="45719" rIns="45719"/>
          <a:lstStyle/>
          <a:p>
            <a:endParaRPr/>
          </a:p>
        </p:txBody>
      </p:sp>
      <p:sp>
        <p:nvSpPr>
          <p:cNvPr id="692" name="Line"/>
          <p:cNvSpPr/>
          <p:nvPr/>
        </p:nvSpPr>
        <p:spPr>
          <a:xfrm>
            <a:off x="3841048" y="4924425"/>
            <a:ext cx="6436958" cy="0"/>
          </a:xfrm>
          <a:prstGeom prst="line">
            <a:avLst/>
          </a:prstGeom>
          <a:ln>
            <a:solidFill>
              <a:srgbClr val="4A7EBB"/>
            </a:solidFill>
          </a:ln>
        </p:spPr>
        <p:txBody>
          <a:bodyPr lIns="45719" rIns="45719"/>
          <a:lstStyle/>
          <a:p>
            <a:endParaRPr/>
          </a:p>
        </p:txBody>
      </p:sp>
      <p:sp>
        <p:nvSpPr>
          <p:cNvPr id="693" name="SESSIONS BY HOUR"/>
          <p:cNvSpPr txBox="1"/>
          <p:nvPr/>
        </p:nvSpPr>
        <p:spPr>
          <a:xfrm>
            <a:off x="3822700" y="5153025"/>
            <a:ext cx="1670369"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b="1"/>
            </a:lvl1pPr>
          </a:lstStyle>
          <a:p>
            <a:r>
              <a:t>SESSIONS BY HOUR</a:t>
            </a:r>
          </a:p>
        </p:txBody>
      </p:sp>
      <p:pic>
        <p:nvPicPr>
          <p:cNvPr id="694" name="image32.jpg" descr="image32.jpg"/>
          <p:cNvPicPr>
            <a:picLocks noChangeAspect="1"/>
          </p:cNvPicPr>
          <p:nvPr/>
        </p:nvPicPr>
        <p:blipFill>
          <a:blip r:embed="rId10">
            <a:extLst/>
          </a:blip>
          <a:stretch>
            <a:fillRect/>
          </a:stretch>
        </p:blipFill>
        <p:spPr>
          <a:xfrm>
            <a:off x="1155700" y="6311779"/>
            <a:ext cx="2265260" cy="548543"/>
          </a:xfrm>
          <a:prstGeom prst="rect">
            <a:avLst/>
          </a:prstGeom>
          <a:ln w="12700">
            <a:miter lim="400000"/>
          </a:ln>
        </p:spPr>
      </p:pic>
      <p:sp>
        <p:nvSpPr>
          <p:cNvPr id="695" name="SA AUDIENCE: 91.4%"/>
          <p:cNvSpPr txBox="1"/>
          <p:nvPr/>
        </p:nvSpPr>
        <p:spPr>
          <a:xfrm>
            <a:off x="8571909" y="35281"/>
            <a:ext cx="182838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200" b="1">
                <a:solidFill>
                  <a:srgbClr val="17375E"/>
                </a:solidFill>
                <a:latin typeface="Tahoma"/>
                <a:ea typeface="Tahoma"/>
                <a:cs typeface="Tahoma"/>
                <a:sym typeface="Tahoma"/>
              </a:defRPr>
            </a:lvl1pPr>
          </a:lstStyle>
          <a:p>
            <a:r>
              <a:t>SA AUDIENCE: 91.4% </a:t>
            </a:r>
          </a:p>
        </p:txBody>
      </p:sp>
      <p:graphicFrame>
        <p:nvGraphicFramePr>
          <p:cNvPr id="696" name="Table"/>
          <p:cNvGraphicFramePr/>
          <p:nvPr/>
        </p:nvGraphicFramePr>
        <p:xfrm>
          <a:off x="5933290" y="3552823"/>
          <a:ext cx="2381341" cy="1081427"/>
        </p:xfrm>
        <a:graphic>
          <a:graphicData uri="http://schemas.openxmlformats.org/drawingml/2006/table">
            <a:tbl>
              <a:tblPr>
                <a:tableStyleId>{4C3C2611-4C71-4FC5-86AE-919BDF0F9419}</a:tableStyleId>
              </a:tblPr>
              <a:tblGrid>
                <a:gridCol w="1190670"/>
                <a:gridCol w="1190670"/>
              </a:tblGrid>
              <a:tr h="742770">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338656">
                <a:tc>
                  <a:txBody>
                    <a:bodyPr/>
                    <a:lstStyle/>
                    <a:p>
                      <a:pPr algn="ctr"/>
                      <a:r>
                        <a:rPr sz="1400" b="1"/>
                        <a:t>246 772</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c>
                  <a:txBody>
                    <a:bodyPr/>
                    <a:lstStyle/>
                    <a:p>
                      <a:pPr algn="ctr"/>
                      <a:r>
                        <a:rPr sz="1400" b="1">
                          <a:solidFill>
                            <a:srgbClr val="1F497D"/>
                          </a:solidFill>
                        </a:rPr>
                        <a:t>44 642</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697" name="image18.png" descr="image18.png"/>
          <p:cNvPicPr>
            <a:picLocks noChangeAspect="1"/>
          </p:cNvPicPr>
          <p:nvPr/>
        </p:nvPicPr>
        <p:blipFill>
          <a:blip r:embed="rId11">
            <a:extLst/>
          </a:blip>
          <a:stretch>
            <a:fillRect/>
          </a:stretch>
        </p:blipFill>
        <p:spPr>
          <a:xfrm>
            <a:off x="7431965" y="3645727"/>
            <a:ext cx="581735" cy="578883"/>
          </a:xfrm>
          <a:prstGeom prst="rect">
            <a:avLst/>
          </a:prstGeom>
          <a:ln w="12700">
            <a:miter lim="400000"/>
          </a:ln>
        </p:spPr>
      </p:pic>
      <p:pic>
        <p:nvPicPr>
          <p:cNvPr id="698" name="image19.png" descr="image19.png"/>
          <p:cNvPicPr>
            <a:picLocks noChangeAspect="1"/>
          </p:cNvPicPr>
          <p:nvPr/>
        </p:nvPicPr>
        <p:blipFill>
          <a:blip r:embed="rId12">
            <a:extLst/>
          </a:blip>
          <a:stretch>
            <a:fillRect/>
          </a:stretch>
        </p:blipFill>
        <p:spPr>
          <a:xfrm>
            <a:off x="6222682" y="3629025"/>
            <a:ext cx="578884" cy="578883"/>
          </a:xfrm>
          <a:prstGeom prst="rect">
            <a:avLst/>
          </a:prstGeom>
          <a:ln w="12700">
            <a:miter lim="400000"/>
          </a:ln>
        </p:spPr>
      </p:pic>
      <p:pic>
        <p:nvPicPr>
          <p:cNvPr id="699" name="image20.png" descr="image20.png"/>
          <p:cNvPicPr>
            <a:picLocks noChangeAspect="1"/>
          </p:cNvPicPr>
          <p:nvPr/>
        </p:nvPicPr>
        <p:blipFill>
          <a:blip r:embed="rId13">
            <a:extLst/>
          </a:blip>
          <a:stretch>
            <a:fillRect/>
          </a:stretch>
        </p:blipFill>
        <p:spPr>
          <a:xfrm>
            <a:off x="3898900" y="2322666"/>
            <a:ext cx="396059" cy="537122"/>
          </a:xfrm>
          <a:prstGeom prst="rect">
            <a:avLst/>
          </a:prstGeom>
          <a:ln w="12700">
            <a:miter lim="400000"/>
          </a:ln>
        </p:spPr>
      </p:pic>
      <p:graphicFrame>
        <p:nvGraphicFramePr>
          <p:cNvPr id="700" name="Table"/>
          <p:cNvGraphicFramePr/>
          <p:nvPr/>
        </p:nvGraphicFramePr>
        <p:xfrm>
          <a:off x="5489073" y="1225845"/>
          <a:ext cx="1676401" cy="1"/>
        </p:xfrm>
        <a:graphic>
          <a:graphicData uri="http://schemas.openxmlformats.org/drawingml/2006/table">
            <a:tbl>
              <a:tblPr>
                <a:tableStyleId>{4C3C2611-4C71-4FC5-86AE-919BDF0F9419}</a:tableStyleId>
              </a:tblPr>
              <a:tblGrid>
                <a:gridCol w="838200"/>
                <a:gridCol w="838200"/>
              </a:tblGrid>
              <a:tr h="279052">
                <a:tc>
                  <a:txBody>
                    <a:bodyPr/>
                    <a:lstStyle/>
                    <a:p>
                      <a:pPr algn="ctr"/>
                      <a:r>
                        <a:rPr sz="1400" b="1">
                          <a:solidFill>
                            <a:srgbClr val="1F497D"/>
                          </a:solidFill>
                        </a:rPr>
                        <a:t>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r>
                        <a:rPr sz="1400" b="1">
                          <a:solidFill>
                            <a:srgbClr val="1F497D"/>
                          </a:solidFill>
                        </a:rPr>
                        <a:t>FEMALE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279052">
                <a:tc>
                  <a:txBody>
                    <a:bodyPr/>
                    <a:lstStyle/>
                    <a:p>
                      <a:pPr algn="ctr"/>
                      <a:r>
                        <a:rPr sz="1200"/>
                        <a:t>44%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56%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r>
            </a:tbl>
          </a:graphicData>
        </a:graphic>
      </p:graphicFrame>
      <p:graphicFrame>
        <p:nvGraphicFramePr>
          <p:cNvPr id="701" name="Table"/>
          <p:cNvGraphicFramePr/>
          <p:nvPr/>
        </p:nvGraphicFramePr>
        <p:xfrm>
          <a:off x="7697476" y="387644"/>
          <a:ext cx="2580530" cy="1076976"/>
        </p:xfrm>
        <a:graphic>
          <a:graphicData uri="http://schemas.openxmlformats.org/drawingml/2006/table">
            <a:tbl>
              <a:tblPr>
                <a:tableStyleId>{4C3C2611-4C71-4FC5-86AE-919BDF0F9419}</a:tableStyleId>
              </a:tblPr>
              <a:tblGrid>
                <a:gridCol w="1361329"/>
                <a:gridCol w="609600"/>
                <a:gridCol w="609600"/>
              </a:tblGrid>
              <a:tr h="218442">
                <a:tc>
                  <a:txBody>
                    <a:bodyPr/>
                    <a:lstStyle/>
                    <a:p>
                      <a:pPr algn="l">
                        <a:defRPr sz="1000"/>
                      </a:pPr>
                      <a:endParaRPr/>
                    </a:p>
                  </a:txBody>
                  <a:tcPr marL="45720" marR="45720" horzOverflow="overflow"/>
                </a:tc>
                <a:tc>
                  <a:txBody>
                    <a:bodyPr/>
                    <a:lstStyle/>
                    <a:p>
                      <a:pPr algn="l">
                        <a:defRPr sz="1000"/>
                      </a:pPr>
                      <a:endParaRPr/>
                    </a:p>
                  </a:txBody>
                  <a:tcPr marL="45720" marR="45720" horzOverflow="overflow"/>
                </a:tc>
                <a:tc>
                  <a:txBody>
                    <a:bodyPr/>
                    <a:lstStyle/>
                    <a:p>
                      <a:r>
                        <a:rPr sz="1000" b="1"/>
                        <a:t>INDEX</a:t>
                      </a:r>
                    </a:p>
                  </a:txBody>
                  <a:tcPr marL="45720" marR="45720" horzOverflow="overflow">
                    <a:solidFill>
                      <a:srgbClr val="D9D9D9"/>
                    </a:solidFill>
                  </a:tcPr>
                </a:tc>
              </a:tr>
              <a:tr h="218442">
                <a:tc>
                  <a:txBody>
                    <a:bodyPr/>
                    <a:lstStyle/>
                    <a:p>
                      <a:pPr algn="l"/>
                      <a:r>
                        <a:rPr sz="1200" b="1"/>
                        <a:t>EASTERN CAPE: </a:t>
                      </a:r>
                    </a:p>
                  </a:txBody>
                  <a:tcPr marL="45720" marR="45720" horzOverflow="overflow"/>
                </a:tc>
                <a:tc>
                  <a:txBody>
                    <a:bodyPr/>
                    <a:lstStyle/>
                    <a:p>
                      <a:r>
                        <a:rPr sz="1000"/>
                        <a:t>35.4%</a:t>
                      </a:r>
                    </a:p>
                  </a:txBody>
                  <a:tcPr marL="45720" marR="45720" horzOverflow="overflow"/>
                </a:tc>
                <a:tc>
                  <a:txBody>
                    <a:bodyPr/>
                    <a:lstStyle/>
                    <a:p>
                      <a:r>
                        <a:rPr sz="1000"/>
                        <a:t>469</a:t>
                      </a:r>
                    </a:p>
                  </a:txBody>
                  <a:tcPr marL="45720" marR="45720" horzOverflow="overflow">
                    <a:solidFill>
                      <a:srgbClr val="D9D9D9"/>
                    </a:solidFill>
                  </a:tcPr>
                </a:tc>
              </a:tr>
              <a:tr h="279052">
                <a:tc>
                  <a:txBody>
                    <a:bodyPr/>
                    <a:lstStyle/>
                    <a:p>
                      <a:pPr algn="l"/>
                      <a:r>
                        <a:rPr sz="1200" b="1">
                          <a:solidFill>
                            <a:srgbClr val="17375E"/>
                          </a:solidFill>
                        </a:rPr>
                        <a:t>GAUTENG: </a:t>
                      </a:r>
                    </a:p>
                  </a:txBody>
                  <a:tcPr marL="45720" marR="45720" horzOverflow="overflow"/>
                </a:tc>
                <a:tc>
                  <a:txBody>
                    <a:bodyPr/>
                    <a:lstStyle/>
                    <a:p>
                      <a:r>
                        <a:rPr sz="1000"/>
                        <a:t>24.8%</a:t>
                      </a:r>
                    </a:p>
                  </a:txBody>
                  <a:tcPr marL="45720" marR="45720" horzOverflow="overflow"/>
                </a:tc>
                <a:tc>
                  <a:txBody>
                    <a:bodyPr/>
                    <a:lstStyle/>
                    <a:p>
                      <a:r>
                        <a:rPr sz="1000"/>
                        <a:t>63</a:t>
                      </a:r>
                    </a:p>
                  </a:txBody>
                  <a:tcPr marL="45720" marR="45720" horzOverflow="overflow">
                    <a:solidFill>
                      <a:srgbClr val="D9D9D9"/>
                    </a:solidFill>
                  </a:tcPr>
                </a:tc>
              </a:tr>
              <a:tr h="203203">
                <a:tc>
                  <a:txBody>
                    <a:bodyPr/>
                    <a:lstStyle/>
                    <a:p>
                      <a:pPr algn="l"/>
                      <a:r>
                        <a:rPr sz="1200" b="1"/>
                        <a:t>WESTERN CAPE: </a:t>
                      </a:r>
                    </a:p>
                  </a:txBody>
                  <a:tcPr marL="45720" marR="45720" horzOverflow="overflow"/>
                </a:tc>
                <a:tc>
                  <a:txBody>
                    <a:bodyPr/>
                    <a:lstStyle/>
                    <a:p>
                      <a:r>
                        <a:rPr sz="1000"/>
                        <a:t>15.7%</a:t>
                      </a:r>
                    </a:p>
                  </a:txBody>
                  <a:tcPr marL="45720" marR="45720" horzOverflow="overflow"/>
                </a:tc>
                <a:tc>
                  <a:txBody>
                    <a:bodyPr/>
                    <a:lstStyle/>
                    <a:p>
                      <a:r>
                        <a:rPr sz="1000"/>
                        <a:t>116</a:t>
                      </a:r>
                    </a:p>
                  </a:txBody>
                  <a:tcPr marL="45720" marR="45720" horzOverflow="overflow">
                    <a:solidFill>
                      <a:srgbClr val="D9D9D9"/>
                    </a:solidFill>
                  </a:tcPr>
                </a:tc>
              </a:tr>
              <a:tr h="187963">
                <a:tc>
                  <a:txBody>
                    <a:bodyPr/>
                    <a:lstStyle/>
                    <a:p>
                      <a:pPr algn="l"/>
                      <a:r>
                        <a:rPr sz="1200" b="1">
                          <a:solidFill>
                            <a:srgbClr val="17375E"/>
                          </a:solidFill>
                        </a:rPr>
                        <a:t>KWAZULU-NATAL: </a:t>
                      </a:r>
                    </a:p>
                  </a:txBody>
                  <a:tcPr marL="45720" marR="45720" horzOverflow="overflow"/>
                </a:tc>
                <a:tc>
                  <a:txBody>
                    <a:bodyPr/>
                    <a:lstStyle/>
                    <a:p>
                      <a:r>
                        <a:rPr sz="1000"/>
                        <a:t>10.1%</a:t>
                      </a:r>
                    </a:p>
                  </a:txBody>
                  <a:tcPr marL="45720" marR="45720" horzOverflow="overflow"/>
                </a:tc>
                <a:tc>
                  <a:txBody>
                    <a:bodyPr/>
                    <a:lstStyle/>
                    <a:p>
                      <a:r>
                        <a:rPr sz="1000"/>
                        <a:t>61</a:t>
                      </a:r>
                    </a:p>
                  </a:txBody>
                  <a:tcPr marL="45720" marR="45720" horzOverflow="overflow">
                    <a:solidFill>
                      <a:srgbClr val="D9D9D9"/>
                    </a:solidFill>
                  </a:tcPr>
                </a:tc>
              </a:tr>
              <a:tr h="248923">
                <a:tc>
                  <a:txBody>
                    <a:bodyPr/>
                    <a:lstStyle/>
                    <a:p>
                      <a:pPr algn="l"/>
                      <a:r>
                        <a:rPr sz="1200" b="1"/>
                        <a:t>LIMPOPO: </a:t>
                      </a:r>
                    </a:p>
                  </a:txBody>
                  <a:tcPr marL="45720" marR="45720" horzOverflow="overflow"/>
                </a:tc>
                <a:tc>
                  <a:txBody>
                    <a:bodyPr/>
                    <a:lstStyle/>
                    <a:p>
                      <a:r>
                        <a:rPr sz="1000"/>
                        <a:t>4.2%</a:t>
                      </a:r>
                    </a:p>
                  </a:txBody>
                  <a:tcPr marL="45720" marR="45720" horzOverflow="overflow"/>
                </a:tc>
                <a:tc>
                  <a:txBody>
                    <a:bodyPr/>
                    <a:lstStyle/>
                    <a:p>
                      <a:r>
                        <a:rPr sz="1000"/>
                        <a:t>55</a:t>
                      </a:r>
                    </a:p>
                  </a:txBody>
                  <a:tcPr marL="45720" marR="45720" horzOverflow="overflow">
                    <a:solidFill>
                      <a:srgbClr val="D9D9D9"/>
                    </a:solidFill>
                  </a:tcPr>
                </a:tc>
              </a:tr>
            </a:tbl>
          </a:graphicData>
        </a:graphic>
      </p:graphicFrame>
      <p:graphicFrame>
        <p:nvGraphicFramePr>
          <p:cNvPr id="702" name="Table"/>
          <p:cNvGraphicFramePr/>
          <p:nvPr/>
        </p:nvGraphicFramePr>
        <p:xfrm>
          <a:off x="4504437" y="2257425"/>
          <a:ext cx="2855423" cy="641120"/>
        </p:xfrm>
        <a:graphic>
          <a:graphicData uri="http://schemas.openxmlformats.org/drawingml/2006/table">
            <a:tbl>
              <a:tblPr>
                <a:tableStyleId>{4C3C2611-4C71-4FC5-86AE-919BDF0F9419}</a:tableStyleId>
              </a:tblPr>
              <a:tblGrid>
                <a:gridCol w="755800"/>
                <a:gridCol w="728022"/>
                <a:gridCol w="685800"/>
                <a:gridCol w="685800"/>
              </a:tblGrid>
              <a:tr h="269941">
                <a:tc>
                  <a:txBody>
                    <a:bodyPr/>
                    <a:lstStyle/>
                    <a:p>
                      <a:pPr algn="ctr"/>
                      <a:r>
                        <a:rPr sz="1200" b="1">
                          <a:solidFill>
                            <a:srgbClr val="17375E"/>
                          </a:solidFill>
                        </a:rPr>
                        <a:t>15-19</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20-24</a:t>
                      </a:r>
                    </a:p>
                  </a:txBody>
                  <a:tcPr marL="95250" marR="95250" marT="95250" marB="95250" anchor="ctr" horzOverflow="overflow">
                    <a:lnL>
                      <a:solidFill>
                        <a:srgbClr val="ECECEC"/>
                      </a:solidFill>
                    </a:lnL>
                    <a:lnR>
                      <a:solidFill>
                        <a:srgbClr val="ECECEC"/>
                      </a:solidFill>
                    </a:lnR>
                    <a:lnB>
                      <a:solidFill>
                        <a:srgbClr val="ECECEC"/>
                      </a:solidFill>
                    </a:lnB>
                    <a:solidFill>
                      <a:srgbClr val="FFFFFF"/>
                    </a:solidFill>
                  </a:tcPr>
                </a:tc>
                <a:tc>
                  <a:txBody>
                    <a:bodyPr/>
                    <a:lstStyle/>
                    <a:p>
                      <a:pPr algn="ctr"/>
                      <a:r>
                        <a:rPr sz="1200" b="1">
                          <a:solidFill>
                            <a:srgbClr val="17375E"/>
                          </a:solidFill>
                        </a:rPr>
                        <a:t>25-34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35-44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r>
              <a:tr h="371178">
                <a:tc>
                  <a:txBody>
                    <a:bodyPr/>
                    <a:lstStyle/>
                    <a:p>
                      <a:pPr algn="ctr"/>
                      <a:r>
                        <a:rPr sz="1200"/>
                        <a:t>9%</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11%</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22%</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18%</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graphicFrame>
        <p:nvGraphicFramePr>
          <p:cNvPr id="703" name="Table"/>
          <p:cNvGraphicFramePr/>
          <p:nvPr/>
        </p:nvGraphicFramePr>
        <p:xfrm>
          <a:off x="7368078" y="2257425"/>
          <a:ext cx="2855423" cy="712055"/>
        </p:xfrm>
        <a:graphic>
          <a:graphicData uri="http://schemas.openxmlformats.org/drawingml/2006/table">
            <a:tbl>
              <a:tblPr>
                <a:tableStyleId>{4C3C2611-4C71-4FC5-86AE-919BDF0F9419}</a:tableStyleId>
              </a:tblPr>
              <a:tblGrid>
                <a:gridCol w="755800"/>
                <a:gridCol w="728022"/>
                <a:gridCol w="685800"/>
                <a:gridCol w="685800"/>
              </a:tblGrid>
              <a:tr h="340877">
                <a:tc>
                  <a:txBody>
                    <a:bodyPr/>
                    <a:lstStyle/>
                    <a:p>
                      <a:pPr algn="ctr"/>
                      <a:r>
                        <a:rPr sz="1200" b="1">
                          <a:solidFill>
                            <a:srgbClr val="17375E"/>
                          </a:solidFill>
                        </a:rPr>
                        <a:t>45-49</a:t>
                      </a:r>
                    </a:p>
                  </a:txBody>
                  <a:tcPr marL="95250" marR="95250" marT="95250" marB="95250" anchor="ctr" horzOverflow="overflow">
                    <a:lnL>
                      <a:solidFill>
                        <a:srgbClr val="ECECEC"/>
                      </a:solidFill>
                    </a:lnL>
                    <a:lnR>
                      <a:solidFill>
                        <a:srgbClr val="ECECEC"/>
                      </a:solidFill>
                    </a:lnR>
                    <a:lnB>
                      <a:solidFill>
                        <a:srgbClr val="ECECEC"/>
                      </a:solidFill>
                    </a:lnB>
                    <a:solidFill>
                      <a:srgbClr val="FFFFFF"/>
                    </a:solidFill>
                  </a:tcPr>
                </a:tc>
                <a:tc>
                  <a:txBody>
                    <a:bodyPr/>
                    <a:lstStyle/>
                    <a:p>
                      <a:pPr algn="ctr"/>
                      <a:r>
                        <a:rPr sz="1200" b="1">
                          <a:solidFill>
                            <a:srgbClr val="17375E"/>
                          </a:solidFill>
                        </a:rPr>
                        <a:t>50-54</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55-59</a:t>
                      </a:r>
                    </a:p>
                  </a:txBody>
                  <a:tcPr marL="95250" marR="95250" marT="95250" marB="95250" anchor="ctr" horzOverflow="overflow">
                    <a:lnL>
                      <a:solidFill>
                        <a:srgbClr val="ECECEC"/>
                      </a:solidFill>
                    </a:lnL>
                    <a:lnR>
                      <a:solidFill>
                        <a:srgbClr val="ECECEC"/>
                      </a:solidFill>
                    </a:lnR>
                    <a:lnB>
                      <a:solidFill>
                        <a:srgbClr val="ECECEC"/>
                      </a:solidFill>
                    </a:lnB>
                    <a:solidFill>
                      <a:srgbClr val="DDDDDD"/>
                    </a:solidFill>
                  </a:tcPr>
                </a:tc>
                <a:tc>
                  <a:txBody>
                    <a:bodyPr/>
                    <a:lstStyle/>
                    <a:p>
                      <a:pPr algn="ctr"/>
                      <a:r>
                        <a:rPr sz="1200" b="1">
                          <a:solidFill>
                            <a:srgbClr val="17375E"/>
                          </a:solidFill>
                        </a:rPr>
                        <a:t>60+</a:t>
                      </a:r>
                    </a:p>
                  </a:txBody>
                  <a:tcPr marL="95250" marR="95250" marT="95250" marB="95250" anchor="ctr" horzOverflow="overflow">
                    <a:lnL>
                      <a:solidFill>
                        <a:srgbClr val="ECECEC"/>
                      </a:solidFill>
                    </a:lnL>
                    <a:lnR>
                      <a:solidFill>
                        <a:srgbClr val="ECECEC"/>
                      </a:solidFill>
                    </a:lnR>
                    <a:lnB>
                      <a:solidFill>
                        <a:srgbClr val="ECECEC"/>
                      </a:solidFill>
                    </a:lnB>
                  </a:tcPr>
                </a:tc>
              </a:tr>
              <a:tr h="371178">
                <a:tc>
                  <a:txBody>
                    <a:bodyPr/>
                    <a:lstStyle/>
                    <a:p>
                      <a:pPr algn="ctr"/>
                      <a:r>
                        <a:rPr sz="1200"/>
                        <a:t>11%</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12%</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DDDDD"/>
                    </a:solidFill>
                  </a:tcPr>
                </a:tc>
                <a:tc>
                  <a:txBody>
                    <a:bodyPr/>
                    <a:lstStyle/>
                    <a:p>
                      <a:pPr algn="ctr"/>
                      <a:r>
                        <a:rPr sz="1200"/>
                        <a:t>11%</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bl>
          </a:graphicData>
        </a:graphic>
      </p:graphicFrame>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5" name="2D Line Chart"/>
          <p:cNvGraphicFramePr/>
          <p:nvPr/>
        </p:nvGraphicFramePr>
        <p:xfrm>
          <a:off x="3839128" y="4911796"/>
          <a:ext cx="4845617" cy="1569495"/>
        </p:xfrm>
        <a:graphic>
          <a:graphicData uri="http://schemas.openxmlformats.org/drawingml/2006/chart">
            <c:chart xmlns:c="http://schemas.openxmlformats.org/drawingml/2006/chart" xmlns:r="http://schemas.openxmlformats.org/officeDocument/2006/relationships" r:id="rId2"/>
          </a:graphicData>
        </a:graphic>
      </p:graphicFrame>
      <p:pic>
        <p:nvPicPr>
          <p:cNvPr id="706"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pic>
        <p:nvPicPr>
          <p:cNvPr id="707" name="image12.png" descr="image12.png"/>
          <p:cNvPicPr>
            <a:picLocks noChangeAspect="1"/>
          </p:cNvPicPr>
          <p:nvPr/>
        </p:nvPicPr>
        <p:blipFill>
          <a:blip r:embed="rId4">
            <a:extLst/>
          </a:blip>
          <a:stretch>
            <a:fillRect/>
          </a:stretch>
        </p:blipFill>
        <p:spPr>
          <a:xfrm>
            <a:off x="3933907" y="3533023"/>
            <a:ext cx="988968" cy="988968"/>
          </a:xfrm>
          <a:prstGeom prst="rect">
            <a:avLst/>
          </a:prstGeom>
          <a:ln w="12700">
            <a:miter lim="400000"/>
          </a:ln>
        </p:spPr>
      </p:pic>
      <p:pic>
        <p:nvPicPr>
          <p:cNvPr id="708" name="image13.jpg" descr="image13.jpg"/>
          <p:cNvPicPr>
            <a:picLocks noChangeAspect="1"/>
          </p:cNvPicPr>
          <p:nvPr/>
        </p:nvPicPr>
        <p:blipFill>
          <a:blip r:embed="rId5">
            <a:extLst/>
          </a:blip>
          <a:stretch>
            <a:fillRect/>
          </a:stretch>
        </p:blipFill>
        <p:spPr>
          <a:xfrm flipH="1">
            <a:off x="8814828" y="390715"/>
            <a:ext cx="345825" cy="414546"/>
          </a:xfrm>
          <a:prstGeom prst="rect">
            <a:avLst/>
          </a:prstGeom>
          <a:ln w="12700">
            <a:miter lim="400000"/>
          </a:ln>
        </p:spPr>
      </p:pic>
      <p:sp>
        <p:nvSpPr>
          <p:cNvPr id="709" name="Line"/>
          <p:cNvSpPr/>
          <p:nvPr/>
        </p:nvSpPr>
        <p:spPr>
          <a:xfrm>
            <a:off x="3517900" y="2815726"/>
            <a:ext cx="0" cy="1041899"/>
          </a:xfrm>
          <a:prstGeom prst="line">
            <a:avLst/>
          </a:prstGeom>
          <a:ln>
            <a:solidFill>
              <a:srgbClr val="808080"/>
            </a:solidFill>
          </a:ln>
        </p:spPr>
        <p:txBody>
          <a:bodyPr lIns="45719" rIns="45719"/>
          <a:lstStyle/>
          <a:p>
            <a:endParaRPr/>
          </a:p>
        </p:txBody>
      </p:sp>
      <p:graphicFrame>
        <p:nvGraphicFramePr>
          <p:cNvPr id="710" name="Table"/>
          <p:cNvGraphicFramePr/>
          <p:nvPr/>
        </p:nvGraphicFramePr>
        <p:xfrm>
          <a:off x="8792733" y="5568686"/>
          <a:ext cx="1578987" cy="339619"/>
        </p:xfrm>
        <a:graphic>
          <a:graphicData uri="http://schemas.openxmlformats.org/drawingml/2006/table">
            <a:tbl>
              <a:tblPr>
                <a:tableStyleId>{4C3C2611-4C71-4FC5-86AE-919BDF0F9419}</a:tableStyleId>
              </a:tblPr>
              <a:tblGrid>
                <a:gridCol w="1578986"/>
              </a:tblGrid>
              <a:tr h="339618">
                <a:tc>
                  <a:txBody>
                    <a:bodyPr/>
                    <a:lstStyle/>
                    <a:p>
                      <a:pPr algn="ctr"/>
                      <a:r>
                        <a:rPr sz="1000" b="1">
                          <a:latin typeface="Tahoma"/>
                          <a:ea typeface="Tahoma"/>
                          <a:cs typeface="Tahoma"/>
                          <a:sym typeface="Tahoma"/>
                        </a:rPr>
                        <a:t>AVG TIME ON SITE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2:16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711" name="image14.png" descr="image14.png"/>
          <p:cNvPicPr>
            <a:picLocks noChangeAspect="1"/>
          </p:cNvPicPr>
          <p:nvPr/>
        </p:nvPicPr>
        <p:blipFill>
          <a:blip r:embed="rId6">
            <a:extLst/>
          </a:blip>
          <a:stretch>
            <a:fillRect/>
          </a:stretch>
        </p:blipFill>
        <p:spPr>
          <a:xfrm>
            <a:off x="9401402" y="5236462"/>
            <a:ext cx="372676" cy="372676"/>
          </a:xfrm>
          <a:prstGeom prst="rect">
            <a:avLst/>
          </a:prstGeom>
          <a:ln w="12700">
            <a:miter lim="400000"/>
          </a:ln>
        </p:spPr>
      </p:pic>
      <p:sp>
        <p:nvSpPr>
          <p:cNvPr id="712" name="17.9%"/>
          <p:cNvSpPr txBox="1"/>
          <p:nvPr/>
        </p:nvSpPr>
        <p:spPr>
          <a:xfrm>
            <a:off x="4188956" y="3779935"/>
            <a:ext cx="55159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17.9%</a:t>
            </a:r>
          </a:p>
        </p:txBody>
      </p:sp>
      <p:sp>
        <p:nvSpPr>
          <p:cNvPr id="713" name="82.1%"/>
          <p:cNvSpPr txBox="1"/>
          <p:nvPr/>
        </p:nvSpPr>
        <p:spPr>
          <a:xfrm>
            <a:off x="5113336" y="4294721"/>
            <a:ext cx="55159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82.1%</a:t>
            </a:r>
          </a:p>
        </p:txBody>
      </p:sp>
      <p:sp>
        <p:nvSpPr>
          <p:cNvPr id="714" name="Line"/>
          <p:cNvSpPr/>
          <p:nvPr/>
        </p:nvSpPr>
        <p:spPr>
          <a:xfrm>
            <a:off x="3517900" y="3857625"/>
            <a:ext cx="0" cy="1676400"/>
          </a:xfrm>
          <a:prstGeom prst="line">
            <a:avLst/>
          </a:prstGeom>
          <a:ln>
            <a:solidFill>
              <a:srgbClr val="808080"/>
            </a:solidFill>
          </a:ln>
        </p:spPr>
        <p:txBody>
          <a:bodyPr lIns="45719" rIns="45719"/>
          <a:lstStyle/>
          <a:p>
            <a:endParaRPr/>
          </a:p>
        </p:txBody>
      </p:sp>
      <p:sp>
        <p:nvSpPr>
          <p:cNvPr id="715" name="Source: Narratiive, Google Analytics"/>
          <p:cNvSpPr txBox="1"/>
          <p:nvPr/>
        </p:nvSpPr>
        <p:spPr>
          <a:xfrm>
            <a:off x="3840834" y="6829425"/>
            <a:ext cx="2593230" cy="225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t>Source: Narratiive, Google Analytics </a:t>
            </a:r>
          </a:p>
        </p:txBody>
      </p:sp>
      <p:sp>
        <p:nvSpPr>
          <p:cNvPr id="716" name="Peak time: 7am – 10pm"/>
          <p:cNvSpPr txBox="1"/>
          <p:nvPr/>
        </p:nvSpPr>
        <p:spPr>
          <a:xfrm>
            <a:off x="5708289" y="5975548"/>
            <a:ext cx="1839167"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pPr>
            <a:r>
              <a:t>Peak time: 7am – 10pm</a:t>
            </a:r>
          </a:p>
        </p:txBody>
      </p:sp>
      <p:sp>
        <p:nvSpPr>
          <p:cNvPr id="717" name="SESSIONS…"/>
          <p:cNvSpPr txBox="1"/>
          <p:nvPr/>
        </p:nvSpPr>
        <p:spPr>
          <a:xfrm>
            <a:off x="2120235" y="5818942"/>
            <a:ext cx="798239"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latin typeface="Tahoma"/>
                <a:ea typeface="Tahoma"/>
                <a:cs typeface="Tahoma"/>
                <a:sym typeface="Tahoma"/>
              </a:defRPr>
            </a:pPr>
            <a:r>
              <a:t>SESSIONS</a:t>
            </a:r>
          </a:p>
          <a:p>
            <a:pPr algn="ctr">
              <a:defRPr sz="1000" b="1">
                <a:latin typeface="Tahoma"/>
                <a:ea typeface="Tahoma"/>
                <a:cs typeface="Tahoma"/>
                <a:sym typeface="Tahoma"/>
              </a:defRPr>
            </a:pPr>
            <a:r>
              <a:t>BY HOUR</a:t>
            </a:r>
          </a:p>
        </p:txBody>
      </p:sp>
      <p:graphicFrame>
        <p:nvGraphicFramePr>
          <p:cNvPr id="718" name="Table"/>
          <p:cNvGraphicFramePr/>
          <p:nvPr/>
        </p:nvGraphicFramePr>
        <p:xfrm>
          <a:off x="3881249" y="337292"/>
          <a:ext cx="1262724" cy="1"/>
        </p:xfrm>
        <a:graphic>
          <a:graphicData uri="http://schemas.openxmlformats.org/drawingml/2006/table">
            <a:tbl>
              <a:tblPr>
                <a:tableStyleId>{4C3C2611-4C71-4FC5-86AE-919BDF0F9419}</a:tableStyleId>
              </a:tblPr>
              <a:tblGrid>
                <a:gridCol w="1262723"/>
              </a:tblGrid>
              <a:tr h="0">
                <a:tc>
                  <a:txBody>
                    <a:bodyPr/>
                    <a:lstStyle/>
                    <a:p>
                      <a:pPr algn="ctr"/>
                      <a:r>
                        <a:rPr sz="1200" b="1"/>
                        <a:t>UNIQUE BROWSERS</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475 775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r h="0">
                <a:tc>
                  <a:txBody>
                    <a:bodyPr/>
                    <a:lstStyle/>
                    <a:p>
                      <a:pPr algn="ctr"/>
                      <a:r>
                        <a:rPr sz="1200" b="1"/>
                        <a:t>PAGEVIEWS</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r h="0">
                <a:tc>
                  <a:txBody>
                    <a:bodyPr/>
                    <a:lstStyle/>
                    <a:p>
                      <a:pPr algn="ctr"/>
                      <a:r>
                        <a:rPr sz="1400" b="1">
                          <a:solidFill>
                            <a:srgbClr val="1F497D"/>
                          </a:solidFill>
                        </a:rPr>
                        <a:t>1 248 657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pic>
        <p:nvPicPr>
          <p:cNvPr id="719" name="image15.png" descr="image15.png"/>
          <p:cNvPicPr>
            <a:picLocks noChangeAspect="1"/>
          </p:cNvPicPr>
          <p:nvPr/>
        </p:nvPicPr>
        <p:blipFill>
          <a:blip r:embed="rId7">
            <a:extLst/>
          </a:blip>
          <a:stretch>
            <a:fillRect/>
          </a:stretch>
        </p:blipFill>
        <p:spPr>
          <a:xfrm>
            <a:off x="5025047" y="3642512"/>
            <a:ext cx="569394" cy="569394"/>
          </a:xfrm>
          <a:prstGeom prst="rect">
            <a:avLst/>
          </a:prstGeom>
          <a:ln w="12700">
            <a:miter lim="400000"/>
          </a:ln>
        </p:spPr>
      </p:pic>
      <p:graphicFrame>
        <p:nvGraphicFramePr>
          <p:cNvPr id="720" name="Table"/>
          <p:cNvGraphicFramePr/>
          <p:nvPr/>
        </p:nvGraphicFramePr>
        <p:xfrm>
          <a:off x="8474771" y="3599553"/>
          <a:ext cx="1804663" cy="640090"/>
        </p:xfrm>
        <a:graphic>
          <a:graphicData uri="http://schemas.openxmlformats.org/drawingml/2006/table">
            <a:tbl>
              <a:tblPr>
                <a:tableStyleId>{4C3C2611-4C71-4FC5-86AE-919BDF0F9419}</a:tableStyleId>
              </a:tblPr>
              <a:tblGrid>
                <a:gridCol w="1804662"/>
              </a:tblGrid>
              <a:tr h="218442">
                <a:tc>
                  <a:txBody>
                    <a:bodyPr/>
                    <a:lstStyle/>
                    <a:p>
                      <a:pPr algn="l"/>
                      <a:r>
                        <a:rPr sz="1000" b="1">
                          <a:solidFill>
                            <a:srgbClr val="17375E"/>
                          </a:solidFill>
                          <a:latin typeface="Tahoma"/>
                          <a:ea typeface="Tahoma"/>
                          <a:cs typeface="Tahoma"/>
                          <a:sym typeface="Tahoma"/>
                        </a:rPr>
                        <a:t>MOST-READ SECTIONS</a:t>
                      </a:r>
                    </a:p>
                  </a:txBody>
                  <a:tcPr marL="45720" marR="45720" horzOverflow="overflow"/>
                </a:tc>
              </a:tr>
              <a:tr h="218442">
                <a:tc>
                  <a:txBody>
                    <a:bodyPr/>
                    <a:lstStyle/>
                    <a:p>
                      <a:pPr algn="l"/>
                      <a:r>
                        <a:rPr sz="1000">
                          <a:latin typeface="Arial"/>
                          <a:ea typeface="Arial"/>
                          <a:cs typeface="Arial"/>
                          <a:sym typeface="Arial"/>
                        </a:rPr>
                        <a:t>News</a:t>
                      </a:r>
                    </a:p>
                  </a:txBody>
                  <a:tcPr marL="45720" marR="45720" horzOverflow="overflow"/>
                </a:tc>
              </a:tr>
              <a:tr h="0">
                <a:tc>
                  <a:txBody>
                    <a:bodyPr/>
                    <a:lstStyle/>
                    <a:p>
                      <a:pPr algn="l"/>
                      <a:r>
                        <a:rPr sz="1000">
                          <a:solidFill>
                            <a:srgbClr val="17375E"/>
                          </a:solidFill>
                          <a:latin typeface="Arial"/>
                          <a:ea typeface="Arial"/>
                          <a:cs typeface="Arial"/>
                          <a:sym typeface="Arial"/>
                        </a:rPr>
                        <a:t>Politics</a:t>
                      </a:r>
                    </a:p>
                  </a:txBody>
                  <a:tcPr marL="45720" marR="45720" horzOverflow="overflow"/>
                </a:tc>
              </a:tr>
              <a:tr h="203203">
                <a:tc>
                  <a:txBody>
                    <a:bodyPr/>
                    <a:lstStyle/>
                    <a:p>
                      <a:pPr algn="l"/>
                      <a:r>
                        <a:rPr sz="1000">
                          <a:latin typeface="Arial"/>
                          <a:ea typeface="Arial"/>
                          <a:cs typeface="Arial"/>
                          <a:sym typeface="Arial"/>
                        </a:rPr>
                        <a:t>Sport</a:t>
                      </a:r>
                    </a:p>
                  </a:txBody>
                  <a:tcPr marL="45720" marR="45720" horzOverflow="overflow"/>
                </a:tc>
              </a:tr>
            </a:tbl>
          </a:graphicData>
        </a:graphic>
      </p:graphicFrame>
      <p:pic>
        <p:nvPicPr>
          <p:cNvPr id="721" name="image3.jpeg" descr="image3.jpeg"/>
          <p:cNvPicPr>
            <a:picLocks noChangeAspect="1"/>
          </p:cNvPicPr>
          <p:nvPr/>
        </p:nvPicPr>
        <p:blipFill>
          <a:blip r:embed="rId8">
            <a:extLst/>
          </a:blip>
          <a:srcRect l="1" r="65980"/>
          <a:stretch>
            <a:fillRect/>
          </a:stretch>
        </p:blipFill>
        <p:spPr>
          <a:xfrm>
            <a:off x="0" y="0"/>
            <a:ext cx="3637816" cy="7556500"/>
          </a:xfrm>
          <a:prstGeom prst="rect">
            <a:avLst/>
          </a:prstGeom>
          <a:ln w="12700">
            <a:miter lim="400000"/>
          </a:ln>
        </p:spPr>
      </p:pic>
      <p:sp>
        <p:nvSpPr>
          <p:cNvPr id="722" name="OUR NETWORK"/>
          <p:cNvSpPr txBox="1">
            <a:spLocks noGrp="1"/>
          </p:cNvSpPr>
          <p:nvPr>
            <p:ph type="title"/>
          </p:nvPr>
        </p:nvSpPr>
        <p:spPr>
          <a:xfrm>
            <a:off x="-292101" y="372447"/>
            <a:ext cx="3753486" cy="861776"/>
          </a:xfrm>
          <a:prstGeom prst="rect">
            <a:avLst/>
          </a:prstGeom>
        </p:spPr>
        <p:txBody>
          <a:bodyPr/>
          <a:lstStyle/>
          <a:p>
            <a:pPr indent="12700" algn="r">
              <a:defRPr b="1" spc="-100">
                <a:latin typeface="+mn-lt"/>
                <a:ea typeface="+mn-ea"/>
                <a:cs typeface="+mn-cs"/>
                <a:sym typeface="Calibri"/>
              </a:defRPr>
            </a:pPr>
            <a:r>
              <a:t>OUR</a:t>
            </a:r>
            <a:br/>
            <a:r>
              <a:rPr b="0"/>
              <a:t>NETWORK</a:t>
            </a:r>
          </a:p>
        </p:txBody>
      </p:sp>
      <p:sp>
        <p:nvSpPr>
          <p:cNvPr id="723" name="DispatchLIVE is the prime source of local news in East London and surrounds in the Eastern Cape.…"/>
          <p:cNvSpPr txBox="1"/>
          <p:nvPr/>
        </p:nvSpPr>
        <p:spPr>
          <a:xfrm>
            <a:off x="370965" y="1359301"/>
            <a:ext cx="3166929" cy="299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3975" indent="-107950" algn="r">
              <a:defRPr b="1">
                <a:solidFill>
                  <a:srgbClr val="FFFFFF"/>
                </a:solidFill>
              </a:defRPr>
            </a:pPr>
            <a:r>
              <a:t>DispatchLIVE</a:t>
            </a:r>
            <a:r>
              <a:rPr b="0"/>
              <a:t> is the prime source of local news in East London and surrounds in the Eastern Cape.</a:t>
            </a:r>
          </a:p>
          <a:p>
            <a:pPr marL="53975" indent="-107950" algn="r">
              <a:defRPr>
                <a:solidFill>
                  <a:srgbClr val="FFFFFF"/>
                </a:solidFill>
              </a:defRPr>
            </a:pPr>
            <a:endParaRPr b="0"/>
          </a:p>
          <a:p>
            <a:pPr marL="53975" indent="-107950" algn="r">
              <a:defRPr>
                <a:solidFill>
                  <a:srgbClr val="FFFFFF"/>
                </a:solidFill>
              </a:defRPr>
            </a:pPr>
            <a:r>
              <a:t>It publishes a mix of news, analysis, entertainment, opinion and multimedia throughout the day and has a devoted and engaged audience on Facebook and Twitter.</a:t>
            </a:r>
          </a:p>
        </p:txBody>
      </p:sp>
      <p:sp>
        <p:nvSpPr>
          <p:cNvPr id="724" name="www.dispatchlive.co.za"/>
          <p:cNvSpPr txBox="1"/>
          <p:nvPr/>
        </p:nvSpPr>
        <p:spPr>
          <a:xfrm>
            <a:off x="-1094970" y="6959896"/>
            <a:ext cx="452120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000" b="1" spc="-30">
                <a:solidFill>
                  <a:srgbClr val="FFFFFF"/>
                </a:solidFill>
              </a:defRPr>
            </a:lvl1pPr>
          </a:lstStyle>
          <a:p>
            <a:r>
              <a:t>www.dispatchlive.co.za</a:t>
            </a:r>
          </a:p>
        </p:txBody>
      </p:sp>
      <p:pic>
        <p:nvPicPr>
          <p:cNvPr id="725" name="image16.png" descr="image16.png"/>
          <p:cNvPicPr>
            <a:picLocks noChangeAspect="1"/>
          </p:cNvPicPr>
          <p:nvPr/>
        </p:nvPicPr>
        <p:blipFill>
          <a:blip r:embed="rId9">
            <a:extLst/>
          </a:blip>
          <a:stretch>
            <a:fillRect/>
          </a:stretch>
        </p:blipFill>
        <p:spPr>
          <a:xfrm>
            <a:off x="5633299" y="406796"/>
            <a:ext cx="806828" cy="867556"/>
          </a:xfrm>
          <a:prstGeom prst="rect">
            <a:avLst/>
          </a:prstGeom>
          <a:ln w="12700">
            <a:miter lim="400000"/>
          </a:ln>
        </p:spPr>
      </p:pic>
      <p:sp>
        <p:nvSpPr>
          <p:cNvPr id="726" name="Line"/>
          <p:cNvSpPr/>
          <p:nvPr/>
        </p:nvSpPr>
        <p:spPr>
          <a:xfrm>
            <a:off x="3841048" y="2105025"/>
            <a:ext cx="6436958" cy="0"/>
          </a:xfrm>
          <a:prstGeom prst="line">
            <a:avLst/>
          </a:prstGeom>
          <a:ln>
            <a:solidFill>
              <a:srgbClr val="4A7EBB"/>
            </a:solidFill>
          </a:ln>
        </p:spPr>
        <p:txBody>
          <a:bodyPr lIns="45719" rIns="45719"/>
          <a:lstStyle/>
          <a:p>
            <a:endParaRPr/>
          </a:p>
        </p:txBody>
      </p:sp>
      <p:sp>
        <p:nvSpPr>
          <p:cNvPr id="727" name="Line"/>
          <p:cNvSpPr/>
          <p:nvPr/>
        </p:nvSpPr>
        <p:spPr>
          <a:xfrm>
            <a:off x="3841048" y="3171825"/>
            <a:ext cx="6436958" cy="0"/>
          </a:xfrm>
          <a:prstGeom prst="line">
            <a:avLst/>
          </a:prstGeom>
          <a:ln>
            <a:solidFill>
              <a:srgbClr val="4A7EBB"/>
            </a:solidFill>
          </a:ln>
        </p:spPr>
        <p:txBody>
          <a:bodyPr lIns="45719" rIns="45719"/>
          <a:lstStyle/>
          <a:p>
            <a:endParaRPr/>
          </a:p>
        </p:txBody>
      </p:sp>
      <p:sp>
        <p:nvSpPr>
          <p:cNvPr id="728" name="Line"/>
          <p:cNvSpPr/>
          <p:nvPr/>
        </p:nvSpPr>
        <p:spPr>
          <a:xfrm>
            <a:off x="5803900" y="3171825"/>
            <a:ext cx="0" cy="1752600"/>
          </a:xfrm>
          <a:prstGeom prst="line">
            <a:avLst/>
          </a:prstGeom>
          <a:ln>
            <a:solidFill>
              <a:srgbClr val="4A7EBB"/>
            </a:solidFill>
          </a:ln>
        </p:spPr>
        <p:txBody>
          <a:bodyPr lIns="45719" rIns="45719"/>
          <a:lstStyle/>
          <a:p>
            <a:endParaRPr/>
          </a:p>
        </p:txBody>
      </p:sp>
      <p:sp>
        <p:nvSpPr>
          <p:cNvPr id="729" name="Line"/>
          <p:cNvSpPr/>
          <p:nvPr/>
        </p:nvSpPr>
        <p:spPr>
          <a:xfrm>
            <a:off x="8394700" y="3171825"/>
            <a:ext cx="0" cy="1752600"/>
          </a:xfrm>
          <a:prstGeom prst="line">
            <a:avLst/>
          </a:prstGeom>
          <a:ln>
            <a:solidFill>
              <a:srgbClr val="4A7EBB"/>
            </a:solidFill>
          </a:ln>
        </p:spPr>
        <p:txBody>
          <a:bodyPr lIns="45719" rIns="45719"/>
          <a:lstStyle/>
          <a:p>
            <a:endParaRPr/>
          </a:p>
        </p:txBody>
      </p:sp>
      <p:sp>
        <p:nvSpPr>
          <p:cNvPr id="730" name="Line"/>
          <p:cNvSpPr/>
          <p:nvPr/>
        </p:nvSpPr>
        <p:spPr>
          <a:xfrm>
            <a:off x="5209919" y="406796"/>
            <a:ext cx="1" cy="1695350"/>
          </a:xfrm>
          <a:prstGeom prst="line">
            <a:avLst/>
          </a:prstGeom>
          <a:ln>
            <a:solidFill>
              <a:srgbClr val="4A7EBB"/>
            </a:solidFill>
          </a:ln>
        </p:spPr>
        <p:txBody>
          <a:bodyPr lIns="45719" rIns="45719"/>
          <a:lstStyle/>
          <a:p>
            <a:endParaRPr/>
          </a:p>
        </p:txBody>
      </p:sp>
      <p:sp>
        <p:nvSpPr>
          <p:cNvPr id="731" name="Line"/>
          <p:cNvSpPr/>
          <p:nvPr/>
        </p:nvSpPr>
        <p:spPr>
          <a:xfrm>
            <a:off x="7389197" y="406796"/>
            <a:ext cx="1" cy="1695350"/>
          </a:xfrm>
          <a:prstGeom prst="line">
            <a:avLst/>
          </a:prstGeom>
          <a:ln>
            <a:solidFill>
              <a:srgbClr val="4A7EBB"/>
            </a:solidFill>
          </a:ln>
        </p:spPr>
        <p:txBody>
          <a:bodyPr lIns="45719" rIns="45719"/>
          <a:lstStyle/>
          <a:p>
            <a:endParaRPr/>
          </a:p>
        </p:txBody>
      </p:sp>
      <p:sp>
        <p:nvSpPr>
          <p:cNvPr id="732" name="Line"/>
          <p:cNvSpPr/>
          <p:nvPr/>
        </p:nvSpPr>
        <p:spPr>
          <a:xfrm>
            <a:off x="3841048" y="4924425"/>
            <a:ext cx="6436958" cy="0"/>
          </a:xfrm>
          <a:prstGeom prst="line">
            <a:avLst/>
          </a:prstGeom>
          <a:ln>
            <a:solidFill>
              <a:srgbClr val="4A7EBB"/>
            </a:solidFill>
          </a:ln>
        </p:spPr>
        <p:txBody>
          <a:bodyPr lIns="45719" rIns="45719"/>
          <a:lstStyle/>
          <a:p>
            <a:endParaRPr/>
          </a:p>
        </p:txBody>
      </p:sp>
      <p:sp>
        <p:nvSpPr>
          <p:cNvPr id="733" name="SESSIONS BY HOUR"/>
          <p:cNvSpPr txBox="1"/>
          <p:nvPr/>
        </p:nvSpPr>
        <p:spPr>
          <a:xfrm>
            <a:off x="3822700" y="5023994"/>
            <a:ext cx="167036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b="1"/>
            </a:lvl1pPr>
          </a:lstStyle>
          <a:p>
            <a:r>
              <a:t>SESSIONS BY HOUR</a:t>
            </a:r>
          </a:p>
        </p:txBody>
      </p:sp>
      <p:sp>
        <p:nvSpPr>
          <p:cNvPr id="734" name="SA AUDIENCE: 90.6%"/>
          <p:cNvSpPr txBox="1"/>
          <p:nvPr/>
        </p:nvSpPr>
        <p:spPr>
          <a:xfrm>
            <a:off x="8571909" y="35281"/>
            <a:ext cx="182838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200" b="1">
                <a:solidFill>
                  <a:srgbClr val="17375E"/>
                </a:solidFill>
                <a:latin typeface="Tahoma"/>
                <a:ea typeface="Tahoma"/>
                <a:cs typeface="Tahoma"/>
                <a:sym typeface="Tahoma"/>
              </a:defRPr>
            </a:lvl1pPr>
          </a:lstStyle>
          <a:p>
            <a:r>
              <a:t>SA AUDIENCE: 90.6% </a:t>
            </a:r>
          </a:p>
        </p:txBody>
      </p:sp>
      <p:graphicFrame>
        <p:nvGraphicFramePr>
          <p:cNvPr id="735" name="Table"/>
          <p:cNvGraphicFramePr/>
          <p:nvPr/>
        </p:nvGraphicFramePr>
        <p:xfrm>
          <a:off x="5933290" y="3552823"/>
          <a:ext cx="2381341" cy="1081427"/>
        </p:xfrm>
        <a:graphic>
          <a:graphicData uri="http://schemas.openxmlformats.org/drawingml/2006/table">
            <a:tbl>
              <a:tblPr>
                <a:tableStyleId>{4C3C2611-4C71-4FC5-86AE-919BDF0F9419}</a:tableStyleId>
              </a:tblPr>
              <a:tblGrid>
                <a:gridCol w="1190670"/>
                <a:gridCol w="1190670"/>
              </a:tblGrid>
              <a:tr h="742770">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338656">
                <a:tc>
                  <a:txBody>
                    <a:bodyPr/>
                    <a:lstStyle/>
                    <a:p>
                      <a:pPr algn="ctr"/>
                      <a:r>
                        <a:rPr sz="1400" b="1"/>
                        <a:t>161 355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c>
                  <a:txBody>
                    <a:bodyPr/>
                    <a:lstStyle/>
                    <a:p>
                      <a:pPr algn="ctr"/>
                      <a:r>
                        <a:rPr sz="1400" b="1">
                          <a:solidFill>
                            <a:srgbClr val="1F497D"/>
                          </a:solidFill>
                        </a:rPr>
                        <a:t>52 050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736" name="image18.png" descr="image18.png"/>
          <p:cNvPicPr>
            <a:picLocks noChangeAspect="1"/>
          </p:cNvPicPr>
          <p:nvPr/>
        </p:nvPicPr>
        <p:blipFill>
          <a:blip r:embed="rId10">
            <a:extLst/>
          </a:blip>
          <a:stretch>
            <a:fillRect/>
          </a:stretch>
        </p:blipFill>
        <p:spPr>
          <a:xfrm>
            <a:off x="7431965" y="3645727"/>
            <a:ext cx="581735" cy="578883"/>
          </a:xfrm>
          <a:prstGeom prst="rect">
            <a:avLst/>
          </a:prstGeom>
          <a:ln w="12700">
            <a:miter lim="400000"/>
          </a:ln>
        </p:spPr>
      </p:pic>
      <p:pic>
        <p:nvPicPr>
          <p:cNvPr id="737" name="image19.png" descr="image19.png"/>
          <p:cNvPicPr>
            <a:picLocks noChangeAspect="1"/>
          </p:cNvPicPr>
          <p:nvPr/>
        </p:nvPicPr>
        <p:blipFill>
          <a:blip r:embed="rId11">
            <a:extLst/>
          </a:blip>
          <a:stretch>
            <a:fillRect/>
          </a:stretch>
        </p:blipFill>
        <p:spPr>
          <a:xfrm>
            <a:off x="6222682" y="3629025"/>
            <a:ext cx="578884" cy="578883"/>
          </a:xfrm>
          <a:prstGeom prst="rect">
            <a:avLst/>
          </a:prstGeom>
          <a:ln w="12700">
            <a:miter lim="400000"/>
          </a:ln>
        </p:spPr>
      </p:pic>
      <p:pic>
        <p:nvPicPr>
          <p:cNvPr id="738" name="image33.png" descr="image33.png"/>
          <p:cNvPicPr>
            <a:picLocks noChangeAspect="1"/>
          </p:cNvPicPr>
          <p:nvPr/>
        </p:nvPicPr>
        <p:blipFill>
          <a:blip r:embed="rId12">
            <a:extLst/>
          </a:blip>
          <a:stretch>
            <a:fillRect/>
          </a:stretch>
        </p:blipFill>
        <p:spPr>
          <a:xfrm>
            <a:off x="300280" y="6198670"/>
            <a:ext cx="3370021" cy="859356"/>
          </a:xfrm>
          <a:prstGeom prst="rect">
            <a:avLst/>
          </a:prstGeom>
          <a:ln w="12700">
            <a:miter lim="400000"/>
          </a:ln>
        </p:spPr>
      </p:pic>
      <p:pic>
        <p:nvPicPr>
          <p:cNvPr id="739" name="image20.png" descr="image20.png"/>
          <p:cNvPicPr>
            <a:picLocks noChangeAspect="1"/>
          </p:cNvPicPr>
          <p:nvPr/>
        </p:nvPicPr>
        <p:blipFill>
          <a:blip r:embed="rId13">
            <a:extLst/>
          </a:blip>
          <a:stretch>
            <a:fillRect/>
          </a:stretch>
        </p:blipFill>
        <p:spPr>
          <a:xfrm>
            <a:off x="3898900" y="2322666"/>
            <a:ext cx="396059" cy="537122"/>
          </a:xfrm>
          <a:prstGeom prst="rect">
            <a:avLst/>
          </a:prstGeom>
          <a:ln w="12700">
            <a:miter lim="400000"/>
          </a:ln>
        </p:spPr>
      </p:pic>
      <p:graphicFrame>
        <p:nvGraphicFramePr>
          <p:cNvPr id="740" name="Table"/>
          <p:cNvGraphicFramePr/>
          <p:nvPr/>
        </p:nvGraphicFramePr>
        <p:xfrm>
          <a:off x="5489073" y="1225845"/>
          <a:ext cx="1676401" cy="1"/>
        </p:xfrm>
        <a:graphic>
          <a:graphicData uri="http://schemas.openxmlformats.org/drawingml/2006/table">
            <a:tbl>
              <a:tblPr>
                <a:tableStyleId>{4C3C2611-4C71-4FC5-86AE-919BDF0F9419}</a:tableStyleId>
              </a:tblPr>
              <a:tblGrid>
                <a:gridCol w="838200"/>
                <a:gridCol w="838200"/>
              </a:tblGrid>
              <a:tr h="279052">
                <a:tc>
                  <a:txBody>
                    <a:bodyPr/>
                    <a:lstStyle/>
                    <a:p>
                      <a:pPr algn="ctr"/>
                      <a:r>
                        <a:rPr sz="1400" b="1">
                          <a:solidFill>
                            <a:srgbClr val="1F497D"/>
                          </a:solidFill>
                        </a:rPr>
                        <a:t>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r>
                        <a:rPr sz="1400" b="1">
                          <a:solidFill>
                            <a:srgbClr val="1F497D"/>
                          </a:solidFill>
                        </a:rPr>
                        <a:t>FEMALE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279052">
                <a:tc>
                  <a:txBody>
                    <a:bodyPr/>
                    <a:lstStyle/>
                    <a:p>
                      <a:pPr algn="ctr"/>
                      <a:r>
                        <a:rPr sz="1200"/>
                        <a:t>52%</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48%</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r>
            </a:tbl>
          </a:graphicData>
        </a:graphic>
      </p:graphicFrame>
      <p:graphicFrame>
        <p:nvGraphicFramePr>
          <p:cNvPr id="741" name="Table"/>
          <p:cNvGraphicFramePr/>
          <p:nvPr/>
        </p:nvGraphicFramePr>
        <p:xfrm>
          <a:off x="7697476" y="387644"/>
          <a:ext cx="2580530" cy="1076976"/>
        </p:xfrm>
        <a:graphic>
          <a:graphicData uri="http://schemas.openxmlformats.org/drawingml/2006/table">
            <a:tbl>
              <a:tblPr>
                <a:tableStyleId>{4C3C2611-4C71-4FC5-86AE-919BDF0F9419}</a:tableStyleId>
              </a:tblPr>
              <a:tblGrid>
                <a:gridCol w="1361329"/>
                <a:gridCol w="609600"/>
                <a:gridCol w="609600"/>
              </a:tblGrid>
              <a:tr h="218442">
                <a:tc>
                  <a:txBody>
                    <a:bodyPr/>
                    <a:lstStyle/>
                    <a:p>
                      <a:pPr algn="l">
                        <a:defRPr sz="1000"/>
                      </a:pPr>
                      <a:endParaRPr/>
                    </a:p>
                  </a:txBody>
                  <a:tcPr marL="45720" marR="45720" horzOverflow="overflow"/>
                </a:tc>
                <a:tc>
                  <a:txBody>
                    <a:bodyPr/>
                    <a:lstStyle/>
                    <a:p>
                      <a:pPr algn="l">
                        <a:defRPr sz="1000"/>
                      </a:pPr>
                      <a:endParaRPr/>
                    </a:p>
                  </a:txBody>
                  <a:tcPr marL="45720" marR="45720" horzOverflow="overflow"/>
                </a:tc>
                <a:tc>
                  <a:txBody>
                    <a:bodyPr/>
                    <a:lstStyle/>
                    <a:p>
                      <a:r>
                        <a:rPr sz="1000" b="1"/>
                        <a:t>INDEX</a:t>
                      </a:r>
                    </a:p>
                  </a:txBody>
                  <a:tcPr marL="45720" marR="45720" horzOverflow="overflow">
                    <a:solidFill>
                      <a:srgbClr val="D9D9D9"/>
                    </a:solidFill>
                  </a:tcPr>
                </a:tc>
              </a:tr>
              <a:tr h="218442">
                <a:tc>
                  <a:txBody>
                    <a:bodyPr/>
                    <a:lstStyle/>
                    <a:p>
                      <a:pPr algn="l"/>
                      <a:r>
                        <a:rPr sz="1200" b="1"/>
                        <a:t>EASTERN CAPE: </a:t>
                      </a:r>
                    </a:p>
                  </a:txBody>
                  <a:tcPr marL="45720" marR="45720" horzOverflow="overflow"/>
                </a:tc>
                <a:tc>
                  <a:txBody>
                    <a:bodyPr/>
                    <a:lstStyle/>
                    <a:p>
                      <a:r>
                        <a:rPr sz="1000"/>
                        <a:t>30.1%</a:t>
                      </a:r>
                    </a:p>
                  </a:txBody>
                  <a:tcPr marL="45720" marR="45720" horzOverflow="overflow"/>
                </a:tc>
                <a:tc>
                  <a:txBody>
                    <a:bodyPr/>
                    <a:lstStyle/>
                    <a:p>
                      <a:r>
                        <a:rPr sz="1000"/>
                        <a:t>400</a:t>
                      </a:r>
                    </a:p>
                  </a:txBody>
                  <a:tcPr marL="45720" marR="45720" horzOverflow="overflow">
                    <a:solidFill>
                      <a:srgbClr val="D9D9D9"/>
                    </a:solidFill>
                  </a:tcPr>
                </a:tc>
              </a:tr>
              <a:tr h="279052">
                <a:tc>
                  <a:txBody>
                    <a:bodyPr/>
                    <a:lstStyle/>
                    <a:p>
                      <a:pPr algn="l"/>
                      <a:r>
                        <a:rPr sz="1200" b="1">
                          <a:solidFill>
                            <a:srgbClr val="17375E"/>
                          </a:solidFill>
                        </a:rPr>
                        <a:t>GAUTENG: </a:t>
                      </a:r>
                    </a:p>
                  </a:txBody>
                  <a:tcPr marL="45720" marR="45720" horzOverflow="overflow"/>
                </a:tc>
                <a:tc>
                  <a:txBody>
                    <a:bodyPr/>
                    <a:lstStyle/>
                    <a:p>
                      <a:r>
                        <a:rPr sz="1000"/>
                        <a:t>29.8%</a:t>
                      </a:r>
                    </a:p>
                  </a:txBody>
                  <a:tcPr marL="45720" marR="45720" horzOverflow="overflow"/>
                </a:tc>
                <a:tc>
                  <a:txBody>
                    <a:bodyPr/>
                    <a:lstStyle/>
                    <a:p>
                      <a:r>
                        <a:rPr sz="1000"/>
                        <a:t>76</a:t>
                      </a:r>
                    </a:p>
                  </a:txBody>
                  <a:tcPr marL="45720" marR="45720" horzOverflow="overflow">
                    <a:solidFill>
                      <a:srgbClr val="D9D9D9"/>
                    </a:solidFill>
                  </a:tcPr>
                </a:tc>
              </a:tr>
              <a:tr h="203203">
                <a:tc>
                  <a:txBody>
                    <a:bodyPr/>
                    <a:lstStyle/>
                    <a:p>
                      <a:pPr algn="l"/>
                      <a:r>
                        <a:rPr sz="1200" b="1"/>
                        <a:t>WESTERN CAPE: </a:t>
                      </a:r>
                    </a:p>
                  </a:txBody>
                  <a:tcPr marL="45720" marR="45720" horzOverflow="overflow"/>
                </a:tc>
                <a:tc>
                  <a:txBody>
                    <a:bodyPr/>
                    <a:lstStyle/>
                    <a:p>
                      <a:r>
                        <a:rPr sz="1000"/>
                        <a:t>14.2%</a:t>
                      </a:r>
                    </a:p>
                  </a:txBody>
                  <a:tcPr marL="45720" marR="45720" horzOverflow="overflow"/>
                </a:tc>
                <a:tc>
                  <a:txBody>
                    <a:bodyPr/>
                    <a:lstStyle/>
                    <a:p>
                      <a:r>
                        <a:rPr sz="1000"/>
                        <a:t>104</a:t>
                      </a:r>
                    </a:p>
                  </a:txBody>
                  <a:tcPr marL="45720" marR="45720" horzOverflow="overflow">
                    <a:solidFill>
                      <a:srgbClr val="D9D9D9"/>
                    </a:solidFill>
                  </a:tcPr>
                </a:tc>
              </a:tr>
              <a:tr h="187963">
                <a:tc>
                  <a:txBody>
                    <a:bodyPr/>
                    <a:lstStyle/>
                    <a:p>
                      <a:pPr algn="l"/>
                      <a:r>
                        <a:rPr sz="1200" b="1">
                          <a:solidFill>
                            <a:srgbClr val="17375E"/>
                          </a:solidFill>
                        </a:rPr>
                        <a:t>KWAZULU-NATAL: </a:t>
                      </a:r>
                    </a:p>
                  </a:txBody>
                  <a:tcPr marL="45720" marR="45720" horzOverflow="overflow"/>
                </a:tc>
                <a:tc>
                  <a:txBody>
                    <a:bodyPr/>
                    <a:lstStyle/>
                    <a:p>
                      <a:r>
                        <a:rPr sz="1000"/>
                        <a:t>12.1%</a:t>
                      </a:r>
                    </a:p>
                  </a:txBody>
                  <a:tcPr marL="45720" marR="45720" horzOverflow="overflow"/>
                </a:tc>
                <a:tc>
                  <a:txBody>
                    <a:bodyPr/>
                    <a:lstStyle/>
                    <a:p>
                      <a:r>
                        <a:rPr sz="1000"/>
                        <a:t>74</a:t>
                      </a:r>
                    </a:p>
                  </a:txBody>
                  <a:tcPr marL="45720" marR="45720" horzOverflow="overflow">
                    <a:solidFill>
                      <a:srgbClr val="D9D9D9"/>
                    </a:solidFill>
                  </a:tcPr>
                </a:tc>
              </a:tr>
              <a:tr h="248923">
                <a:tc>
                  <a:txBody>
                    <a:bodyPr/>
                    <a:lstStyle/>
                    <a:p>
                      <a:pPr algn="l"/>
                      <a:r>
                        <a:rPr sz="1200" b="1"/>
                        <a:t>LIMPOPO: </a:t>
                      </a:r>
                    </a:p>
                  </a:txBody>
                  <a:tcPr marL="45720" marR="45720" horzOverflow="overflow"/>
                </a:tc>
                <a:tc>
                  <a:txBody>
                    <a:bodyPr/>
                    <a:lstStyle/>
                    <a:p>
                      <a:r>
                        <a:rPr sz="1000"/>
                        <a:t>4.5%</a:t>
                      </a:r>
                    </a:p>
                  </a:txBody>
                  <a:tcPr marL="45720" marR="45720" horzOverflow="overflow"/>
                </a:tc>
                <a:tc>
                  <a:txBody>
                    <a:bodyPr/>
                    <a:lstStyle/>
                    <a:p>
                      <a:r>
                        <a:rPr sz="1000"/>
                        <a:t>58</a:t>
                      </a:r>
                    </a:p>
                  </a:txBody>
                  <a:tcPr marL="45720" marR="45720" horzOverflow="overflow">
                    <a:solidFill>
                      <a:srgbClr val="D9D9D9"/>
                    </a:solidFill>
                  </a:tcPr>
                </a:tc>
              </a:tr>
            </a:tbl>
          </a:graphicData>
        </a:graphic>
      </p:graphicFrame>
      <p:graphicFrame>
        <p:nvGraphicFramePr>
          <p:cNvPr id="742" name="Table"/>
          <p:cNvGraphicFramePr/>
          <p:nvPr/>
        </p:nvGraphicFramePr>
        <p:xfrm>
          <a:off x="4504437" y="2257425"/>
          <a:ext cx="2855423" cy="641120"/>
        </p:xfrm>
        <a:graphic>
          <a:graphicData uri="http://schemas.openxmlformats.org/drawingml/2006/table">
            <a:tbl>
              <a:tblPr>
                <a:tableStyleId>{4C3C2611-4C71-4FC5-86AE-919BDF0F9419}</a:tableStyleId>
              </a:tblPr>
              <a:tblGrid>
                <a:gridCol w="755800"/>
                <a:gridCol w="728022"/>
                <a:gridCol w="685800"/>
                <a:gridCol w="685800"/>
              </a:tblGrid>
              <a:tr h="269941">
                <a:tc>
                  <a:txBody>
                    <a:bodyPr/>
                    <a:lstStyle/>
                    <a:p>
                      <a:pPr algn="ctr"/>
                      <a:r>
                        <a:rPr sz="1200" b="1">
                          <a:solidFill>
                            <a:srgbClr val="17375E"/>
                          </a:solidFill>
                        </a:rPr>
                        <a:t>15-19</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20-24</a:t>
                      </a:r>
                    </a:p>
                  </a:txBody>
                  <a:tcPr marL="95250" marR="95250" marT="95250" marB="95250" anchor="ctr" horzOverflow="overflow">
                    <a:lnL>
                      <a:solidFill>
                        <a:srgbClr val="ECECEC"/>
                      </a:solidFill>
                    </a:lnL>
                    <a:lnR>
                      <a:solidFill>
                        <a:srgbClr val="ECECEC"/>
                      </a:solidFill>
                    </a:lnR>
                    <a:lnB>
                      <a:solidFill>
                        <a:srgbClr val="ECECEC"/>
                      </a:solidFill>
                    </a:lnB>
                    <a:solidFill>
                      <a:srgbClr val="DDDDDD"/>
                    </a:solidFill>
                  </a:tcPr>
                </a:tc>
                <a:tc>
                  <a:txBody>
                    <a:bodyPr/>
                    <a:lstStyle/>
                    <a:p>
                      <a:pPr algn="ctr"/>
                      <a:r>
                        <a:rPr sz="1200" b="1">
                          <a:solidFill>
                            <a:srgbClr val="17375E"/>
                          </a:solidFill>
                        </a:rPr>
                        <a:t>25-34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35-44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r>
              <a:tr h="371178">
                <a:tc>
                  <a:txBody>
                    <a:bodyPr/>
                    <a:lstStyle/>
                    <a:p>
                      <a:pPr algn="ctr"/>
                      <a:r>
                        <a:rPr sz="1200"/>
                        <a:t>9%</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14%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DDDDD"/>
                    </a:solidFill>
                  </a:tcPr>
                </a:tc>
                <a:tc>
                  <a:txBody>
                    <a:bodyPr/>
                    <a:lstStyle/>
                    <a:p>
                      <a:pPr algn="ctr"/>
                      <a:r>
                        <a:rPr sz="1200"/>
                        <a:t>27%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20%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graphicFrame>
        <p:nvGraphicFramePr>
          <p:cNvPr id="743" name="Table"/>
          <p:cNvGraphicFramePr/>
          <p:nvPr/>
        </p:nvGraphicFramePr>
        <p:xfrm>
          <a:off x="7368078" y="2257425"/>
          <a:ext cx="2855423" cy="712055"/>
        </p:xfrm>
        <a:graphic>
          <a:graphicData uri="http://schemas.openxmlformats.org/drawingml/2006/table">
            <a:tbl>
              <a:tblPr>
                <a:tableStyleId>{4C3C2611-4C71-4FC5-86AE-919BDF0F9419}</a:tableStyleId>
              </a:tblPr>
              <a:tblGrid>
                <a:gridCol w="755800"/>
                <a:gridCol w="728022"/>
                <a:gridCol w="685800"/>
                <a:gridCol w="685800"/>
              </a:tblGrid>
              <a:tr h="340877">
                <a:tc>
                  <a:txBody>
                    <a:bodyPr/>
                    <a:lstStyle/>
                    <a:p>
                      <a:pPr algn="ctr"/>
                      <a:r>
                        <a:rPr sz="1200" b="1">
                          <a:solidFill>
                            <a:srgbClr val="17375E"/>
                          </a:solidFill>
                        </a:rPr>
                        <a:t>45-49</a:t>
                      </a:r>
                    </a:p>
                  </a:txBody>
                  <a:tcPr marL="95250" marR="95250" marT="95250" marB="95250" anchor="ctr" horzOverflow="overflow">
                    <a:lnL>
                      <a:solidFill>
                        <a:srgbClr val="ECECEC"/>
                      </a:solidFill>
                    </a:lnL>
                    <a:lnR>
                      <a:solidFill>
                        <a:srgbClr val="ECECEC"/>
                      </a:solidFill>
                    </a:lnR>
                    <a:lnB>
                      <a:solidFill>
                        <a:srgbClr val="ECECEC"/>
                      </a:solidFill>
                    </a:lnB>
                    <a:solidFill>
                      <a:srgbClr val="DDDDDD"/>
                    </a:solidFill>
                  </a:tcPr>
                </a:tc>
                <a:tc>
                  <a:txBody>
                    <a:bodyPr/>
                    <a:lstStyle/>
                    <a:p>
                      <a:pPr algn="ctr"/>
                      <a:r>
                        <a:rPr sz="1200" b="1">
                          <a:solidFill>
                            <a:srgbClr val="17375E"/>
                          </a:solidFill>
                        </a:rPr>
                        <a:t>50-54</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55-59</a:t>
                      </a:r>
                    </a:p>
                  </a:txBody>
                  <a:tcPr marL="95250" marR="95250" marT="95250" marB="95250" anchor="ctr" horzOverflow="overflow">
                    <a:lnL>
                      <a:solidFill>
                        <a:srgbClr val="ECECEC"/>
                      </a:solidFill>
                    </a:lnL>
                    <a:lnR>
                      <a:solidFill>
                        <a:srgbClr val="ECECEC"/>
                      </a:solidFill>
                    </a:lnR>
                    <a:lnB>
                      <a:solidFill>
                        <a:srgbClr val="ECECEC"/>
                      </a:solidFill>
                    </a:lnB>
                    <a:solidFill>
                      <a:srgbClr val="FFFFFF"/>
                    </a:solidFill>
                  </a:tcPr>
                </a:tc>
                <a:tc>
                  <a:txBody>
                    <a:bodyPr/>
                    <a:lstStyle/>
                    <a:p>
                      <a:pPr algn="ctr"/>
                      <a:r>
                        <a:rPr sz="1200" b="1">
                          <a:solidFill>
                            <a:srgbClr val="17375E"/>
                          </a:solidFill>
                        </a:rPr>
                        <a:t>60+</a:t>
                      </a:r>
                    </a:p>
                  </a:txBody>
                  <a:tcPr marL="95250" marR="95250" marT="95250" marB="95250" anchor="ctr" horzOverflow="overflow">
                    <a:lnL>
                      <a:solidFill>
                        <a:srgbClr val="ECECEC"/>
                      </a:solidFill>
                    </a:lnL>
                    <a:lnR>
                      <a:solidFill>
                        <a:srgbClr val="ECECEC"/>
                      </a:solidFill>
                    </a:lnR>
                    <a:lnB>
                      <a:solidFill>
                        <a:srgbClr val="ECECEC"/>
                      </a:solidFill>
                    </a:lnB>
                  </a:tcPr>
                </a:tc>
              </a:tr>
              <a:tr h="371178">
                <a:tc>
                  <a:txBody>
                    <a:bodyPr/>
                    <a:lstStyle/>
                    <a:p>
                      <a:pPr algn="ctr"/>
                      <a:r>
                        <a:rPr sz="1200"/>
                        <a:t>10%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DDDDD"/>
                    </a:solidFill>
                  </a:tcPr>
                </a:tc>
                <a:tc>
                  <a:txBody>
                    <a:bodyPr/>
                    <a:lstStyle/>
                    <a:p>
                      <a:pPr algn="ctr"/>
                      <a:r>
                        <a:rPr sz="1200"/>
                        <a:t>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9%</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bl>
          </a:graphicData>
        </a:graphic>
      </p:graphicFrame>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5" name="2D Line Chart"/>
          <p:cNvGraphicFramePr/>
          <p:nvPr/>
        </p:nvGraphicFramePr>
        <p:xfrm>
          <a:off x="3708841" y="5036341"/>
          <a:ext cx="5003388" cy="1487111"/>
        </p:xfrm>
        <a:graphic>
          <a:graphicData uri="http://schemas.openxmlformats.org/drawingml/2006/chart">
            <c:chart xmlns:c="http://schemas.openxmlformats.org/drawingml/2006/chart" xmlns:r="http://schemas.openxmlformats.org/officeDocument/2006/relationships" r:id="rId2"/>
          </a:graphicData>
        </a:graphic>
      </p:graphicFrame>
      <p:pic>
        <p:nvPicPr>
          <p:cNvPr id="746"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pic>
        <p:nvPicPr>
          <p:cNvPr id="747" name="image12.png" descr="image12.png"/>
          <p:cNvPicPr>
            <a:picLocks noChangeAspect="1"/>
          </p:cNvPicPr>
          <p:nvPr/>
        </p:nvPicPr>
        <p:blipFill>
          <a:blip r:embed="rId4">
            <a:extLst/>
          </a:blip>
          <a:stretch>
            <a:fillRect/>
          </a:stretch>
        </p:blipFill>
        <p:spPr>
          <a:xfrm>
            <a:off x="3933907" y="3533023"/>
            <a:ext cx="988968" cy="988968"/>
          </a:xfrm>
          <a:prstGeom prst="rect">
            <a:avLst/>
          </a:prstGeom>
          <a:ln w="12700">
            <a:miter lim="400000"/>
          </a:ln>
        </p:spPr>
      </p:pic>
      <p:pic>
        <p:nvPicPr>
          <p:cNvPr id="748" name="image13.jpg" descr="image13.jpg"/>
          <p:cNvPicPr>
            <a:picLocks noChangeAspect="1"/>
          </p:cNvPicPr>
          <p:nvPr/>
        </p:nvPicPr>
        <p:blipFill>
          <a:blip r:embed="rId5">
            <a:extLst/>
          </a:blip>
          <a:stretch>
            <a:fillRect/>
          </a:stretch>
        </p:blipFill>
        <p:spPr>
          <a:xfrm flipH="1">
            <a:off x="8814828" y="390715"/>
            <a:ext cx="345825" cy="414546"/>
          </a:xfrm>
          <a:prstGeom prst="rect">
            <a:avLst/>
          </a:prstGeom>
          <a:ln w="12700">
            <a:miter lim="400000"/>
          </a:ln>
        </p:spPr>
      </p:pic>
      <p:sp>
        <p:nvSpPr>
          <p:cNvPr id="749" name="Line"/>
          <p:cNvSpPr/>
          <p:nvPr/>
        </p:nvSpPr>
        <p:spPr>
          <a:xfrm>
            <a:off x="3517900" y="2815726"/>
            <a:ext cx="0" cy="1041899"/>
          </a:xfrm>
          <a:prstGeom prst="line">
            <a:avLst/>
          </a:prstGeom>
          <a:ln>
            <a:solidFill>
              <a:srgbClr val="808080"/>
            </a:solidFill>
          </a:ln>
        </p:spPr>
        <p:txBody>
          <a:bodyPr lIns="45719" rIns="45719"/>
          <a:lstStyle/>
          <a:p>
            <a:endParaRPr/>
          </a:p>
        </p:txBody>
      </p:sp>
      <p:graphicFrame>
        <p:nvGraphicFramePr>
          <p:cNvPr id="750" name="Table"/>
          <p:cNvGraphicFramePr/>
          <p:nvPr/>
        </p:nvGraphicFramePr>
        <p:xfrm>
          <a:off x="8792733" y="5568686"/>
          <a:ext cx="1578987" cy="339619"/>
        </p:xfrm>
        <a:graphic>
          <a:graphicData uri="http://schemas.openxmlformats.org/drawingml/2006/table">
            <a:tbl>
              <a:tblPr>
                <a:tableStyleId>{4C3C2611-4C71-4FC5-86AE-919BDF0F9419}</a:tableStyleId>
              </a:tblPr>
              <a:tblGrid>
                <a:gridCol w="1578986"/>
              </a:tblGrid>
              <a:tr h="339618">
                <a:tc>
                  <a:txBody>
                    <a:bodyPr/>
                    <a:lstStyle/>
                    <a:p>
                      <a:pPr algn="ctr"/>
                      <a:r>
                        <a:rPr sz="1000" b="1">
                          <a:latin typeface="Tahoma"/>
                          <a:ea typeface="Tahoma"/>
                          <a:cs typeface="Tahoma"/>
                          <a:sym typeface="Tahoma"/>
                        </a:rPr>
                        <a:t>AVG TIME ON SITE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1:34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751" name="image14.png" descr="image14.png"/>
          <p:cNvPicPr>
            <a:picLocks noChangeAspect="1"/>
          </p:cNvPicPr>
          <p:nvPr/>
        </p:nvPicPr>
        <p:blipFill>
          <a:blip r:embed="rId6">
            <a:extLst/>
          </a:blip>
          <a:stretch>
            <a:fillRect/>
          </a:stretch>
        </p:blipFill>
        <p:spPr>
          <a:xfrm>
            <a:off x="9401402" y="5236462"/>
            <a:ext cx="372676" cy="372676"/>
          </a:xfrm>
          <a:prstGeom prst="rect">
            <a:avLst/>
          </a:prstGeom>
          <a:ln w="12700">
            <a:miter lim="400000"/>
          </a:ln>
        </p:spPr>
      </p:pic>
      <p:sp>
        <p:nvSpPr>
          <p:cNvPr id="752" name="40%"/>
          <p:cNvSpPr txBox="1"/>
          <p:nvPr/>
        </p:nvSpPr>
        <p:spPr>
          <a:xfrm>
            <a:off x="4230969" y="3785977"/>
            <a:ext cx="413989"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40%</a:t>
            </a:r>
          </a:p>
        </p:txBody>
      </p:sp>
      <p:sp>
        <p:nvSpPr>
          <p:cNvPr id="753" name="60%"/>
          <p:cNvSpPr txBox="1"/>
          <p:nvPr/>
        </p:nvSpPr>
        <p:spPr>
          <a:xfrm>
            <a:off x="5182138" y="4294721"/>
            <a:ext cx="413988"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60%</a:t>
            </a:r>
          </a:p>
        </p:txBody>
      </p:sp>
      <p:sp>
        <p:nvSpPr>
          <p:cNvPr id="754" name="Line"/>
          <p:cNvSpPr/>
          <p:nvPr/>
        </p:nvSpPr>
        <p:spPr>
          <a:xfrm>
            <a:off x="3517900" y="3857625"/>
            <a:ext cx="0" cy="1676400"/>
          </a:xfrm>
          <a:prstGeom prst="line">
            <a:avLst/>
          </a:prstGeom>
          <a:ln>
            <a:solidFill>
              <a:srgbClr val="808080"/>
            </a:solidFill>
          </a:ln>
        </p:spPr>
        <p:txBody>
          <a:bodyPr lIns="45719" rIns="45719"/>
          <a:lstStyle/>
          <a:p>
            <a:endParaRPr/>
          </a:p>
        </p:txBody>
      </p:sp>
      <p:sp>
        <p:nvSpPr>
          <p:cNvPr id="755" name="Source: Narratiive, Google Analytics"/>
          <p:cNvSpPr txBox="1"/>
          <p:nvPr/>
        </p:nvSpPr>
        <p:spPr>
          <a:xfrm>
            <a:off x="3840834" y="6829425"/>
            <a:ext cx="2864948" cy="225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t>Source: Narratiive, Google Analytics </a:t>
            </a:r>
          </a:p>
        </p:txBody>
      </p:sp>
      <p:sp>
        <p:nvSpPr>
          <p:cNvPr id="756" name="Peak time: 6am – 10pm"/>
          <p:cNvSpPr txBox="1"/>
          <p:nvPr/>
        </p:nvSpPr>
        <p:spPr>
          <a:xfrm>
            <a:off x="5479689" y="6014620"/>
            <a:ext cx="1839167"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pPr>
            <a:r>
              <a:t>Peak time: 6am – 10pm</a:t>
            </a:r>
          </a:p>
        </p:txBody>
      </p:sp>
      <p:sp>
        <p:nvSpPr>
          <p:cNvPr id="757" name="SESSIONS…"/>
          <p:cNvSpPr txBox="1"/>
          <p:nvPr/>
        </p:nvSpPr>
        <p:spPr>
          <a:xfrm>
            <a:off x="2120235" y="5818942"/>
            <a:ext cx="798239"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latin typeface="Tahoma"/>
                <a:ea typeface="Tahoma"/>
                <a:cs typeface="Tahoma"/>
                <a:sym typeface="Tahoma"/>
              </a:defRPr>
            </a:pPr>
            <a:r>
              <a:t>SESSIONS</a:t>
            </a:r>
          </a:p>
          <a:p>
            <a:pPr algn="ctr">
              <a:defRPr sz="1000" b="1">
                <a:latin typeface="Tahoma"/>
                <a:ea typeface="Tahoma"/>
                <a:cs typeface="Tahoma"/>
                <a:sym typeface="Tahoma"/>
              </a:defRPr>
            </a:pPr>
            <a:r>
              <a:t>BY HOUR</a:t>
            </a:r>
          </a:p>
        </p:txBody>
      </p:sp>
      <p:graphicFrame>
        <p:nvGraphicFramePr>
          <p:cNvPr id="758" name="Table"/>
          <p:cNvGraphicFramePr/>
          <p:nvPr/>
        </p:nvGraphicFramePr>
        <p:xfrm>
          <a:off x="3881249" y="337292"/>
          <a:ext cx="1262724" cy="1"/>
        </p:xfrm>
        <a:graphic>
          <a:graphicData uri="http://schemas.openxmlformats.org/drawingml/2006/table">
            <a:tbl>
              <a:tblPr>
                <a:tableStyleId>{4C3C2611-4C71-4FC5-86AE-919BDF0F9419}</a:tableStyleId>
              </a:tblPr>
              <a:tblGrid>
                <a:gridCol w="1262723"/>
              </a:tblGrid>
              <a:tr h="0">
                <a:tc>
                  <a:txBody>
                    <a:bodyPr/>
                    <a:lstStyle/>
                    <a:p>
                      <a:pPr algn="ctr"/>
                      <a:r>
                        <a:rPr sz="1200" b="1"/>
                        <a:t>UNIQUE BROWSERS</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7 574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r h="0">
                <a:tc>
                  <a:txBody>
                    <a:bodyPr/>
                    <a:lstStyle/>
                    <a:p>
                      <a:pPr algn="ctr"/>
                      <a:r>
                        <a:rPr sz="1200" b="1"/>
                        <a:t>PAGEVIEWS</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r h="0">
                <a:tc>
                  <a:txBody>
                    <a:bodyPr/>
                    <a:lstStyle/>
                    <a:p>
                      <a:pPr algn="ctr"/>
                      <a:r>
                        <a:rPr sz="1400" b="1">
                          <a:solidFill>
                            <a:srgbClr val="1F497D"/>
                          </a:solidFill>
                        </a:rPr>
                        <a:t>30 613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pic>
        <p:nvPicPr>
          <p:cNvPr id="759" name="image15.png" descr="image15.png"/>
          <p:cNvPicPr>
            <a:picLocks noChangeAspect="1"/>
          </p:cNvPicPr>
          <p:nvPr/>
        </p:nvPicPr>
        <p:blipFill>
          <a:blip r:embed="rId7">
            <a:extLst/>
          </a:blip>
          <a:stretch>
            <a:fillRect/>
          </a:stretch>
        </p:blipFill>
        <p:spPr>
          <a:xfrm>
            <a:off x="5025047" y="3642512"/>
            <a:ext cx="569394" cy="569394"/>
          </a:xfrm>
          <a:prstGeom prst="rect">
            <a:avLst/>
          </a:prstGeom>
          <a:ln w="12700">
            <a:miter lim="400000"/>
          </a:ln>
        </p:spPr>
      </p:pic>
      <p:graphicFrame>
        <p:nvGraphicFramePr>
          <p:cNvPr id="760" name="Table"/>
          <p:cNvGraphicFramePr/>
          <p:nvPr/>
        </p:nvGraphicFramePr>
        <p:xfrm>
          <a:off x="8474771" y="3599553"/>
          <a:ext cx="1804663" cy="640090"/>
        </p:xfrm>
        <a:graphic>
          <a:graphicData uri="http://schemas.openxmlformats.org/drawingml/2006/table">
            <a:tbl>
              <a:tblPr>
                <a:tableStyleId>{4C3C2611-4C71-4FC5-86AE-919BDF0F9419}</a:tableStyleId>
              </a:tblPr>
              <a:tblGrid>
                <a:gridCol w="1804662"/>
              </a:tblGrid>
              <a:tr h="218442">
                <a:tc>
                  <a:txBody>
                    <a:bodyPr/>
                    <a:lstStyle/>
                    <a:p>
                      <a:pPr algn="l"/>
                      <a:r>
                        <a:rPr sz="1000" b="1">
                          <a:solidFill>
                            <a:srgbClr val="17375E"/>
                          </a:solidFill>
                          <a:latin typeface="Tahoma"/>
                          <a:ea typeface="Tahoma"/>
                          <a:cs typeface="Tahoma"/>
                          <a:sym typeface="Tahoma"/>
                        </a:rPr>
                        <a:t>MOST-READ SECTIONS</a:t>
                      </a:r>
                    </a:p>
                  </a:txBody>
                  <a:tcPr marL="45720" marR="45720" horzOverflow="overflow"/>
                </a:tc>
              </a:tr>
              <a:tr h="218442">
                <a:tc>
                  <a:txBody>
                    <a:bodyPr/>
                    <a:lstStyle/>
                    <a:p>
                      <a:pPr algn="l"/>
                      <a:r>
                        <a:rPr sz="1000">
                          <a:latin typeface="Arial"/>
                          <a:ea typeface="Arial"/>
                          <a:cs typeface="Arial"/>
                          <a:sym typeface="Arial"/>
                        </a:rPr>
                        <a:t>TV Guide</a:t>
                      </a:r>
                    </a:p>
                  </a:txBody>
                  <a:tcPr marL="45720" marR="45720" horzOverflow="overflow"/>
                </a:tc>
              </a:tr>
              <a:tr h="0">
                <a:tc>
                  <a:txBody>
                    <a:bodyPr/>
                    <a:lstStyle/>
                    <a:p>
                      <a:pPr algn="l"/>
                      <a:r>
                        <a:rPr sz="1000">
                          <a:solidFill>
                            <a:srgbClr val="17375E"/>
                          </a:solidFill>
                          <a:latin typeface="Arial"/>
                          <a:ea typeface="Arial"/>
                          <a:cs typeface="Arial"/>
                          <a:sym typeface="Arial"/>
                        </a:rPr>
                        <a:t>Shows</a:t>
                      </a:r>
                    </a:p>
                  </a:txBody>
                  <a:tcPr marL="45720" marR="45720" horzOverflow="overflow"/>
                </a:tc>
              </a:tr>
              <a:tr h="203203">
                <a:tc>
                  <a:txBody>
                    <a:bodyPr/>
                    <a:lstStyle/>
                    <a:p>
                      <a:pPr algn="l"/>
                      <a:r>
                        <a:rPr sz="1000">
                          <a:latin typeface="Arial"/>
                          <a:ea typeface="Arial"/>
                          <a:cs typeface="Arial"/>
                          <a:sym typeface="Arial"/>
                        </a:rPr>
                        <a:t>Real Health</a:t>
                      </a:r>
                    </a:p>
                  </a:txBody>
                  <a:tcPr marL="45720" marR="45720" horzOverflow="overflow"/>
                </a:tc>
              </a:tr>
            </a:tbl>
          </a:graphicData>
        </a:graphic>
      </p:graphicFrame>
      <p:pic>
        <p:nvPicPr>
          <p:cNvPr id="761" name="image3.jpeg" descr="image3.jpeg"/>
          <p:cNvPicPr>
            <a:picLocks noChangeAspect="1"/>
          </p:cNvPicPr>
          <p:nvPr/>
        </p:nvPicPr>
        <p:blipFill>
          <a:blip r:embed="rId8">
            <a:extLst/>
          </a:blip>
          <a:srcRect l="1" r="65980"/>
          <a:stretch>
            <a:fillRect/>
          </a:stretch>
        </p:blipFill>
        <p:spPr>
          <a:xfrm>
            <a:off x="0" y="0"/>
            <a:ext cx="3637816" cy="7556500"/>
          </a:xfrm>
          <a:prstGeom prst="rect">
            <a:avLst/>
          </a:prstGeom>
          <a:ln w="12700">
            <a:miter lim="400000"/>
          </a:ln>
        </p:spPr>
      </p:pic>
      <p:sp>
        <p:nvSpPr>
          <p:cNvPr id="762" name="OUR NETWORK"/>
          <p:cNvSpPr txBox="1">
            <a:spLocks noGrp="1"/>
          </p:cNvSpPr>
          <p:nvPr>
            <p:ph type="title"/>
          </p:nvPr>
        </p:nvSpPr>
        <p:spPr>
          <a:xfrm>
            <a:off x="-292101" y="372447"/>
            <a:ext cx="3753486" cy="861776"/>
          </a:xfrm>
          <a:prstGeom prst="rect">
            <a:avLst/>
          </a:prstGeom>
        </p:spPr>
        <p:txBody>
          <a:bodyPr/>
          <a:lstStyle/>
          <a:p>
            <a:pPr indent="12700" algn="r">
              <a:defRPr b="1" spc="-100">
                <a:latin typeface="+mn-lt"/>
                <a:ea typeface="+mn-ea"/>
                <a:cs typeface="+mn-cs"/>
                <a:sym typeface="Calibri"/>
              </a:defRPr>
            </a:pPr>
            <a:r>
              <a:t>OUR</a:t>
            </a:r>
            <a:br/>
            <a:r>
              <a:rPr b="0"/>
              <a:t>NETWORK</a:t>
            </a:r>
          </a:p>
        </p:txBody>
      </p:sp>
      <p:sp>
        <p:nvSpPr>
          <p:cNvPr id="763" name="The Home Channel on DStv has its own website where it publishes content relating to decor, design, gardening, home improvements, property, food and more, tying in with its television shows and mixing the best of local and international content."/>
          <p:cNvSpPr txBox="1"/>
          <p:nvPr/>
        </p:nvSpPr>
        <p:spPr>
          <a:xfrm>
            <a:off x="774699" y="1359301"/>
            <a:ext cx="2763196" cy="299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3975" indent="-107950" algn="r">
              <a:defRPr b="1">
                <a:solidFill>
                  <a:srgbClr val="FFFFFF"/>
                </a:solidFill>
              </a:defRPr>
            </a:pPr>
            <a:r>
              <a:t>The Home Channel </a:t>
            </a:r>
            <a:r>
              <a:rPr b="0"/>
              <a:t>on DStv has its own website where it publishes content relating to decor, design, gardening, home improvements, property, food and more, tying in with its television shows and mixing the best of local and international content.</a:t>
            </a:r>
          </a:p>
        </p:txBody>
      </p:sp>
      <p:sp>
        <p:nvSpPr>
          <p:cNvPr id="764" name="www.thehomechannel.co.za"/>
          <p:cNvSpPr txBox="1"/>
          <p:nvPr/>
        </p:nvSpPr>
        <p:spPr>
          <a:xfrm>
            <a:off x="-1094970" y="6959896"/>
            <a:ext cx="452120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000" b="1" spc="-30">
                <a:solidFill>
                  <a:srgbClr val="FFFFFF"/>
                </a:solidFill>
              </a:defRPr>
            </a:lvl1pPr>
          </a:lstStyle>
          <a:p>
            <a:r>
              <a:t>www.thehomechannel.co.za</a:t>
            </a:r>
          </a:p>
        </p:txBody>
      </p:sp>
      <p:pic>
        <p:nvPicPr>
          <p:cNvPr id="765" name="image16.png" descr="image16.png"/>
          <p:cNvPicPr>
            <a:picLocks noChangeAspect="1"/>
          </p:cNvPicPr>
          <p:nvPr/>
        </p:nvPicPr>
        <p:blipFill>
          <a:blip r:embed="rId9">
            <a:extLst/>
          </a:blip>
          <a:stretch>
            <a:fillRect/>
          </a:stretch>
        </p:blipFill>
        <p:spPr>
          <a:xfrm>
            <a:off x="5633299" y="406796"/>
            <a:ext cx="806828" cy="867556"/>
          </a:xfrm>
          <a:prstGeom prst="rect">
            <a:avLst/>
          </a:prstGeom>
          <a:ln w="12700">
            <a:miter lim="400000"/>
          </a:ln>
        </p:spPr>
      </p:pic>
      <p:sp>
        <p:nvSpPr>
          <p:cNvPr id="766" name="Line"/>
          <p:cNvSpPr/>
          <p:nvPr/>
        </p:nvSpPr>
        <p:spPr>
          <a:xfrm>
            <a:off x="3841048" y="2105025"/>
            <a:ext cx="6436958" cy="0"/>
          </a:xfrm>
          <a:prstGeom prst="line">
            <a:avLst/>
          </a:prstGeom>
          <a:ln>
            <a:solidFill>
              <a:srgbClr val="4A7EBB"/>
            </a:solidFill>
          </a:ln>
        </p:spPr>
        <p:txBody>
          <a:bodyPr lIns="45719" rIns="45719"/>
          <a:lstStyle/>
          <a:p>
            <a:endParaRPr/>
          </a:p>
        </p:txBody>
      </p:sp>
      <p:sp>
        <p:nvSpPr>
          <p:cNvPr id="767" name="Line"/>
          <p:cNvSpPr/>
          <p:nvPr/>
        </p:nvSpPr>
        <p:spPr>
          <a:xfrm>
            <a:off x="3841048" y="3171825"/>
            <a:ext cx="6436958" cy="0"/>
          </a:xfrm>
          <a:prstGeom prst="line">
            <a:avLst/>
          </a:prstGeom>
          <a:ln>
            <a:solidFill>
              <a:srgbClr val="4A7EBB"/>
            </a:solidFill>
          </a:ln>
        </p:spPr>
        <p:txBody>
          <a:bodyPr lIns="45719" rIns="45719"/>
          <a:lstStyle/>
          <a:p>
            <a:endParaRPr/>
          </a:p>
        </p:txBody>
      </p:sp>
      <p:sp>
        <p:nvSpPr>
          <p:cNvPr id="768" name="Line"/>
          <p:cNvSpPr/>
          <p:nvPr/>
        </p:nvSpPr>
        <p:spPr>
          <a:xfrm>
            <a:off x="5803900" y="3171825"/>
            <a:ext cx="0" cy="1752600"/>
          </a:xfrm>
          <a:prstGeom prst="line">
            <a:avLst/>
          </a:prstGeom>
          <a:ln>
            <a:solidFill>
              <a:srgbClr val="4A7EBB"/>
            </a:solidFill>
          </a:ln>
        </p:spPr>
        <p:txBody>
          <a:bodyPr lIns="45719" rIns="45719"/>
          <a:lstStyle/>
          <a:p>
            <a:endParaRPr/>
          </a:p>
        </p:txBody>
      </p:sp>
      <p:sp>
        <p:nvSpPr>
          <p:cNvPr id="769" name="Line"/>
          <p:cNvSpPr/>
          <p:nvPr/>
        </p:nvSpPr>
        <p:spPr>
          <a:xfrm>
            <a:off x="8394700" y="3171825"/>
            <a:ext cx="0" cy="1752600"/>
          </a:xfrm>
          <a:prstGeom prst="line">
            <a:avLst/>
          </a:prstGeom>
          <a:ln>
            <a:solidFill>
              <a:srgbClr val="4A7EBB"/>
            </a:solidFill>
          </a:ln>
        </p:spPr>
        <p:txBody>
          <a:bodyPr lIns="45719" rIns="45719"/>
          <a:lstStyle/>
          <a:p>
            <a:endParaRPr/>
          </a:p>
        </p:txBody>
      </p:sp>
      <p:sp>
        <p:nvSpPr>
          <p:cNvPr id="770" name="Line"/>
          <p:cNvSpPr/>
          <p:nvPr/>
        </p:nvSpPr>
        <p:spPr>
          <a:xfrm>
            <a:off x="5209919" y="406796"/>
            <a:ext cx="1" cy="1695350"/>
          </a:xfrm>
          <a:prstGeom prst="line">
            <a:avLst/>
          </a:prstGeom>
          <a:ln>
            <a:solidFill>
              <a:srgbClr val="4A7EBB"/>
            </a:solidFill>
          </a:ln>
        </p:spPr>
        <p:txBody>
          <a:bodyPr lIns="45719" rIns="45719"/>
          <a:lstStyle/>
          <a:p>
            <a:endParaRPr/>
          </a:p>
        </p:txBody>
      </p:sp>
      <p:sp>
        <p:nvSpPr>
          <p:cNvPr id="771" name="Line"/>
          <p:cNvSpPr/>
          <p:nvPr/>
        </p:nvSpPr>
        <p:spPr>
          <a:xfrm>
            <a:off x="7389197" y="406796"/>
            <a:ext cx="1" cy="1695350"/>
          </a:xfrm>
          <a:prstGeom prst="line">
            <a:avLst/>
          </a:prstGeom>
          <a:ln>
            <a:solidFill>
              <a:srgbClr val="4A7EBB"/>
            </a:solidFill>
          </a:ln>
        </p:spPr>
        <p:txBody>
          <a:bodyPr lIns="45719" rIns="45719"/>
          <a:lstStyle/>
          <a:p>
            <a:endParaRPr/>
          </a:p>
        </p:txBody>
      </p:sp>
      <p:sp>
        <p:nvSpPr>
          <p:cNvPr id="772" name="Line"/>
          <p:cNvSpPr/>
          <p:nvPr/>
        </p:nvSpPr>
        <p:spPr>
          <a:xfrm>
            <a:off x="3841048" y="4924425"/>
            <a:ext cx="6436958" cy="0"/>
          </a:xfrm>
          <a:prstGeom prst="line">
            <a:avLst/>
          </a:prstGeom>
          <a:ln>
            <a:solidFill>
              <a:srgbClr val="4A7EBB"/>
            </a:solidFill>
          </a:ln>
        </p:spPr>
        <p:txBody>
          <a:bodyPr lIns="45719" rIns="45719"/>
          <a:lstStyle/>
          <a:p>
            <a:endParaRPr/>
          </a:p>
        </p:txBody>
      </p:sp>
      <p:sp>
        <p:nvSpPr>
          <p:cNvPr id="773" name="SESSIONS BY HOUR"/>
          <p:cNvSpPr txBox="1"/>
          <p:nvPr/>
        </p:nvSpPr>
        <p:spPr>
          <a:xfrm>
            <a:off x="3822700" y="5229569"/>
            <a:ext cx="167036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b="1"/>
            </a:lvl1pPr>
          </a:lstStyle>
          <a:p>
            <a:r>
              <a:t>SESSIONS BY HOUR</a:t>
            </a:r>
          </a:p>
        </p:txBody>
      </p:sp>
      <p:pic>
        <p:nvPicPr>
          <p:cNvPr id="774" name="image34.png" descr="image34.png"/>
          <p:cNvPicPr>
            <a:picLocks noChangeAspect="1"/>
          </p:cNvPicPr>
          <p:nvPr/>
        </p:nvPicPr>
        <p:blipFill>
          <a:blip r:embed="rId10">
            <a:extLst/>
          </a:blip>
          <a:stretch>
            <a:fillRect/>
          </a:stretch>
        </p:blipFill>
        <p:spPr>
          <a:xfrm>
            <a:off x="774700" y="6299989"/>
            <a:ext cx="2641528" cy="528307"/>
          </a:xfrm>
          <a:prstGeom prst="rect">
            <a:avLst/>
          </a:prstGeom>
          <a:ln w="12700">
            <a:miter lim="400000"/>
          </a:ln>
        </p:spPr>
      </p:pic>
      <p:sp>
        <p:nvSpPr>
          <p:cNvPr id="775" name="SA AUDIENCE: 39.5%"/>
          <p:cNvSpPr txBox="1"/>
          <p:nvPr/>
        </p:nvSpPr>
        <p:spPr>
          <a:xfrm>
            <a:off x="8571909" y="35281"/>
            <a:ext cx="182838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200" b="1">
                <a:solidFill>
                  <a:srgbClr val="17375E"/>
                </a:solidFill>
                <a:latin typeface="Tahoma"/>
                <a:ea typeface="Tahoma"/>
                <a:cs typeface="Tahoma"/>
                <a:sym typeface="Tahoma"/>
              </a:defRPr>
            </a:lvl1pPr>
          </a:lstStyle>
          <a:p>
            <a:r>
              <a:t>SA AUDIENCE: 39.5% </a:t>
            </a:r>
          </a:p>
        </p:txBody>
      </p:sp>
      <p:graphicFrame>
        <p:nvGraphicFramePr>
          <p:cNvPr id="776" name="Table"/>
          <p:cNvGraphicFramePr/>
          <p:nvPr/>
        </p:nvGraphicFramePr>
        <p:xfrm>
          <a:off x="5933290" y="3552823"/>
          <a:ext cx="2381341" cy="1081427"/>
        </p:xfrm>
        <a:graphic>
          <a:graphicData uri="http://schemas.openxmlformats.org/drawingml/2006/table">
            <a:tbl>
              <a:tblPr>
                <a:tableStyleId>{4C3C2611-4C71-4FC5-86AE-919BDF0F9419}</a:tableStyleId>
              </a:tblPr>
              <a:tblGrid>
                <a:gridCol w="1190670"/>
                <a:gridCol w="1190670"/>
              </a:tblGrid>
              <a:tr h="742770">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338656">
                <a:tc>
                  <a:txBody>
                    <a:bodyPr/>
                    <a:lstStyle/>
                    <a:p>
                      <a:pPr algn="ctr"/>
                      <a:r>
                        <a:rPr sz="1400" b="1"/>
                        <a:t>10 185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c>
                  <a:txBody>
                    <a:bodyPr/>
                    <a:lstStyle/>
                    <a:p>
                      <a:pPr algn="ctr"/>
                      <a:r>
                        <a:rPr sz="1400" b="1">
                          <a:solidFill>
                            <a:srgbClr val="1F497D"/>
                          </a:solidFill>
                        </a:rPr>
                        <a:t>2 378</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777" name="image18.png" descr="image18.png"/>
          <p:cNvPicPr>
            <a:picLocks noChangeAspect="1"/>
          </p:cNvPicPr>
          <p:nvPr/>
        </p:nvPicPr>
        <p:blipFill>
          <a:blip r:embed="rId11">
            <a:extLst/>
          </a:blip>
          <a:stretch>
            <a:fillRect/>
          </a:stretch>
        </p:blipFill>
        <p:spPr>
          <a:xfrm>
            <a:off x="7431965" y="3645727"/>
            <a:ext cx="581735" cy="578883"/>
          </a:xfrm>
          <a:prstGeom prst="rect">
            <a:avLst/>
          </a:prstGeom>
          <a:ln w="12700">
            <a:miter lim="400000"/>
          </a:ln>
        </p:spPr>
      </p:pic>
      <p:pic>
        <p:nvPicPr>
          <p:cNvPr id="778" name="image19.png" descr="image19.png"/>
          <p:cNvPicPr>
            <a:picLocks noChangeAspect="1"/>
          </p:cNvPicPr>
          <p:nvPr/>
        </p:nvPicPr>
        <p:blipFill>
          <a:blip r:embed="rId12">
            <a:extLst/>
          </a:blip>
          <a:stretch>
            <a:fillRect/>
          </a:stretch>
        </p:blipFill>
        <p:spPr>
          <a:xfrm>
            <a:off x="6222682" y="3629025"/>
            <a:ext cx="578884" cy="578883"/>
          </a:xfrm>
          <a:prstGeom prst="rect">
            <a:avLst/>
          </a:prstGeom>
          <a:ln w="12700">
            <a:miter lim="400000"/>
          </a:ln>
        </p:spPr>
      </p:pic>
      <p:pic>
        <p:nvPicPr>
          <p:cNvPr id="779" name="image20.png" descr="image20.png"/>
          <p:cNvPicPr>
            <a:picLocks noChangeAspect="1"/>
          </p:cNvPicPr>
          <p:nvPr/>
        </p:nvPicPr>
        <p:blipFill>
          <a:blip r:embed="rId13">
            <a:extLst/>
          </a:blip>
          <a:stretch>
            <a:fillRect/>
          </a:stretch>
        </p:blipFill>
        <p:spPr>
          <a:xfrm>
            <a:off x="3898900" y="2322666"/>
            <a:ext cx="396059" cy="537122"/>
          </a:xfrm>
          <a:prstGeom prst="rect">
            <a:avLst/>
          </a:prstGeom>
          <a:ln w="12700">
            <a:miter lim="400000"/>
          </a:ln>
        </p:spPr>
      </p:pic>
      <p:graphicFrame>
        <p:nvGraphicFramePr>
          <p:cNvPr id="780" name="Table"/>
          <p:cNvGraphicFramePr/>
          <p:nvPr/>
        </p:nvGraphicFramePr>
        <p:xfrm>
          <a:off x="5489073" y="1225845"/>
          <a:ext cx="1676401" cy="1"/>
        </p:xfrm>
        <a:graphic>
          <a:graphicData uri="http://schemas.openxmlformats.org/drawingml/2006/table">
            <a:tbl>
              <a:tblPr>
                <a:tableStyleId>{4C3C2611-4C71-4FC5-86AE-919BDF0F9419}</a:tableStyleId>
              </a:tblPr>
              <a:tblGrid>
                <a:gridCol w="838200"/>
                <a:gridCol w="838200"/>
              </a:tblGrid>
              <a:tr h="279052">
                <a:tc>
                  <a:txBody>
                    <a:bodyPr/>
                    <a:lstStyle/>
                    <a:p>
                      <a:pPr algn="ctr"/>
                      <a:r>
                        <a:rPr sz="1400" b="1">
                          <a:solidFill>
                            <a:srgbClr val="1F497D"/>
                          </a:solidFill>
                        </a:rPr>
                        <a:t>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r>
                        <a:rPr sz="1400" b="1">
                          <a:solidFill>
                            <a:srgbClr val="1F497D"/>
                          </a:solidFill>
                        </a:rPr>
                        <a:t>FEMALE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279052">
                <a:tc>
                  <a:txBody>
                    <a:bodyPr/>
                    <a:lstStyle/>
                    <a:p>
                      <a:pPr algn="ctr"/>
                      <a:r>
                        <a:rPr sz="1200"/>
                        <a:t>26%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74%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r>
            </a:tbl>
          </a:graphicData>
        </a:graphic>
      </p:graphicFrame>
      <p:graphicFrame>
        <p:nvGraphicFramePr>
          <p:cNvPr id="781" name="Table"/>
          <p:cNvGraphicFramePr/>
          <p:nvPr/>
        </p:nvGraphicFramePr>
        <p:xfrm>
          <a:off x="7697476" y="387644"/>
          <a:ext cx="2580530" cy="1076976"/>
        </p:xfrm>
        <a:graphic>
          <a:graphicData uri="http://schemas.openxmlformats.org/drawingml/2006/table">
            <a:tbl>
              <a:tblPr>
                <a:tableStyleId>{4C3C2611-4C71-4FC5-86AE-919BDF0F9419}</a:tableStyleId>
              </a:tblPr>
              <a:tblGrid>
                <a:gridCol w="1361329"/>
                <a:gridCol w="609600"/>
                <a:gridCol w="609600"/>
              </a:tblGrid>
              <a:tr h="218442">
                <a:tc>
                  <a:txBody>
                    <a:bodyPr/>
                    <a:lstStyle/>
                    <a:p>
                      <a:pPr algn="l">
                        <a:defRPr sz="1000"/>
                      </a:pPr>
                      <a:endParaRPr/>
                    </a:p>
                  </a:txBody>
                  <a:tcPr marL="45720" marR="45720" horzOverflow="overflow"/>
                </a:tc>
                <a:tc>
                  <a:txBody>
                    <a:bodyPr/>
                    <a:lstStyle/>
                    <a:p>
                      <a:pPr algn="l">
                        <a:defRPr sz="1000"/>
                      </a:pPr>
                      <a:endParaRPr/>
                    </a:p>
                  </a:txBody>
                  <a:tcPr marL="45720" marR="45720" horzOverflow="overflow"/>
                </a:tc>
                <a:tc>
                  <a:txBody>
                    <a:bodyPr/>
                    <a:lstStyle/>
                    <a:p>
                      <a:r>
                        <a:rPr sz="1000" b="1"/>
                        <a:t>INDEX</a:t>
                      </a:r>
                    </a:p>
                  </a:txBody>
                  <a:tcPr marL="45720" marR="45720" horzOverflow="overflow">
                    <a:solidFill>
                      <a:srgbClr val="D9D9D9"/>
                    </a:solidFill>
                  </a:tcPr>
                </a:tc>
              </a:tr>
              <a:tr h="218442">
                <a:tc>
                  <a:txBody>
                    <a:bodyPr/>
                    <a:lstStyle/>
                    <a:p>
                      <a:pPr algn="l"/>
                      <a:r>
                        <a:rPr sz="1200" b="1"/>
                        <a:t>GAUTENG: </a:t>
                      </a:r>
                    </a:p>
                  </a:txBody>
                  <a:tcPr marL="45720" marR="45720" horzOverflow="overflow"/>
                </a:tc>
                <a:tc>
                  <a:txBody>
                    <a:bodyPr/>
                    <a:lstStyle/>
                    <a:p>
                      <a:r>
                        <a:rPr sz="1000"/>
                        <a:t>57.8%</a:t>
                      </a:r>
                    </a:p>
                  </a:txBody>
                  <a:tcPr marL="45720" marR="45720" horzOverflow="overflow"/>
                </a:tc>
                <a:tc>
                  <a:txBody>
                    <a:bodyPr/>
                    <a:lstStyle/>
                    <a:p>
                      <a:r>
                        <a:rPr sz="1000"/>
                        <a:t>148</a:t>
                      </a:r>
                    </a:p>
                  </a:txBody>
                  <a:tcPr marL="45720" marR="45720" horzOverflow="overflow">
                    <a:solidFill>
                      <a:srgbClr val="D9D9D9"/>
                    </a:solidFill>
                  </a:tcPr>
                </a:tc>
              </a:tr>
              <a:tr h="279052">
                <a:tc>
                  <a:txBody>
                    <a:bodyPr/>
                    <a:lstStyle/>
                    <a:p>
                      <a:pPr algn="l"/>
                      <a:r>
                        <a:rPr sz="1200" b="1">
                          <a:solidFill>
                            <a:srgbClr val="17375E"/>
                          </a:solidFill>
                        </a:rPr>
                        <a:t>WESTERN CAPE:</a:t>
                      </a:r>
                    </a:p>
                  </a:txBody>
                  <a:tcPr marL="45720" marR="45720" horzOverflow="overflow"/>
                </a:tc>
                <a:tc>
                  <a:txBody>
                    <a:bodyPr/>
                    <a:lstStyle/>
                    <a:p>
                      <a:r>
                        <a:rPr sz="1000"/>
                        <a:t>14.7%</a:t>
                      </a:r>
                    </a:p>
                  </a:txBody>
                  <a:tcPr marL="45720" marR="45720" horzOverflow="overflow"/>
                </a:tc>
                <a:tc>
                  <a:txBody>
                    <a:bodyPr/>
                    <a:lstStyle/>
                    <a:p>
                      <a:r>
                        <a:rPr sz="1000"/>
                        <a:t>108</a:t>
                      </a:r>
                    </a:p>
                  </a:txBody>
                  <a:tcPr marL="45720" marR="45720" horzOverflow="overflow">
                    <a:solidFill>
                      <a:srgbClr val="D9D9D9"/>
                    </a:solidFill>
                  </a:tcPr>
                </a:tc>
              </a:tr>
              <a:tr h="203203">
                <a:tc>
                  <a:txBody>
                    <a:bodyPr/>
                    <a:lstStyle/>
                    <a:p>
                      <a:pPr algn="l"/>
                      <a:r>
                        <a:rPr sz="1200" b="1"/>
                        <a:t>MPUMALANGA: </a:t>
                      </a:r>
                    </a:p>
                  </a:txBody>
                  <a:tcPr marL="45720" marR="45720" horzOverflow="overflow"/>
                </a:tc>
                <a:tc>
                  <a:txBody>
                    <a:bodyPr/>
                    <a:lstStyle/>
                    <a:p>
                      <a:r>
                        <a:rPr sz="1000"/>
                        <a:t>13%</a:t>
                      </a:r>
                    </a:p>
                  </a:txBody>
                  <a:tcPr marL="45720" marR="45720" horzOverflow="overflow"/>
                </a:tc>
                <a:tc>
                  <a:txBody>
                    <a:bodyPr/>
                    <a:lstStyle/>
                    <a:p>
                      <a:r>
                        <a:rPr sz="1000"/>
                        <a:t>70</a:t>
                      </a:r>
                    </a:p>
                  </a:txBody>
                  <a:tcPr marL="45720" marR="45720" horzOverflow="overflow">
                    <a:solidFill>
                      <a:srgbClr val="D9D9D9"/>
                    </a:solidFill>
                  </a:tcPr>
                </a:tc>
              </a:tr>
              <a:tr h="187963">
                <a:tc>
                  <a:txBody>
                    <a:bodyPr/>
                    <a:lstStyle/>
                    <a:p>
                      <a:pPr algn="l"/>
                      <a:r>
                        <a:rPr sz="1200" b="1">
                          <a:solidFill>
                            <a:srgbClr val="17375E"/>
                          </a:solidFill>
                        </a:rPr>
                        <a:t>KWAZULU-NATAL:</a:t>
                      </a:r>
                    </a:p>
                  </a:txBody>
                  <a:tcPr marL="45720" marR="45720" horzOverflow="overflow"/>
                </a:tc>
                <a:tc>
                  <a:txBody>
                    <a:bodyPr/>
                    <a:lstStyle/>
                    <a:p>
                      <a:r>
                        <a:rPr sz="1000"/>
                        <a:t>11.6%</a:t>
                      </a:r>
                    </a:p>
                  </a:txBody>
                  <a:tcPr marL="45720" marR="45720" horzOverflow="overflow"/>
                </a:tc>
                <a:tc>
                  <a:txBody>
                    <a:bodyPr/>
                    <a:lstStyle/>
                    <a:p>
                      <a:r>
                        <a:rPr sz="1000"/>
                        <a:t>70</a:t>
                      </a:r>
                    </a:p>
                  </a:txBody>
                  <a:tcPr marL="45720" marR="45720" horzOverflow="overflow">
                    <a:solidFill>
                      <a:srgbClr val="D9D9D9"/>
                    </a:solidFill>
                  </a:tcPr>
                </a:tc>
              </a:tr>
              <a:tr h="187963">
                <a:tc>
                  <a:txBody>
                    <a:bodyPr/>
                    <a:lstStyle/>
                    <a:p>
                      <a:pPr algn="l"/>
                      <a:r>
                        <a:rPr sz="1200" b="1"/>
                        <a:t>EASTERN CAPE: </a:t>
                      </a:r>
                    </a:p>
                  </a:txBody>
                  <a:tcPr marL="45720" marR="45720" horzOverflow="overflow"/>
                </a:tc>
                <a:tc>
                  <a:txBody>
                    <a:bodyPr/>
                    <a:lstStyle/>
                    <a:p>
                      <a:r>
                        <a:rPr sz="1000"/>
                        <a:t>9.2%</a:t>
                      </a:r>
                    </a:p>
                  </a:txBody>
                  <a:tcPr marL="45720" marR="45720" horzOverflow="overflow"/>
                </a:tc>
                <a:tc>
                  <a:txBody>
                    <a:bodyPr/>
                    <a:lstStyle/>
                    <a:p>
                      <a:r>
                        <a:rPr sz="1000"/>
                        <a:t>122</a:t>
                      </a:r>
                    </a:p>
                  </a:txBody>
                  <a:tcPr marL="45720" marR="45720" horzOverflow="overflow">
                    <a:solidFill>
                      <a:srgbClr val="D9D9D9"/>
                    </a:solidFill>
                  </a:tcPr>
                </a:tc>
              </a:tr>
            </a:tbl>
          </a:graphicData>
        </a:graphic>
      </p:graphicFrame>
      <p:graphicFrame>
        <p:nvGraphicFramePr>
          <p:cNvPr id="782" name="Table"/>
          <p:cNvGraphicFramePr/>
          <p:nvPr/>
        </p:nvGraphicFramePr>
        <p:xfrm>
          <a:off x="4504437" y="2257425"/>
          <a:ext cx="2855423" cy="641120"/>
        </p:xfrm>
        <a:graphic>
          <a:graphicData uri="http://schemas.openxmlformats.org/drawingml/2006/table">
            <a:tbl>
              <a:tblPr>
                <a:tableStyleId>{4C3C2611-4C71-4FC5-86AE-919BDF0F9419}</a:tableStyleId>
              </a:tblPr>
              <a:tblGrid>
                <a:gridCol w="755800"/>
                <a:gridCol w="728022"/>
                <a:gridCol w="685800"/>
                <a:gridCol w="685800"/>
              </a:tblGrid>
              <a:tr h="269941">
                <a:tc>
                  <a:txBody>
                    <a:bodyPr/>
                    <a:lstStyle/>
                    <a:p>
                      <a:pPr algn="ctr"/>
                      <a:r>
                        <a:rPr sz="1200" b="1">
                          <a:solidFill>
                            <a:srgbClr val="17375E"/>
                          </a:solidFill>
                        </a:rPr>
                        <a:t>15-19</a:t>
                      </a:r>
                    </a:p>
                  </a:txBody>
                  <a:tcPr marL="95250" marR="95250" marT="95250" marB="95250" anchor="ctr" horzOverflow="overflow">
                    <a:lnL>
                      <a:solidFill>
                        <a:srgbClr val="ECECEC"/>
                      </a:solidFill>
                    </a:lnL>
                    <a:lnR>
                      <a:solidFill>
                        <a:srgbClr val="ECECEC"/>
                      </a:solidFill>
                    </a:lnR>
                    <a:lnB>
                      <a:solidFill>
                        <a:srgbClr val="ECECEC"/>
                      </a:solidFill>
                    </a:lnB>
                    <a:solidFill>
                      <a:srgbClr val="DDDDDD"/>
                    </a:solidFill>
                  </a:tcPr>
                </a:tc>
                <a:tc>
                  <a:txBody>
                    <a:bodyPr/>
                    <a:lstStyle/>
                    <a:p>
                      <a:pPr algn="ctr"/>
                      <a:r>
                        <a:rPr sz="1200" b="1">
                          <a:solidFill>
                            <a:srgbClr val="17375E"/>
                          </a:solidFill>
                        </a:rPr>
                        <a:t>20-24</a:t>
                      </a:r>
                    </a:p>
                  </a:txBody>
                  <a:tcPr marL="95250" marR="95250" marT="95250" marB="95250" anchor="ctr" horzOverflow="overflow">
                    <a:lnL>
                      <a:solidFill>
                        <a:srgbClr val="ECECEC"/>
                      </a:solidFill>
                    </a:lnL>
                    <a:lnR>
                      <a:solidFill>
                        <a:srgbClr val="ECECEC"/>
                      </a:solidFill>
                    </a:lnR>
                    <a:lnB>
                      <a:solidFill>
                        <a:srgbClr val="ECECEC"/>
                      </a:solidFill>
                    </a:lnB>
                    <a:solidFill>
                      <a:srgbClr val="DDDDDD"/>
                    </a:solidFill>
                  </a:tcPr>
                </a:tc>
                <a:tc>
                  <a:txBody>
                    <a:bodyPr/>
                    <a:lstStyle/>
                    <a:p>
                      <a:pPr algn="ctr"/>
                      <a:r>
                        <a:rPr sz="1200" b="1">
                          <a:solidFill>
                            <a:srgbClr val="17375E"/>
                          </a:solidFill>
                        </a:rPr>
                        <a:t>25-34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35-44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r>
              <a:tr h="371178">
                <a:tc>
                  <a:txBody>
                    <a:bodyPr/>
                    <a:lstStyle/>
                    <a:p>
                      <a:pPr algn="ctr"/>
                      <a:r>
                        <a:rPr sz="1200"/>
                        <a:t>10%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DDDDD"/>
                    </a:solidFill>
                  </a:tcPr>
                </a:tc>
                <a:tc>
                  <a:txBody>
                    <a:bodyPr/>
                    <a:lstStyle/>
                    <a:p>
                      <a:pPr algn="ctr"/>
                      <a:r>
                        <a:rPr sz="1200"/>
                        <a:t>21%</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DDDDD"/>
                    </a:solidFill>
                  </a:tcPr>
                </a:tc>
                <a:tc>
                  <a:txBody>
                    <a:bodyPr/>
                    <a:lstStyle/>
                    <a:p>
                      <a:pPr algn="ctr"/>
                      <a:r>
                        <a:rPr sz="1200"/>
                        <a:t>32%</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17%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graphicFrame>
        <p:nvGraphicFramePr>
          <p:cNvPr id="783" name="Table"/>
          <p:cNvGraphicFramePr/>
          <p:nvPr/>
        </p:nvGraphicFramePr>
        <p:xfrm>
          <a:off x="7368078" y="2257425"/>
          <a:ext cx="2855423" cy="712055"/>
        </p:xfrm>
        <a:graphic>
          <a:graphicData uri="http://schemas.openxmlformats.org/drawingml/2006/table">
            <a:tbl>
              <a:tblPr>
                <a:tableStyleId>{4C3C2611-4C71-4FC5-86AE-919BDF0F9419}</a:tableStyleId>
              </a:tblPr>
              <a:tblGrid>
                <a:gridCol w="755800"/>
                <a:gridCol w="728022"/>
                <a:gridCol w="685800"/>
                <a:gridCol w="685800"/>
              </a:tblGrid>
              <a:tr h="340877">
                <a:tc>
                  <a:txBody>
                    <a:bodyPr/>
                    <a:lstStyle/>
                    <a:p>
                      <a:pPr algn="ctr"/>
                      <a:r>
                        <a:rPr sz="1200" b="1">
                          <a:solidFill>
                            <a:srgbClr val="17375E"/>
                          </a:solidFill>
                        </a:rPr>
                        <a:t>45-49</a:t>
                      </a:r>
                    </a:p>
                  </a:txBody>
                  <a:tcPr marL="95250" marR="95250" marT="95250" marB="95250" anchor="ctr" horzOverflow="overflow">
                    <a:lnL>
                      <a:solidFill>
                        <a:srgbClr val="ECECEC"/>
                      </a:solidFill>
                    </a:lnL>
                    <a:lnR>
                      <a:solidFill>
                        <a:srgbClr val="ECECEC"/>
                      </a:solidFill>
                    </a:lnR>
                    <a:lnB>
                      <a:solidFill>
                        <a:srgbClr val="ECECEC"/>
                      </a:solidFill>
                    </a:lnB>
                    <a:solidFill>
                      <a:srgbClr val="FFFFFF"/>
                    </a:solidFill>
                  </a:tcPr>
                </a:tc>
                <a:tc>
                  <a:txBody>
                    <a:bodyPr/>
                    <a:lstStyle/>
                    <a:p>
                      <a:pPr algn="ctr"/>
                      <a:r>
                        <a:rPr sz="1200" b="1">
                          <a:solidFill>
                            <a:srgbClr val="17375E"/>
                          </a:solidFill>
                        </a:rPr>
                        <a:t>50-54</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55-59</a:t>
                      </a:r>
                    </a:p>
                  </a:txBody>
                  <a:tcPr marL="95250" marR="95250" marT="95250" marB="95250" anchor="ctr" horzOverflow="overflow">
                    <a:lnL>
                      <a:solidFill>
                        <a:srgbClr val="ECECEC"/>
                      </a:solidFill>
                    </a:lnL>
                    <a:lnR>
                      <a:solidFill>
                        <a:srgbClr val="ECECEC"/>
                      </a:solidFill>
                    </a:lnR>
                    <a:lnB>
                      <a:solidFill>
                        <a:srgbClr val="ECECEC"/>
                      </a:solidFill>
                    </a:lnB>
                    <a:solidFill>
                      <a:srgbClr val="FFFFFF"/>
                    </a:solidFill>
                  </a:tcPr>
                </a:tc>
                <a:tc>
                  <a:txBody>
                    <a:bodyPr/>
                    <a:lstStyle/>
                    <a:p>
                      <a:pPr algn="ctr"/>
                      <a:r>
                        <a:rPr sz="1200" b="1">
                          <a:solidFill>
                            <a:srgbClr val="17375E"/>
                          </a:solidFill>
                        </a:rPr>
                        <a:t>60+</a:t>
                      </a:r>
                    </a:p>
                  </a:txBody>
                  <a:tcPr marL="95250" marR="95250" marT="95250" marB="95250" anchor="ctr" horzOverflow="overflow">
                    <a:lnL>
                      <a:solidFill>
                        <a:srgbClr val="ECECEC"/>
                      </a:solidFill>
                    </a:lnL>
                    <a:lnR>
                      <a:solidFill>
                        <a:srgbClr val="ECECEC"/>
                      </a:solidFill>
                    </a:lnR>
                    <a:lnB>
                      <a:solidFill>
                        <a:srgbClr val="ECECEC"/>
                      </a:solidFill>
                    </a:lnB>
                  </a:tcPr>
                </a:tc>
              </a:tr>
              <a:tr h="371178">
                <a:tc>
                  <a:txBody>
                    <a:bodyPr/>
                    <a:lstStyle/>
                    <a:p>
                      <a:pPr algn="ctr"/>
                      <a:r>
                        <a:rPr sz="1200"/>
                        <a:t>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bl>
          </a:graphicData>
        </a:graphic>
      </p:graphicFrame>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5" name="2D Line Chart"/>
          <p:cNvGraphicFramePr/>
          <p:nvPr/>
        </p:nvGraphicFramePr>
        <p:xfrm>
          <a:off x="3697882" y="4900675"/>
          <a:ext cx="4943603" cy="1616271"/>
        </p:xfrm>
        <a:graphic>
          <a:graphicData uri="http://schemas.openxmlformats.org/drawingml/2006/chart">
            <c:chart xmlns:c="http://schemas.openxmlformats.org/drawingml/2006/chart" xmlns:r="http://schemas.openxmlformats.org/officeDocument/2006/relationships" r:id="rId2"/>
          </a:graphicData>
        </a:graphic>
      </p:graphicFrame>
      <p:pic>
        <p:nvPicPr>
          <p:cNvPr id="786"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pic>
        <p:nvPicPr>
          <p:cNvPr id="787" name="image12.png" descr="image12.png"/>
          <p:cNvPicPr>
            <a:picLocks noChangeAspect="1"/>
          </p:cNvPicPr>
          <p:nvPr/>
        </p:nvPicPr>
        <p:blipFill>
          <a:blip r:embed="rId4">
            <a:extLst/>
          </a:blip>
          <a:stretch>
            <a:fillRect/>
          </a:stretch>
        </p:blipFill>
        <p:spPr>
          <a:xfrm>
            <a:off x="3933907" y="3533023"/>
            <a:ext cx="988968" cy="988968"/>
          </a:xfrm>
          <a:prstGeom prst="rect">
            <a:avLst/>
          </a:prstGeom>
          <a:ln w="12700">
            <a:miter lim="400000"/>
          </a:ln>
        </p:spPr>
      </p:pic>
      <p:pic>
        <p:nvPicPr>
          <p:cNvPr id="788" name="image13.jpg" descr="image13.jpg"/>
          <p:cNvPicPr>
            <a:picLocks noChangeAspect="1"/>
          </p:cNvPicPr>
          <p:nvPr/>
        </p:nvPicPr>
        <p:blipFill>
          <a:blip r:embed="rId5">
            <a:extLst/>
          </a:blip>
          <a:stretch>
            <a:fillRect/>
          </a:stretch>
        </p:blipFill>
        <p:spPr>
          <a:xfrm flipH="1">
            <a:off x="8814828" y="390715"/>
            <a:ext cx="345825" cy="414546"/>
          </a:xfrm>
          <a:prstGeom prst="rect">
            <a:avLst/>
          </a:prstGeom>
          <a:ln w="12700">
            <a:miter lim="400000"/>
          </a:ln>
        </p:spPr>
      </p:pic>
      <p:sp>
        <p:nvSpPr>
          <p:cNvPr id="789" name="Line"/>
          <p:cNvSpPr/>
          <p:nvPr/>
        </p:nvSpPr>
        <p:spPr>
          <a:xfrm>
            <a:off x="3517900" y="2815726"/>
            <a:ext cx="0" cy="1041899"/>
          </a:xfrm>
          <a:prstGeom prst="line">
            <a:avLst/>
          </a:prstGeom>
          <a:ln>
            <a:solidFill>
              <a:srgbClr val="808080"/>
            </a:solidFill>
          </a:ln>
        </p:spPr>
        <p:txBody>
          <a:bodyPr lIns="45719" rIns="45719"/>
          <a:lstStyle/>
          <a:p>
            <a:endParaRPr/>
          </a:p>
        </p:txBody>
      </p:sp>
      <p:graphicFrame>
        <p:nvGraphicFramePr>
          <p:cNvPr id="790" name="Table"/>
          <p:cNvGraphicFramePr/>
          <p:nvPr/>
        </p:nvGraphicFramePr>
        <p:xfrm>
          <a:off x="8792733" y="5568686"/>
          <a:ext cx="1578987" cy="339619"/>
        </p:xfrm>
        <a:graphic>
          <a:graphicData uri="http://schemas.openxmlformats.org/drawingml/2006/table">
            <a:tbl>
              <a:tblPr>
                <a:tableStyleId>{4C3C2611-4C71-4FC5-86AE-919BDF0F9419}</a:tableStyleId>
              </a:tblPr>
              <a:tblGrid>
                <a:gridCol w="1578986"/>
              </a:tblGrid>
              <a:tr h="339618">
                <a:tc>
                  <a:txBody>
                    <a:bodyPr/>
                    <a:lstStyle/>
                    <a:p>
                      <a:pPr algn="ctr"/>
                      <a:r>
                        <a:rPr sz="1000" b="1">
                          <a:latin typeface="Tahoma"/>
                          <a:ea typeface="Tahoma"/>
                          <a:cs typeface="Tahoma"/>
                          <a:sym typeface="Tahoma"/>
                        </a:rPr>
                        <a:t>AVG TIME ON SITE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1:25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791" name="image14.png" descr="image14.png"/>
          <p:cNvPicPr>
            <a:picLocks noChangeAspect="1"/>
          </p:cNvPicPr>
          <p:nvPr/>
        </p:nvPicPr>
        <p:blipFill>
          <a:blip r:embed="rId6">
            <a:extLst/>
          </a:blip>
          <a:stretch>
            <a:fillRect/>
          </a:stretch>
        </p:blipFill>
        <p:spPr>
          <a:xfrm>
            <a:off x="9401402" y="5236462"/>
            <a:ext cx="372676" cy="372676"/>
          </a:xfrm>
          <a:prstGeom prst="rect">
            <a:avLst/>
          </a:prstGeom>
          <a:ln w="12700">
            <a:miter lim="400000"/>
          </a:ln>
        </p:spPr>
      </p:pic>
      <p:sp>
        <p:nvSpPr>
          <p:cNvPr id="792" name="32.2%"/>
          <p:cNvSpPr txBox="1"/>
          <p:nvPr/>
        </p:nvSpPr>
        <p:spPr>
          <a:xfrm>
            <a:off x="4152594" y="3781280"/>
            <a:ext cx="551593"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32.2%</a:t>
            </a:r>
          </a:p>
        </p:txBody>
      </p:sp>
      <p:sp>
        <p:nvSpPr>
          <p:cNvPr id="793" name="67.8%"/>
          <p:cNvSpPr txBox="1"/>
          <p:nvPr/>
        </p:nvSpPr>
        <p:spPr>
          <a:xfrm>
            <a:off x="5113336" y="4294721"/>
            <a:ext cx="55159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67.8%</a:t>
            </a:r>
          </a:p>
        </p:txBody>
      </p:sp>
      <p:sp>
        <p:nvSpPr>
          <p:cNvPr id="794" name="Line"/>
          <p:cNvSpPr/>
          <p:nvPr/>
        </p:nvSpPr>
        <p:spPr>
          <a:xfrm>
            <a:off x="3517900" y="3857625"/>
            <a:ext cx="0" cy="1676400"/>
          </a:xfrm>
          <a:prstGeom prst="line">
            <a:avLst/>
          </a:prstGeom>
          <a:ln>
            <a:solidFill>
              <a:srgbClr val="808080"/>
            </a:solidFill>
          </a:ln>
        </p:spPr>
        <p:txBody>
          <a:bodyPr lIns="45719" rIns="45719"/>
          <a:lstStyle/>
          <a:p>
            <a:endParaRPr/>
          </a:p>
        </p:txBody>
      </p:sp>
      <p:sp>
        <p:nvSpPr>
          <p:cNvPr id="795" name="Source: Narratiive, Google Analytics"/>
          <p:cNvSpPr txBox="1"/>
          <p:nvPr/>
        </p:nvSpPr>
        <p:spPr>
          <a:xfrm>
            <a:off x="3840834" y="6829425"/>
            <a:ext cx="2593230" cy="225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t>Source: Narratiive, Google Analytics </a:t>
            </a:r>
          </a:p>
        </p:txBody>
      </p:sp>
      <p:sp>
        <p:nvSpPr>
          <p:cNvPr id="796" name="Peak time: 8am – 5pm"/>
          <p:cNvSpPr txBox="1"/>
          <p:nvPr/>
        </p:nvSpPr>
        <p:spPr>
          <a:xfrm>
            <a:off x="5518999" y="5985907"/>
            <a:ext cx="1749051"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pPr>
            <a:r>
              <a:t>Peak time: 8am – 5pm</a:t>
            </a:r>
          </a:p>
        </p:txBody>
      </p:sp>
      <p:sp>
        <p:nvSpPr>
          <p:cNvPr id="797" name="SESSIONS…"/>
          <p:cNvSpPr txBox="1"/>
          <p:nvPr/>
        </p:nvSpPr>
        <p:spPr>
          <a:xfrm>
            <a:off x="2120235" y="5818942"/>
            <a:ext cx="798239"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latin typeface="Tahoma"/>
                <a:ea typeface="Tahoma"/>
                <a:cs typeface="Tahoma"/>
                <a:sym typeface="Tahoma"/>
              </a:defRPr>
            </a:pPr>
            <a:r>
              <a:t>SESSIONS</a:t>
            </a:r>
          </a:p>
          <a:p>
            <a:pPr algn="ctr">
              <a:defRPr sz="1000" b="1">
                <a:latin typeface="Tahoma"/>
                <a:ea typeface="Tahoma"/>
                <a:cs typeface="Tahoma"/>
                <a:sym typeface="Tahoma"/>
              </a:defRPr>
            </a:pPr>
            <a:r>
              <a:t>BY HOUR</a:t>
            </a:r>
          </a:p>
        </p:txBody>
      </p:sp>
      <p:graphicFrame>
        <p:nvGraphicFramePr>
          <p:cNvPr id="798" name="Table"/>
          <p:cNvGraphicFramePr/>
          <p:nvPr/>
        </p:nvGraphicFramePr>
        <p:xfrm>
          <a:off x="3881249" y="337292"/>
          <a:ext cx="1262724" cy="1"/>
        </p:xfrm>
        <a:graphic>
          <a:graphicData uri="http://schemas.openxmlformats.org/drawingml/2006/table">
            <a:tbl>
              <a:tblPr>
                <a:tableStyleId>{4C3C2611-4C71-4FC5-86AE-919BDF0F9419}</a:tableStyleId>
              </a:tblPr>
              <a:tblGrid>
                <a:gridCol w="1262723"/>
              </a:tblGrid>
              <a:tr h="0">
                <a:tc>
                  <a:txBody>
                    <a:bodyPr/>
                    <a:lstStyle/>
                    <a:p>
                      <a:pPr algn="ctr"/>
                      <a:r>
                        <a:rPr sz="1200" b="1"/>
                        <a:t>UNIQUE BROWSERS</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23 641</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r h="0">
                <a:tc>
                  <a:txBody>
                    <a:bodyPr/>
                    <a:lstStyle/>
                    <a:p>
                      <a:pPr algn="ctr"/>
                      <a:r>
                        <a:rPr sz="1200" b="1"/>
                        <a:t>PAGEVIEWS</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r h="0">
                <a:tc>
                  <a:txBody>
                    <a:bodyPr/>
                    <a:lstStyle/>
                    <a:p>
                      <a:pPr algn="ctr"/>
                      <a:r>
                        <a:rPr sz="1400" b="1">
                          <a:solidFill>
                            <a:srgbClr val="1F497D"/>
                          </a:solidFill>
                        </a:rPr>
                        <a:t>55 273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pic>
        <p:nvPicPr>
          <p:cNvPr id="799" name="image15.png" descr="image15.png"/>
          <p:cNvPicPr>
            <a:picLocks noChangeAspect="1"/>
          </p:cNvPicPr>
          <p:nvPr/>
        </p:nvPicPr>
        <p:blipFill>
          <a:blip r:embed="rId7">
            <a:extLst/>
          </a:blip>
          <a:stretch>
            <a:fillRect/>
          </a:stretch>
        </p:blipFill>
        <p:spPr>
          <a:xfrm>
            <a:off x="5025047" y="3642512"/>
            <a:ext cx="569394" cy="569394"/>
          </a:xfrm>
          <a:prstGeom prst="rect">
            <a:avLst/>
          </a:prstGeom>
          <a:ln w="12700">
            <a:miter lim="400000"/>
          </a:ln>
        </p:spPr>
      </p:pic>
      <p:graphicFrame>
        <p:nvGraphicFramePr>
          <p:cNvPr id="800" name="Table"/>
          <p:cNvGraphicFramePr/>
          <p:nvPr/>
        </p:nvGraphicFramePr>
        <p:xfrm>
          <a:off x="8474771" y="3599553"/>
          <a:ext cx="1804663" cy="640090"/>
        </p:xfrm>
        <a:graphic>
          <a:graphicData uri="http://schemas.openxmlformats.org/drawingml/2006/table">
            <a:tbl>
              <a:tblPr>
                <a:tableStyleId>{4C3C2611-4C71-4FC5-86AE-919BDF0F9419}</a:tableStyleId>
              </a:tblPr>
              <a:tblGrid>
                <a:gridCol w="1804662"/>
              </a:tblGrid>
              <a:tr h="218442">
                <a:tc>
                  <a:txBody>
                    <a:bodyPr/>
                    <a:lstStyle/>
                    <a:p>
                      <a:pPr algn="l"/>
                      <a:r>
                        <a:rPr sz="1000" b="1">
                          <a:solidFill>
                            <a:srgbClr val="17375E"/>
                          </a:solidFill>
                          <a:latin typeface="Tahoma"/>
                          <a:ea typeface="Tahoma"/>
                          <a:cs typeface="Tahoma"/>
                          <a:sym typeface="Tahoma"/>
                        </a:rPr>
                        <a:t>MOST-READ SECTIONS</a:t>
                      </a:r>
                    </a:p>
                  </a:txBody>
                  <a:tcPr marL="45720" marR="45720" horzOverflow="overflow"/>
                </a:tc>
              </a:tr>
              <a:tr h="218442">
                <a:tc>
                  <a:txBody>
                    <a:bodyPr/>
                    <a:lstStyle/>
                    <a:p>
                      <a:pPr algn="l"/>
                      <a:r>
                        <a:rPr sz="1000">
                          <a:latin typeface="Arial"/>
                          <a:ea typeface="Arial"/>
                          <a:cs typeface="Arial"/>
                          <a:sym typeface="Arial"/>
                        </a:rPr>
                        <a:t>Featured homes</a:t>
                      </a:r>
                    </a:p>
                  </a:txBody>
                  <a:tcPr marL="45720" marR="45720" horzOverflow="overflow"/>
                </a:tc>
              </a:tr>
              <a:tr h="0">
                <a:tc>
                  <a:txBody>
                    <a:bodyPr/>
                    <a:lstStyle/>
                    <a:p>
                      <a:pPr algn="l"/>
                      <a:r>
                        <a:rPr sz="1000">
                          <a:solidFill>
                            <a:srgbClr val="17375E"/>
                          </a:solidFill>
                          <a:latin typeface="Arial"/>
                          <a:ea typeface="Arial"/>
                          <a:cs typeface="Arial"/>
                          <a:sym typeface="Arial"/>
                        </a:rPr>
                        <a:t>Kitchens</a:t>
                      </a:r>
                    </a:p>
                  </a:txBody>
                  <a:tcPr marL="45720" marR="45720" horzOverflow="overflow"/>
                </a:tc>
              </a:tr>
              <a:tr h="203203">
                <a:tc>
                  <a:txBody>
                    <a:bodyPr/>
                    <a:lstStyle/>
                    <a:p>
                      <a:pPr algn="l"/>
                      <a:r>
                        <a:rPr sz="1000">
                          <a:latin typeface="Arial"/>
                          <a:ea typeface="Arial"/>
                          <a:cs typeface="Arial"/>
                          <a:sym typeface="Arial"/>
                        </a:rPr>
                        <a:t>Ask the experts</a:t>
                      </a:r>
                    </a:p>
                  </a:txBody>
                  <a:tcPr marL="45720" marR="45720" horzOverflow="overflow"/>
                </a:tc>
              </a:tr>
            </a:tbl>
          </a:graphicData>
        </a:graphic>
      </p:graphicFrame>
      <p:pic>
        <p:nvPicPr>
          <p:cNvPr id="801" name="image3.jpeg" descr="image3.jpeg"/>
          <p:cNvPicPr>
            <a:picLocks noChangeAspect="1"/>
          </p:cNvPicPr>
          <p:nvPr/>
        </p:nvPicPr>
        <p:blipFill>
          <a:blip r:embed="rId8">
            <a:extLst/>
          </a:blip>
          <a:srcRect l="1" r="65980"/>
          <a:stretch>
            <a:fillRect/>
          </a:stretch>
        </p:blipFill>
        <p:spPr>
          <a:xfrm>
            <a:off x="0" y="0"/>
            <a:ext cx="3637816" cy="7556500"/>
          </a:xfrm>
          <a:prstGeom prst="rect">
            <a:avLst/>
          </a:prstGeom>
          <a:ln w="12700">
            <a:miter lim="400000"/>
          </a:ln>
        </p:spPr>
      </p:pic>
      <p:sp>
        <p:nvSpPr>
          <p:cNvPr id="802" name="OUR NETWORK"/>
          <p:cNvSpPr txBox="1">
            <a:spLocks noGrp="1"/>
          </p:cNvSpPr>
          <p:nvPr>
            <p:ph type="title"/>
          </p:nvPr>
        </p:nvSpPr>
        <p:spPr>
          <a:xfrm>
            <a:off x="-292101" y="372447"/>
            <a:ext cx="3753486" cy="861776"/>
          </a:xfrm>
          <a:prstGeom prst="rect">
            <a:avLst/>
          </a:prstGeom>
        </p:spPr>
        <p:txBody>
          <a:bodyPr/>
          <a:lstStyle/>
          <a:p>
            <a:pPr indent="12700" algn="r">
              <a:defRPr b="1" spc="-100">
                <a:latin typeface="+mn-lt"/>
                <a:ea typeface="+mn-ea"/>
                <a:cs typeface="+mn-cs"/>
                <a:sym typeface="Calibri"/>
              </a:defRPr>
            </a:pPr>
            <a:r>
              <a:t>OUR</a:t>
            </a:r>
            <a:br/>
            <a:r>
              <a:rPr b="0"/>
              <a:t>NETWORK</a:t>
            </a:r>
          </a:p>
        </p:txBody>
      </p:sp>
      <p:sp>
        <p:nvSpPr>
          <p:cNvPr id="803" name="SA Home Owner is a popular reference guide to ideas, inspiration, information and innovation in home, design and decor.…"/>
          <p:cNvSpPr txBox="1"/>
          <p:nvPr/>
        </p:nvSpPr>
        <p:spPr>
          <a:xfrm>
            <a:off x="774699" y="1359300"/>
            <a:ext cx="2763196" cy="3583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3975" indent="-107950" algn="r">
              <a:defRPr b="1">
                <a:solidFill>
                  <a:srgbClr val="FFFFFF"/>
                </a:solidFill>
              </a:defRPr>
            </a:pPr>
            <a:r>
              <a:t>SA Home Owner </a:t>
            </a:r>
            <a:r>
              <a:rPr b="0"/>
              <a:t>is a popular reference guide to ideas, inspiration, information and innovation in home, design and decor.</a:t>
            </a:r>
          </a:p>
          <a:p>
            <a:pPr marL="53975" indent="-107950" algn="r">
              <a:defRPr>
                <a:solidFill>
                  <a:srgbClr val="FFFFFF"/>
                </a:solidFill>
              </a:defRPr>
            </a:pPr>
            <a:endParaRPr b="0"/>
          </a:p>
          <a:p>
            <a:pPr marL="53975" indent="-107950" algn="r">
              <a:defRPr>
                <a:solidFill>
                  <a:srgbClr val="FFFFFF"/>
                </a:solidFill>
              </a:defRPr>
            </a:pPr>
            <a:r>
              <a:t> It offers insights into beautiful properties, updates readers on local and international trends, and shares practical supplier information.</a:t>
            </a:r>
          </a:p>
        </p:txBody>
      </p:sp>
      <p:sp>
        <p:nvSpPr>
          <p:cNvPr id="804" name="www.sahomeowner.co.za"/>
          <p:cNvSpPr txBox="1"/>
          <p:nvPr/>
        </p:nvSpPr>
        <p:spPr>
          <a:xfrm>
            <a:off x="-1094970" y="6959896"/>
            <a:ext cx="452120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000" b="1" spc="-30">
                <a:solidFill>
                  <a:srgbClr val="FFFFFF"/>
                </a:solidFill>
              </a:defRPr>
            </a:lvl1pPr>
          </a:lstStyle>
          <a:p>
            <a:r>
              <a:t>www.sahomeowner.co.za</a:t>
            </a:r>
          </a:p>
        </p:txBody>
      </p:sp>
      <p:pic>
        <p:nvPicPr>
          <p:cNvPr id="805" name="image16.png" descr="image16.png"/>
          <p:cNvPicPr>
            <a:picLocks noChangeAspect="1"/>
          </p:cNvPicPr>
          <p:nvPr/>
        </p:nvPicPr>
        <p:blipFill>
          <a:blip r:embed="rId9">
            <a:extLst/>
          </a:blip>
          <a:stretch>
            <a:fillRect/>
          </a:stretch>
        </p:blipFill>
        <p:spPr>
          <a:xfrm>
            <a:off x="5633299" y="406796"/>
            <a:ext cx="806828" cy="867556"/>
          </a:xfrm>
          <a:prstGeom prst="rect">
            <a:avLst/>
          </a:prstGeom>
          <a:ln w="12700">
            <a:miter lim="400000"/>
          </a:ln>
        </p:spPr>
      </p:pic>
      <p:sp>
        <p:nvSpPr>
          <p:cNvPr id="806" name="Line"/>
          <p:cNvSpPr/>
          <p:nvPr/>
        </p:nvSpPr>
        <p:spPr>
          <a:xfrm>
            <a:off x="3841048" y="2105025"/>
            <a:ext cx="6436958" cy="0"/>
          </a:xfrm>
          <a:prstGeom prst="line">
            <a:avLst/>
          </a:prstGeom>
          <a:ln>
            <a:solidFill>
              <a:srgbClr val="4A7EBB"/>
            </a:solidFill>
          </a:ln>
        </p:spPr>
        <p:txBody>
          <a:bodyPr lIns="45719" rIns="45719"/>
          <a:lstStyle/>
          <a:p>
            <a:endParaRPr/>
          </a:p>
        </p:txBody>
      </p:sp>
      <p:sp>
        <p:nvSpPr>
          <p:cNvPr id="807" name="Line"/>
          <p:cNvSpPr/>
          <p:nvPr/>
        </p:nvSpPr>
        <p:spPr>
          <a:xfrm>
            <a:off x="3841048" y="3171825"/>
            <a:ext cx="6436958" cy="0"/>
          </a:xfrm>
          <a:prstGeom prst="line">
            <a:avLst/>
          </a:prstGeom>
          <a:ln>
            <a:solidFill>
              <a:srgbClr val="4A7EBB"/>
            </a:solidFill>
          </a:ln>
        </p:spPr>
        <p:txBody>
          <a:bodyPr lIns="45719" rIns="45719"/>
          <a:lstStyle/>
          <a:p>
            <a:endParaRPr/>
          </a:p>
        </p:txBody>
      </p:sp>
      <p:sp>
        <p:nvSpPr>
          <p:cNvPr id="808" name="Line"/>
          <p:cNvSpPr/>
          <p:nvPr/>
        </p:nvSpPr>
        <p:spPr>
          <a:xfrm>
            <a:off x="5803900" y="3171825"/>
            <a:ext cx="0" cy="1752600"/>
          </a:xfrm>
          <a:prstGeom prst="line">
            <a:avLst/>
          </a:prstGeom>
          <a:ln>
            <a:solidFill>
              <a:srgbClr val="4A7EBB"/>
            </a:solidFill>
          </a:ln>
        </p:spPr>
        <p:txBody>
          <a:bodyPr lIns="45719" rIns="45719"/>
          <a:lstStyle/>
          <a:p>
            <a:endParaRPr/>
          </a:p>
        </p:txBody>
      </p:sp>
      <p:sp>
        <p:nvSpPr>
          <p:cNvPr id="809" name="Line"/>
          <p:cNvSpPr/>
          <p:nvPr/>
        </p:nvSpPr>
        <p:spPr>
          <a:xfrm>
            <a:off x="8394700" y="3171825"/>
            <a:ext cx="0" cy="1752600"/>
          </a:xfrm>
          <a:prstGeom prst="line">
            <a:avLst/>
          </a:prstGeom>
          <a:ln>
            <a:solidFill>
              <a:srgbClr val="4A7EBB"/>
            </a:solidFill>
          </a:ln>
        </p:spPr>
        <p:txBody>
          <a:bodyPr lIns="45719" rIns="45719"/>
          <a:lstStyle/>
          <a:p>
            <a:endParaRPr/>
          </a:p>
        </p:txBody>
      </p:sp>
      <p:sp>
        <p:nvSpPr>
          <p:cNvPr id="810" name="Line"/>
          <p:cNvSpPr/>
          <p:nvPr/>
        </p:nvSpPr>
        <p:spPr>
          <a:xfrm>
            <a:off x="5209919" y="406796"/>
            <a:ext cx="1" cy="1695350"/>
          </a:xfrm>
          <a:prstGeom prst="line">
            <a:avLst/>
          </a:prstGeom>
          <a:ln>
            <a:solidFill>
              <a:srgbClr val="4A7EBB"/>
            </a:solidFill>
          </a:ln>
        </p:spPr>
        <p:txBody>
          <a:bodyPr lIns="45719" rIns="45719"/>
          <a:lstStyle/>
          <a:p>
            <a:endParaRPr/>
          </a:p>
        </p:txBody>
      </p:sp>
      <p:sp>
        <p:nvSpPr>
          <p:cNvPr id="811" name="Line"/>
          <p:cNvSpPr/>
          <p:nvPr/>
        </p:nvSpPr>
        <p:spPr>
          <a:xfrm>
            <a:off x="7389197" y="406796"/>
            <a:ext cx="1" cy="1695350"/>
          </a:xfrm>
          <a:prstGeom prst="line">
            <a:avLst/>
          </a:prstGeom>
          <a:ln>
            <a:solidFill>
              <a:srgbClr val="4A7EBB"/>
            </a:solidFill>
          </a:ln>
        </p:spPr>
        <p:txBody>
          <a:bodyPr lIns="45719" rIns="45719"/>
          <a:lstStyle/>
          <a:p>
            <a:endParaRPr/>
          </a:p>
        </p:txBody>
      </p:sp>
      <p:sp>
        <p:nvSpPr>
          <p:cNvPr id="812" name="Line"/>
          <p:cNvSpPr/>
          <p:nvPr/>
        </p:nvSpPr>
        <p:spPr>
          <a:xfrm>
            <a:off x="3841048" y="4924425"/>
            <a:ext cx="6436958" cy="0"/>
          </a:xfrm>
          <a:prstGeom prst="line">
            <a:avLst/>
          </a:prstGeom>
          <a:ln>
            <a:solidFill>
              <a:srgbClr val="4A7EBB"/>
            </a:solidFill>
          </a:ln>
        </p:spPr>
        <p:txBody>
          <a:bodyPr lIns="45719" rIns="45719"/>
          <a:lstStyle/>
          <a:p>
            <a:endParaRPr/>
          </a:p>
        </p:txBody>
      </p:sp>
      <p:sp>
        <p:nvSpPr>
          <p:cNvPr id="813" name="SESSIONS BY HOUR"/>
          <p:cNvSpPr txBox="1"/>
          <p:nvPr/>
        </p:nvSpPr>
        <p:spPr>
          <a:xfrm>
            <a:off x="3818704" y="5063140"/>
            <a:ext cx="167036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b="1"/>
            </a:lvl1pPr>
          </a:lstStyle>
          <a:p>
            <a:r>
              <a:t>SESSIONS BY HOUR</a:t>
            </a:r>
          </a:p>
        </p:txBody>
      </p:sp>
      <p:pic>
        <p:nvPicPr>
          <p:cNvPr id="814" name="image35.jpeg" descr="image35.jpeg"/>
          <p:cNvPicPr>
            <a:picLocks noChangeAspect="1"/>
          </p:cNvPicPr>
          <p:nvPr/>
        </p:nvPicPr>
        <p:blipFill>
          <a:blip r:embed="rId10">
            <a:extLst/>
          </a:blip>
          <a:stretch>
            <a:fillRect/>
          </a:stretch>
        </p:blipFill>
        <p:spPr>
          <a:xfrm>
            <a:off x="1003300" y="6096144"/>
            <a:ext cx="2458086" cy="721939"/>
          </a:xfrm>
          <a:prstGeom prst="rect">
            <a:avLst/>
          </a:prstGeom>
          <a:ln w="12700">
            <a:miter lim="400000"/>
          </a:ln>
        </p:spPr>
      </p:pic>
      <p:sp>
        <p:nvSpPr>
          <p:cNvPr id="815" name="SA AUDIENCE: 80.3%"/>
          <p:cNvSpPr txBox="1"/>
          <p:nvPr/>
        </p:nvSpPr>
        <p:spPr>
          <a:xfrm>
            <a:off x="8571909" y="35281"/>
            <a:ext cx="182838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200" b="1">
                <a:solidFill>
                  <a:srgbClr val="17375E"/>
                </a:solidFill>
                <a:latin typeface="Tahoma"/>
                <a:ea typeface="Tahoma"/>
                <a:cs typeface="Tahoma"/>
                <a:sym typeface="Tahoma"/>
              </a:defRPr>
            </a:lvl1pPr>
          </a:lstStyle>
          <a:p>
            <a:r>
              <a:t>SA AUDIENCE: 80.3% </a:t>
            </a:r>
          </a:p>
        </p:txBody>
      </p:sp>
      <p:graphicFrame>
        <p:nvGraphicFramePr>
          <p:cNvPr id="816" name="Table"/>
          <p:cNvGraphicFramePr/>
          <p:nvPr/>
        </p:nvGraphicFramePr>
        <p:xfrm>
          <a:off x="5933290" y="3552823"/>
          <a:ext cx="2381341" cy="1081427"/>
        </p:xfrm>
        <a:graphic>
          <a:graphicData uri="http://schemas.openxmlformats.org/drawingml/2006/table">
            <a:tbl>
              <a:tblPr>
                <a:tableStyleId>{4C3C2611-4C71-4FC5-86AE-919BDF0F9419}</a:tableStyleId>
              </a:tblPr>
              <a:tblGrid>
                <a:gridCol w="1190670"/>
                <a:gridCol w="1190670"/>
              </a:tblGrid>
              <a:tr h="742770">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338656">
                <a:tc>
                  <a:txBody>
                    <a:bodyPr/>
                    <a:lstStyle/>
                    <a:p>
                      <a:pPr algn="ctr"/>
                      <a:r>
                        <a:rPr sz="1400" b="1"/>
                        <a:t>249 690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c>
                  <a:txBody>
                    <a:bodyPr/>
                    <a:lstStyle/>
                    <a:p>
                      <a:pPr algn="ctr"/>
                      <a:r>
                        <a:rPr sz="1400" b="1">
                          <a:solidFill>
                            <a:srgbClr val="1F497D"/>
                          </a:solidFill>
                        </a:rPr>
                        <a:t>8 318</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817" name="image18.png" descr="image18.png"/>
          <p:cNvPicPr>
            <a:picLocks noChangeAspect="1"/>
          </p:cNvPicPr>
          <p:nvPr/>
        </p:nvPicPr>
        <p:blipFill>
          <a:blip r:embed="rId11">
            <a:extLst/>
          </a:blip>
          <a:stretch>
            <a:fillRect/>
          </a:stretch>
        </p:blipFill>
        <p:spPr>
          <a:xfrm>
            <a:off x="7431965" y="3645727"/>
            <a:ext cx="581735" cy="578883"/>
          </a:xfrm>
          <a:prstGeom prst="rect">
            <a:avLst/>
          </a:prstGeom>
          <a:ln w="12700">
            <a:miter lim="400000"/>
          </a:ln>
        </p:spPr>
      </p:pic>
      <p:pic>
        <p:nvPicPr>
          <p:cNvPr id="818" name="image19.png" descr="image19.png"/>
          <p:cNvPicPr>
            <a:picLocks noChangeAspect="1"/>
          </p:cNvPicPr>
          <p:nvPr/>
        </p:nvPicPr>
        <p:blipFill>
          <a:blip r:embed="rId12">
            <a:extLst/>
          </a:blip>
          <a:stretch>
            <a:fillRect/>
          </a:stretch>
        </p:blipFill>
        <p:spPr>
          <a:xfrm>
            <a:off x="6222682" y="3629025"/>
            <a:ext cx="578884" cy="578883"/>
          </a:xfrm>
          <a:prstGeom prst="rect">
            <a:avLst/>
          </a:prstGeom>
          <a:ln w="12700">
            <a:miter lim="400000"/>
          </a:ln>
        </p:spPr>
      </p:pic>
      <p:pic>
        <p:nvPicPr>
          <p:cNvPr id="819" name="image20.png" descr="image20.png"/>
          <p:cNvPicPr>
            <a:picLocks noChangeAspect="1"/>
          </p:cNvPicPr>
          <p:nvPr/>
        </p:nvPicPr>
        <p:blipFill>
          <a:blip r:embed="rId13">
            <a:extLst/>
          </a:blip>
          <a:stretch>
            <a:fillRect/>
          </a:stretch>
        </p:blipFill>
        <p:spPr>
          <a:xfrm>
            <a:off x="3898900" y="2322666"/>
            <a:ext cx="396059" cy="537122"/>
          </a:xfrm>
          <a:prstGeom prst="rect">
            <a:avLst/>
          </a:prstGeom>
          <a:ln w="12700">
            <a:miter lim="400000"/>
          </a:ln>
        </p:spPr>
      </p:pic>
      <p:graphicFrame>
        <p:nvGraphicFramePr>
          <p:cNvPr id="820" name="Table"/>
          <p:cNvGraphicFramePr/>
          <p:nvPr/>
        </p:nvGraphicFramePr>
        <p:xfrm>
          <a:off x="5489073" y="1225845"/>
          <a:ext cx="1676401" cy="1"/>
        </p:xfrm>
        <a:graphic>
          <a:graphicData uri="http://schemas.openxmlformats.org/drawingml/2006/table">
            <a:tbl>
              <a:tblPr>
                <a:tableStyleId>{4C3C2611-4C71-4FC5-86AE-919BDF0F9419}</a:tableStyleId>
              </a:tblPr>
              <a:tblGrid>
                <a:gridCol w="838200"/>
                <a:gridCol w="838200"/>
              </a:tblGrid>
              <a:tr h="279052">
                <a:tc>
                  <a:txBody>
                    <a:bodyPr/>
                    <a:lstStyle/>
                    <a:p>
                      <a:pPr algn="ctr"/>
                      <a:r>
                        <a:rPr sz="1400" b="1">
                          <a:solidFill>
                            <a:srgbClr val="1F497D"/>
                          </a:solidFill>
                        </a:rPr>
                        <a:t>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r>
                        <a:rPr sz="1400" b="1">
                          <a:solidFill>
                            <a:srgbClr val="1F497D"/>
                          </a:solidFill>
                        </a:rPr>
                        <a:t>FEMALE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279052">
                <a:tc>
                  <a:txBody>
                    <a:bodyPr/>
                    <a:lstStyle/>
                    <a:p>
                      <a:pPr algn="ctr"/>
                      <a:r>
                        <a:rPr sz="1200"/>
                        <a:t>49%</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51%</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r>
            </a:tbl>
          </a:graphicData>
        </a:graphic>
      </p:graphicFrame>
      <p:graphicFrame>
        <p:nvGraphicFramePr>
          <p:cNvPr id="821" name="Table"/>
          <p:cNvGraphicFramePr/>
          <p:nvPr/>
        </p:nvGraphicFramePr>
        <p:xfrm>
          <a:off x="7697476" y="387644"/>
          <a:ext cx="2580530" cy="1076976"/>
        </p:xfrm>
        <a:graphic>
          <a:graphicData uri="http://schemas.openxmlformats.org/drawingml/2006/table">
            <a:tbl>
              <a:tblPr>
                <a:tableStyleId>{4C3C2611-4C71-4FC5-86AE-919BDF0F9419}</a:tableStyleId>
              </a:tblPr>
              <a:tblGrid>
                <a:gridCol w="1361329"/>
                <a:gridCol w="609600"/>
                <a:gridCol w="609600"/>
              </a:tblGrid>
              <a:tr h="218442">
                <a:tc>
                  <a:txBody>
                    <a:bodyPr/>
                    <a:lstStyle/>
                    <a:p>
                      <a:pPr algn="l">
                        <a:defRPr sz="1000"/>
                      </a:pPr>
                      <a:endParaRPr/>
                    </a:p>
                  </a:txBody>
                  <a:tcPr marL="45720" marR="45720" horzOverflow="overflow"/>
                </a:tc>
                <a:tc>
                  <a:txBody>
                    <a:bodyPr/>
                    <a:lstStyle/>
                    <a:p>
                      <a:pPr algn="l">
                        <a:defRPr sz="1000"/>
                      </a:pPr>
                      <a:endParaRPr/>
                    </a:p>
                  </a:txBody>
                  <a:tcPr marL="45720" marR="45720" horzOverflow="overflow"/>
                </a:tc>
                <a:tc>
                  <a:txBody>
                    <a:bodyPr/>
                    <a:lstStyle/>
                    <a:p>
                      <a:r>
                        <a:rPr sz="1000" b="1"/>
                        <a:t>INDEX</a:t>
                      </a:r>
                    </a:p>
                  </a:txBody>
                  <a:tcPr marL="45720" marR="45720" horzOverflow="overflow">
                    <a:solidFill>
                      <a:srgbClr val="D9D9D9"/>
                    </a:solidFill>
                  </a:tcPr>
                </a:tc>
              </a:tr>
              <a:tr h="218442">
                <a:tc>
                  <a:txBody>
                    <a:bodyPr/>
                    <a:lstStyle/>
                    <a:p>
                      <a:pPr algn="l"/>
                      <a:r>
                        <a:rPr sz="1200" b="1"/>
                        <a:t>GAUTENG: </a:t>
                      </a:r>
                    </a:p>
                  </a:txBody>
                  <a:tcPr marL="45720" marR="45720" horzOverflow="overflow"/>
                </a:tc>
                <a:tc>
                  <a:txBody>
                    <a:bodyPr/>
                    <a:lstStyle/>
                    <a:p>
                      <a:r>
                        <a:rPr sz="1000"/>
                        <a:t>44.7%</a:t>
                      </a:r>
                    </a:p>
                  </a:txBody>
                  <a:tcPr marL="45720" marR="45720" horzOverflow="overflow"/>
                </a:tc>
                <a:tc>
                  <a:txBody>
                    <a:bodyPr/>
                    <a:lstStyle/>
                    <a:p>
                      <a:r>
                        <a:rPr sz="1000"/>
                        <a:t>114</a:t>
                      </a:r>
                    </a:p>
                  </a:txBody>
                  <a:tcPr marL="45720" marR="45720" horzOverflow="overflow">
                    <a:solidFill>
                      <a:srgbClr val="D9D9D9"/>
                    </a:solidFill>
                  </a:tcPr>
                </a:tc>
              </a:tr>
              <a:tr h="279052">
                <a:tc>
                  <a:txBody>
                    <a:bodyPr/>
                    <a:lstStyle/>
                    <a:p>
                      <a:pPr algn="l"/>
                      <a:r>
                        <a:rPr sz="1200" b="1">
                          <a:solidFill>
                            <a:srgbClr val="17375E"/>
                          </a:solidFill>
                        </a:rPr>
                        <a:t>WESTERN CAPE:</a:t>
                      </a:r>
                    </a:p>
                  </a:txBody>
                  <a:tcPr marL="45720" marR="45720" horzOverflow="overflow"/>
                </a:tc>
                <a:tc>
                  <a:txBody>
                    <a:bodyPr/>
                    <a:lstStyle/>
                    <a:p>
                      <a:r>
                        <a:rPr sz="1000"/>
                        <a:t>16.9%</a:t>
                      </a:r>
                    </a:p>
                  </a:txBody>
                  <a:tcPr marL="45720" marR="45720" horzOverflow="overflow"/>
                </a:tc>
                <a:tc>
                  <a:txBody>
                    <a:bodyPr/>
                    <a:lstStyle/>
                    <a:p>
                      <a:r>
                        <a:rPr sz="1000"/>
                        <a:t>92</a:t>
                      </a:r>
                    </a:p>
                  </a:txBody>
                  <a:tcPr marL="45720" marR="45720" horzOverflow="overflow">
                    <a:solidFill>
                      <a:srgbClr val="D9D9D9"/>
                    </a:solidFill>
                  </a:tcPr>
                </a:tc>
              </a:tr>
              <a:tr h="203203">
                <a:tc>
                  <a:txBody>
                    <a:bodyPr/>
                    <a:lstStyle/>
                    <a:p>
                      <a:pPr algn="l"/>
                      <a:r>
                        <a:rPr sz="1200" b="1"/>
                        <a:t>KWAZULU-NATAL:</a:t>
                      </a:r>
                    </a:p>
                  </a:txBody>
                  <a:tcPr marL="45720" marR="45720" horzOverflow="overflow"/>
                </a:tc>
                <a:tc>
                  <a:txBody>
                    <a:bodyPr/>
                    <a:lstStyle/>
                    <a:p>
                      <a:r>
                        <a:rPr sz="1000"/>
                        <a:t>14.2%</a:t>
                      </a:r>
                    </a:p>
                  </a:txBody>
                  <a:tcPr marL="45720" marR="45720" horzOverflow="overflow"/>
                </a:tc>
                <a:tc>
                  <a:txBody>
                    <a:bodyPr/>
                    <a:lstStyle/>
                    <a:p>
                      <a:r>
                        <a:rPr sz="1000"/>
                        <a:t>129</a:t>
                      </a:r>
                    </a:p>
                  </a:txBody>
                  <a:tcPr marL="45720" marR="45720" horzOverflow="overflow">
                    <a:solidFill>
                      <a:srgbClr val="D9D9D9"/>
                    </a:solidFill>
                  </a:tcPr>
                </a:tc>
              </a:tr>
              <a:tr h="187963">
                <a:tc>
                  <a:txBody>
                    <a:bodyPr/>
                    <a:lstStyle/>
                    <a:p>
                      <a:pPr algn="l"/>
                      <a:r>
                        <a:rPr sz="1200" b="1">
                          <a:solidFill>
                            <a:srgbClr val="17375E"/>
                          </a:solidFill>
                        </a:rPr>
                        <a:t>EASTERN CAPE:</a:t>
                      </a:r>
                    </a:p>
                  </a:txBody>
                  <a:tcPr marL="45720" marR="45720" horzOverflow="overflow"/>
                </a:tc>
                <a:tc>
                  <a:txBody>
                    <a:bodyPr/>
                    <a:lstStyle/>
                    <a:p>
                      <a:r>
                        <a:rPr sz="1000"/>
                        <a:t>6.2%</a:t>
                      </a:r>
                    </a:p>
                  </a:txBody>
                  <a:tcPr marL="45720" marR="45720" horzOverflow="overflow"/>
                </a:tc>
                <a:tc>
                  <a:txBody>
                    <a:bodyPr/>
                    <a:lstStyle/>
                    <a:p>
                      <a:r>
                        <a:rPr sz="1000"/>
                        <a:t>152</a:t>
                      </a:r>
                    </a:p>
                  </a:txBody>
                  <a:tcPr marL="45720" marR="45720" horzOverflow="overflow">
                    <a:solidFill>
                      <a:srgbClr val="D9D9D9"/>
                    </a:solidFill>
                  </a:tcPr>
                </a:tc>
              </a:tr>
              <a:tr h="187963">
                <a:tc>
                  <a:txBody>
                    <a:bodyPr/>
                    <a:lstStyle/>
                    <a:p>
                      <a:pPr algn="l"/>
                      <a:r>
                        <a:rPr sz="1200" b="1"/>
                        <a:t>MPUMALANGA:</a:t>
                      </a:r>
                    </a:p>
                  </a:txBody>
                  <a:tcPr marL="45720" marR="45720" horzOverflow="overflow"/>
                </a:tc>
                <a:tc>
                  <a:txBody>
                    <a:bodyPr/>
                    <a:lstStyle/>
                    <a:p>
                      <a:r>
                        <a:rPr sz="1000"/>
                        <a:t>5.9%</a:t>
                      </a:r>
                    </a:p>
                  </a:txBody>
                  <a:tcPr marL="45720" marR="45720" horzOverflow="overflow"/>
                </a:tc>
                <a:tc>
                  <a:txBody>
                    <a:bodyPr/>
                    <a:lstStyle/>
                    <a:p>
                      <a:r>
                        <a:rPr sz="1000"/>
                        <a:t>76</a:t>
                      </a:r>
                    </a:p>
                  </a:txBody>
                  <a:tcPr marL="45720" marR="45720" horzOverflow="overflow">
                    <a:solidFill>
                      <a:srgbClr val="D9D9D9"/>
                    </a:solidFill>
                  </a:tcPr>
                </a:tc>
              </a:tr>
            </a:tbl>
          </a:graphicData>
        </a:graphic>
      </p:graphicFrame>
      <p:graphicFrame>
        <p:nvGraphicFramePr>
          <p:cNvPr id="822" name="Table"/>
          <p:cNvGraphicFramePr/>
          <p:nvPr/>
        </p:nvGraphicFramePr>
        <p:xfrm>
          <a:off x="4504437" y="2257425"/>
          <a:ext cx="2855423" cy="641120"/>
        </p:xfrm>
        <a:graphic>
          <a:graphicData uri="http://schemas.openxmlformats.org/drawingml/2006/table">
            <a:tbl>
              <a:tblPr>
                <a:tableStyleId>{4C3C2611-4C71-4FC5-86AE-919BDF0F9419}</a:tableStyleId>
              </a:tblPr>
              <a:tblGrid>
                <a:gridCol w="755800"/>
                <a:gridCol w="728022"/>
                <a:gridCol w="685800"/>
                <a:gridCol w="685800"/>
              </a:tblGrid>
              <a:tr h="269941">
                <a:tc>
                  <a:txBody>
                    <a:bodyPr/>
                    <a:lstStyle/>
                    <a:p>
                      <a:pPr algn="ctr"/>
                      <a:r>
                        <a:rPr sz="1200" b="1">
                          <a:solidFill>
                            <a:srgbClr val="17375E"/>
                          </a:solidFill>
                        </a:rPr>
                        <a:t>15-19</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20-24</a:t>
                      </a:r>
                    </a:p>
                  </a:txBody>
                  <a:tcPr marL="95250" marR="95250" marT="95250" marB="95250" anchor="ctr" horzOverflow="overflow">
                    <a:lnL>
                      <a:solidFill>
                        <a:srgbClr val="ECECEC"/>
                      </a:solidFill>
                    </a:lnL>
                    <a:lnR>
                      <a:solidFill>
                        <a:srgbClr val="ECECEC"/>
                      </a:solidFill>
                    </a:lnR>
                    <a:lnB>
                      <a:solidFill>
                        <a:srgbClr val="ECECEC"/>
                      </a:solidFill>
                    </a:lnB>
                    <a:solidFill>
                      <a:srgbClr val="DDDDDD"/>
                    </a:solidFill>
                  </a:tcPr>
                </a:tc>
                <a:tc>
                  <a:txBody>
                    <a:bodyPr/>
                    <a:lstStyle/>
                    <a:p>
                      <a:pPr algn="ctr"/>
                      <a:r>
                        <a:rPr sz="1200" b="1">
                          <a:solidFill>
                            <a:srgbClr val="17375E"/>
                          </a:solidFill>
                        </a:rPr>
                        <a:t>25-34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35-44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r>
              <a:tr h="371178">
                <a:tc>
                  <a:txBody>
                    <a:bodyPr/>
                    <a:lstStyle/>
                    <a:p>
                      <a:pPr algn="ctr"/>
                      <a:r>
                        <a:rPr sz="1200"/>
                        <a:t>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19%</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DDDDD"/>
                    </a:solidFill>
                  </a:tcPr>
                </a:tc>
                <a:tc>
                  <a:txBody>
                    <a:bodyPr/>
                    <a:lstStyle/>
                    <a:p>
                      <a:pPr algn="ctr"/>
                      <a:r>
                        <a:rPr sz="1200"/>
                        <a:t>25%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22%</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graphicFrame>
        <p:nvGraphicFramePr>
          <p:cNvPr id="823" name="Table"/>
          <p:cNvGraphicFramePr/>
          <p:nvPr/>
        </p:nvGraphicFramePr>
        <p:xfrm>
          <a:off x="7368078" y="2257425"/>
          <a:ext cx="2855423" cy="712055"/>
        </p:xfrm>
        <a:graphic>
          <a:graphicData uri="http://schemas.openxmlformats.org/drawingml/2006/table">
            <a:tbl>
              <a:tblPr>
                <a:tableStyleId>{4C3C2611-4C71-4FC5-86AE-919BDF0F9419}</a:tableStyleId>
              </a:tblPr>
              <a:tblGrid>
                <a:gridCol w="755800"/>
                <a:gridCol w="728022"/>
                <a:gridCol w="685800"/>
                <a:gridCol w="685800"/>
              </a:tblGrid>
              <a:tr h="340877">
                <a:tc>
                  <a:txBody>
                    <a:bodyPr/>
                    <a:lstStyle/>
                    <a:p>
                      <a:pPr algn="ctr"/>
                      <a:r>
                        <a:rPr sz="1200" b="1">
                          <a:solidFill>
                            <a:srgbClr val="17375E"/>
                          </a:solidFill>
                        </a:rPr>
                        <a:t>45-49</a:t>
                      </a:r>
                    </a:p>
                  </a:txBody>
                  <a:tcPr marL="95250" marR="95250" marT="95250" marB="95250" anchor="ctr" horzOverflow="overflow">
                    <a:lnL>
                      <a:solidFill>
                        <a:srgbClr val="ECECEC"/>
                      </a:solidFill>
                    </a:lnL>
                    <a:lnR>
                      <a:solidFill>
                        <a:srgbClr val="ECECEC"/>
                      </a:solidFill>
                    </a:lnR>
                    <a:lnB>
                      <a:solidFill>
                        <a:srgbClr val="ECECEC"/>
                      </a:solidFill>
                    </a:lnB>
                    <a:solidFill>
                      <a:srgbClr val="DDDDDD"/>
                    </a:solidFill>
                  </a:tcPr>
                </a:tc>
                <a:tc>
                  <a:txBody>
                    <a:bodyPr/>
                    <a:lstStyle/>
                    <a:p>
                      <a:pPr algn="ctr"/>
                      <a:r>
                        <a:rPr sz="1200" b="1">
                          <a:solidFill>
                            <a:srgbClr val="17375E"/>
                          </a:solidFill>
                        </a:rPr>
                        <a:t>50-54</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55-59</a:t>
                      </a:r>
                    </a:p>
                  </a:txBody>
                  <a:tcPr marL="95250" marR="95250" marT="95250" marB="95250" anchor="ctr" horzOverflow="overflow">
                    <a:lnL>
                      <a:solidFill>
                        <a:srgbClr val="ECECEC"/>
                      </a:solidFill>
                    </a:lnL>
                    <a:lnR>
                      <a:solidFill>
                        <a:srgbClr val="ECECEC"/>
                      </a:solidFill>
                    </a:lnR>
                    <a:lnB>
                      <a:solidFill>
                        <a:srgbClr val="ECECEC"/>
                      </a:solidFill>
                    </a:lnB>
                    <a:solidFill>
                      <a:srgbClr val="FFFFFF"/>
                    </a:solidFill>
                  </a:tcPr>
                </a:tc>
                <a:tc>
                  <a:txBody>
                    <a:bodyPr/>
                    <a:lstStyle/>
                    <a:p>
                      <a:pPr algn="ctr"/>
                      <a:r>
                        <a:rPr sz="1200" b="1">
                          <a:solidFill>
                            <a:srgbClr val="17375E"/>
                          </a:solidFill>
                        </a:rPr>
                        <a:t>60+</a:t>
                      </a:r>
                    </a:p>
                  </a:txBody>
                  <a:tcPr marL="95250" marR="95250" marT="95250" marB="95250" anchor="ctr" horzOverflow="overflow">
                    <a:lnL>
                      <a:solidFill>
                        <a:srgbClr val="ECECEC"/>
                      </a:solidFill>
                    </a:lnL>
                    <a:lnR>
                      <a:solidFill>
                        <a:srgbClr val="ECECEC"/>
                      </a:solidFill>
                    </a:lnR>
                    <a:lnB>
                      <a:solidFill>
                        <a:srgbClr val="ECECEC"/>
                      </a:solidFill>
                    </a:lnB>
                  </a:tcPr>
                </a:tc>
              </a:tr>
              <a:tr h="371178">
                <a:tc>
                  <a:txBody>
                    <a:bodyPr/>
                    <a:lstStyle/>
                    <a:p>
                      <a:pPr algn="ctr"/>
                      <a:r>
                        <a:rPr sz="1200"/>
                        <a:t>14%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DDDDD"/>
                    </a:solidFill>
                  </a:tcPr>
                </a:tc>
                <a:tc>
                  <a:txBody>
                    <a:bodyPr/>
                    <a:lstStyle/>
                    <a:p>
                      <a:pPr algn="ctr"/>
                      <a:r>
                        <a:rPr sz="1200"/>
                        <a:t>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bl>
          </a:graphicData>
        </a:graphic>
      </p:graphicFrame>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5" name="2D Line Chart"/>
          <p:cNvGraphicFramePr/>
          <p:nvPr/>
        </p:nvGraphicFramePr>
        <p:xfrm>
          <a:off x="3697882" y="5000213"/>
          <a:ext cx="4943603" cy="1489528"/>
        </p:xfrm>
        <a:graphic>
          <a:graphicData uri="http://schemas.openxmlformats.org/drawingml/2006/chart">
            <c:chart xmlns:c="http://schemas.openxmlformats.org/drawingml/2006/chart" xmlns:r="http://schemas.openxmlformats.org/officeDocument/2006/relationships" r:id="rId2"/>
          </a:graphicData>
        </a:graphic>
      </p:graphicFrame>
      <p:pic>
        <p:nvPicPr>
          <p:cNvPr id="826"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pic>
        <p:nvPicPr>
          <p:cNvPr id="827" name="image12.png" descr="image12.png"/>
          <p:cNvPicPr>
            <a:picLocks noChangeAspect="1"/>
          </p:cNvPicPr>
          <p:nvPr/>
        </p:nvPicPr>
        <p:blipFill>
          <a:blip r:embed="rId4">
            <a:extLst/>
          </a:blip>
          <a:stretch>
            <a:fillRect/>
          </a:stretch>
        </p:blipFill>
        <p:spPr>
          <a:xfrm>
            <a:off x="3933907" y="3533023"/>
            <a:ext cx="988968" cy="988968"/>
          </a:xfrm>
          <a:prstGeom prst="rect">
            <a:avLst/>
          </a:prstGeom>
          <a:ln w="12700">
            <a:miter lim="400000"/>
          </a:ln>
        </p:spPr>
      </p:pic>
      <p:pic>
        <p:nvPicPr>
          <p:cNvPr id="828" name="image13.jpg" descr="image13.jpg"/>
          <p:cNvPicPr>
            <a:picLocks noChangeAspect="1"/>
          </p:cNvPicPr>
          <p:nvPr/>
        </p:nvPicPr>
        <p:blipFill>
          <a:blip r:embed="rId5">
            <a:extLst/>
          </a:blip>
          <a:stretch>
            <a:fillRect/>
          </a:stretch>
        </p:blipFill>
        <p:spPr>
          <a:xfrm flipH="1">
            <a:off x="8814828" y="390715"/>
            <a:ext cx="345825" cy="414546"/>
          </a:xfrm>
          <a:prstGeom prst="rect">
            <a:avLst/>
          </a:prstGeom>
          <a:ln w="12700">
            <a:miter lim="400000"/>
          </a:ln>
        </p:spPr>
      </p:pic>
      <p:sp>
        <p:nvSpPr>
          <p:cNvPr id="829" name="Line"/>
          <p:cNvSpPr/>
          <p:nvPr/>
        </p:nvSpPr>
        <p:spPr>
          <a:xfrm>
            <a:off x="3517900" y="2815726"/>
            <a:ext cx="0" cy="1041899"/>
          </a:xfrm>
          <a:prstGeom prst="line">
            <a:avLst/>
          </a:prstGeom>
          <a:ln>
            <a:solidFill>
              <a:srgbClr val="808080"/>
            </a:solidFill>
          </a:ln>
        </p:spPr>
        <p:txBody>
          <a:bodyPr lIns="45719" rIns="45719"/>
          <a:lstStyle/>
          <a:p>
            <a:endParaRPr/>
          </a:p>
        </p:txBody>
      </p:sp>
      <p:graphicFrame>
        <p:nvGraphicFramePr>
          <p:cNvPr id="830" name="Table"/>
          <p:cNvGraphicFramePr/>
          <p:nvPr/>
        </p:nvGraphicFramePr>
        <p:xfrm>
          <a:off x="8792733" y="5568686"/>
          <a:ext cx="1578987" cy="339619"/>
        </p:xfrm>
        <a:graphic>
          <a:graphicData uri="http://schemas.openxmlformats.org/drawingml/2006/table">
            <a:tbl>
              <a:tblPr>
                <a:tableStyleId>{4C3C2611-4C71-4FC5-86AE-919BDF0F9419}</a:tableStyleId>
              </a:tblPr>
              <a:tblGrid>
                <a:gridCol w="1578986"/>
              </a:tblGrid>
              <a:tr h="339618">
                <a:tc>
                  <a:txBody>
                    <a:bodyPr/>
                    <a:lstStyle/>
                    <a:p>
                      <a:pPr algn="ctr"/>
                      <a:r>
                        <a:rPr sz="1000" b="1">
                          <a:latin typeface="Tahoma"/>
                          <a:ea typeface="Tahoma"/>
                          <a:cs typeface="Tahoma"/>
                          <a:sym typeface="Tahoma"/>
                        </a:rPr>
                        <a:t>AVG TIME ON SITE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2:20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831" name="image14.png" descr="image14.png"/>
          <p:cNvPicPr>
            <a:picLocks noChangeAspect="1"/>
          </p:cNvPicPr>
          <p:nvPr/>
        </p:nvPicPr>
        <p:blipFill>
          <a:blip r:embed="rId6">
            <a:extLst/>
          </a:blip>
          <a:stretch>
            <a:fillRect/>
          </a:stretch>
        </p:blipFill>
        <p:spPr>
          <a:xfrm>
            <a:off x="9401402" y="5236462"/>
            <a:ext cx="372676" cy="372676"/>
          </a:xfrm>
          <a:prstGeom prst="rect">
            <a:avLst/>
          </a:prstGeom>
          <a:ln w="12700">
            <a:miter lim="400000"/>
          </a:ln>
        </p:spPr>
      </p:pic>
      <p:sp>
        <p:nvSpPr>
          <p:cNvPr id="832" name="27.7%"/>
          <p:cNvSpPr txBox="1"/>
          <p:nvPr/>
        </p:nvSpPr>
        <p:spPr>
          <a:xfrm>
            <a:off x="4152594" y="3774642"/>
            <a:ext cx="551593"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27.7%</a:t>
            </a:r>
          </a:p>
        </p:txBody>
      </p:sp>
      <p:sp>
        <p:nvSpPr>
          <p:cNvPr id="833" name="72.7%"/>
          <p:cNvSpPr txBox="1"/>
          <p:nvPr/>
        </p:nvSpPr>
        <p:spPr>
          <a:xfrm>
            <a:off x="5113336" y="4294721"/>
            <a:ext cx="55159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72.7%</a:t>
            </a:r>
          </a:p>
        </p:txBody>
      </p:sp>
      <p:sp>
        <p:nvSpPr>
          <p:cNvPr id="834" name="Line"/>
          <p:cNvSpPr/>
          <p:nvPr/>
        </p:nvSpPr>
        <p:spPr>
          <a:xfrm>
            <a:off x="3517900" y="3857625"/>
            <a:ext cx="0" cy="1676400"/>
          </a:xfrm>
          <a:prstGeom prst="line">
            <a:avLst/>
          </a:prstGeom>
          <a:ln>
            <a:solidFill>
              <a:srgbClr val="808080"/>
            </a:solidFill>
          </a:ln>
        </p:spPr>
        <p:txBody>
          <a:bodyPr lIns="45719" rIns="45719"/>
          <a:lstStyle/>
          <a:p>
            <a:endParaRPr/>
          </a:p>
        </p:txBody>
      </p:sp>
      <p:sp>
        <p:nvSpPr>
          <p:cNvPr id="835" name="Source: Narratiive, Google Analytics"/>
          <p:cNvSpPr txBox="1"/>
          <p:nvPr/>
        </p:nvSpPr>
        <p:spPr>
          <a:xfrm>
            <a:off x="3840834" y="6829425"/>
            <a:ext cx="2593230" cy="225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t>Source: Narratiive, Google Analytics </a:t>
            </a:r>
          </a:p>
        </p:txBody>
      </p:sp>
      <p:sp>
        <p:nvSpPr>
          <p:cNvPr id="836" name="Peak time: 7am – 6pm"/>
          <p:cNvSpPr txBox="1"/>
          <p:nvPr/>
        </p:nvSpPr>
        <p:spPr>
          <a:xfrm>
            <a:off x="5309742" y="5962355"/>
            <a:ext cx="174905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pPr>
            <a:r>
              <a:t>Peak time: 7am – 6pm</a:t>
            </a:r>
          </a:p>
        </p:txBody>
      </p:sp>
      <p:sp>
        <p:nvSpPr>
          <p:cNvPr id="837" name="SESSIONS…"/>
          <p:cNvSpPr txBox="1"/>
          <p:nvPr/>
        </p:nvSpPr>
        <p:spPr>
          <a:xfrm>
            <a:off x="2120235" y="5818942"/>
            <a:ext cx="798239"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latin typeface="Tahoma"/>
                <a:ea typeface="Tahoma"/>
                <a:cs typeface="Tahoma"/>
                <a:sym typeface="Tahoma"/>
              </a:defRPr>
            </a:pPr>
            <a:r>
              <a:t>SESSIONS</a:t>
            </a:r>
          </a:p>
          <a:p>
            <a:pPr algn="ctr">
              <a:defRPr sz="1000" b="1">
                <a:latin typeface="Tahoma"/>
                <a:ea typeface="Tahoma"/>
                <a:cs typeface="Tahoma"/>
                <a:sym typeface="Tahoma"/>
              </a:defRPr>
            </a:pPr>
            <a:r>
              <a:t>BY HOUR</a:t>
            </a:r>
          </a:p>
        </p:txBody>
      </p:sp>
      <p:graphicFrame>
        <p:nvGraphicFramePr>
          <p:cNvPr id="838" name="Table"/>
          <p:cNvGraphicFramePr/>
          <p:nvPr/>
        </p:nvGraphicFramePr>
        <p:xfrm>
          <a:off x="3881249" y="337292"/>
          <a:ext cx="1262724" cy="1"/>
        </p:xfrm>
        <a:graphic>
          <a:graphicData uri="http://schemas.openxmlformats.org/drawingml/2006/table">
            <a:tbl>
              <a:tblPr>
                <a:tableStyleId>{4C3C2611-4C71-4FC5-86AE-919BDF0F9419}</a:tableStyleId>
              </a:tblPr>
              <a:tblGrid>
                <a:gridCol w="1262723"/>
              </a:tblGrid>
              <a:tr h="0">
                <a:tc>
                  <a:txBody>
                    <a:bodyPr/>
                    <a:lstStyle/>
                    <a:p>
                      <a:pPr algn="ctr"/>
                      <a:r>
                        <a:rPr sz="1200" b="1"/>
                        <a:t>UNIQUE BROWSERS</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22 869</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r h="0">
                <a:tc>
                  <a:txBody>
                    <a:bodyPr/>
                    <a:lstStyle/>
                    <a:p>
                      <a:pPr algn="ctr"/>
                      <a:r>
                        <a:rPr sz="1200" b="1"/>
                        <a:t>PAGEVIEWS</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r h="0">
                <a:tc>
                  <a:txBody>
                    <a:bodyPr/>
                    <a:lstStyle/>
                    <a:p>
                      <a:pPr algn="ctr"/>
                      <a:r>
                        <a:rPr sz="1400" b="1">
                          <a:solidFill>
                            <a:srgbClr val="1F497D"/>
                          </a:solidFill>
                        </a:rPr>
                        <a:t>38 689</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pic>
        <p:nvPicPr>
          <p:cNvPr id="839" name="image15.png" descr="image15.png"/>
          <p:cNvPicPr>
            <a:picLocks noChangeAspect="1"/>
          </p:cNvPicPr>
          <p:nvPr/>
        </p:nvPicPr>
        <p:blipFill>
          <a:blip r:embed="rId7">
            <a:extLst/>
          </a:blip>
          <a:stretch>
            <a:fillRect/>
          </a:stretch>
        </p:blipFill>
        <p:spPr>
          <a:xfrm>
            <a:off x="5025047" y="3642512"/>
            <a:ext cx="569394" cy="569394"/>
          </a:xfrm>
          <a:prstGeom prst="rect">
            <a:avLst/>
          </a:prstGeom>
          <a:ln w="12700">
            <a:miter lim="400000"/>
          </a:ln>
        </p:spPr>
      </p:pic>
      <p:graphicFrame>
        <p:nvGraphicFramePr>
          <p:cNvPr id="840" name="Table"/>
          <p:cNvGraphicFramePr/>
          <p:nvPr/>
        </p:nvGraphicFramePr>
        <p:xfrm>
          <a:off x="8474771" y="3599553"/>
          <a:ext cx="1804663" cy="640090"/>
        </p:xfrm>
        <a:graphic>
          <a:graphicData uri="http://schemas.openxmlformats.org/drawingml/2006/table">
            <a:tbl>
              <a:tblPr>
                <a:tableStyleId>{4C3C2611-4C71-4FC5-86AE-919BDF0F9419}</a:tableStyleId>
              </a:tblPr>
              <a:tblGrid>
                <a:gridCol w="1804662"/>
              </a:tblGrid>
              <a:tr h="218442">
                <a:tc>
                  <a:txBody>
                    <a:bodyPr/>
                    <a:lstStyle/>
                    <a:p>
                      <a:pPr algn="l"/>
                      <a:r>
                        <a:rPr sz="1000" b="1">
                          <a:solidFill>
                            <a:srgbClr val="17375E"/>
                          </a:solidFill>
                          <a:latin typeface="Tahoma"/>
                          <a:ea typeface="Tahoma"/>
                          <a:cs typeface="Tahoma"/>
                          <a:sym typeface="Tahoma"/>
                        </a:rPr>
                        <a:t>MOST-READ SECTIONS</a:t>
                      </a:r>
                    </a:p>
                  </a:txBody>
                  <a:tcPr marL="45720" marR="45720" horzOverflow="overflow"/>
                </a:tc>
              </a:tr>
              <a:tr h="218442">
                <a:tc>
                  <a:txBody>
                    <a:bodyPr/>
                    <a:lstStyle/>
                    <a:p>
                      <a:pPr algn="l"/>
                      <a:r>
                        <a:rPr sz="1000">
                          <a:latin typeface="Arial"/>
                          <a:ea typeface="Arial"/>
                          <a:cs typeface="Arial"/>
                          <a:sym typeface="Arial"/>
                        </a:rPr>
                        <a:t>Voices</a:t>
                      </a:r>
                    </a:p>
                  </a:txBody>
                  <a:tcPr marL="45720" marR="45720" horzOverflow="overflow"/>
                </a:tc>
              </a:tr>
              <a:tr h="0">
                <a:tc>
                  <a:txBody>
                    <a:bodyPr/>
                    <a:lstStyle/>
                    <a:p>
                      <a:pPr algn="l"/>
                      <a:r>
                        <a:rPr sz="1000">
                          <a:solidFill>
                            <a:srgbClr val="17375E"/>
                          </a:solidFill>
                          <a:latin typeface="Arial"/>
                          <a:ea typeface="Arial"/>
                          <a:cs typeface="Arial"/>
                          <a:sym typeface="Arial"/>
                        </a:rPr>
                        <a:t>Art &amp; design</a:t>
                      </a:r>
                    </a:p>
                  </a:txBody>
                  <a:tcPr marL="45720" marR="45720" horzOverflow="overflow"/>
                </a:tc>
              </a:tr>
              <a:tr h="203203">
                <a:tc>
                  <a:txBody>
                    <a:bodyPr/>
                    <a:lstStyle/>
                    <a:p>
                      <a:pPr algn="l"/>
                      <a:r>
                        <a:rPr sz="1000">
                          <a:latin typeface="Arial"/>
                          <a:ea typeface="Arial"/>
                          <a:cs typeface="Arial"/>
                          <a:sym typeface="Arial"/>
                        </a:rPr>
                        <a:t>Cars, bikes &amp; boats</a:t>
                      </a:r>
                    </a:p>
                  </a:txBody>
                  <a:tcPr marL="45720" marR="45720" horzOverflow="overflow"/>
                </a:tc>
              </a:tr>
            </a:tbl>
          </a:graphicData>
        </a:graphic>
      </p:graphicFrame>
      <p:pic>
        <p:nvPicPr>
          <p:cNvPr id="841" name="image3.jpeg" descr="image3.jpeg"/>
          <p:cNvPicPr>
            <a:picLocks noChangeAspect="1"/>
          </p:cNvPicPr>
          <p:nvPr/>
        </p:nvPicPr>
        <p:blipFill>
          <a:blip r:embed="rId8">
            <a:extLst/>
          </a:blip>
          <a:srcRect l="1" r="65980"/>
          <a:stretch>
            <a:fillRect/>
          </a:stretch>
        </p:blipFill>
        <p:spPr>
          <a:xfrm>
            <a:off x="0" y="0"/>
            <a:ext cx="3637816" cy="7556500"/>
          </a:xfrm>
          <a:prstGeom prst="rect">
            <a:avLst/>
          </a:prstGeom>
          <a:ln w="12700">
            <a:miter lim="400000"/>
          </a:ln>
        </p:spPr>
      </p:pic>
      <p:sp>
        <p:nvSpPr>
          <p:cNvPr id="842" name="OUR NETWORK"/>
          <p:cNvSpPr txBox="1">
            <a:spLocks noGrp="1"/>
          </p:cNvSpPr>
          <p:nvPr>
            <p:ph type="title"/>
          </p:nvPr>
        </p:nvSpPr>
        <p:spPr>
          <a:xfrm>
            <a:off x="-292101" y="372447"/>
            <a:ext cx="3753486" cy="861776"/>
          </a:xfrm>
          <a:prstGeom prst="rect">
            <a:avLst/>
          </a:prstGeom>
        </p:spPr>
        <p:txBody>
          <a:bodyPr/>
          <a:lstStyle/>
          <a:p>
            <a:pPr indent="12700" algn="r">
              <a:defRPr b="1" spc="-100">
                <a:latin typeface="+mn-lt"/>
                <a:ea typeface="+mn-ea"/>
                <a:cs typeface="+mn-cs"/>
                <a:sym typeface="Calibri"/>
              </a:defRPr>
            </a:pPr>
            <a:r>
              <a:t>OUR</a:t>
            </a:r>
            <a:br/>
            <a:r>
              <a:rPr b="0"/>
              <a:t>NETWORK</a:t>
            </a:r>
          </a:p>
        </p:txBody>
      </p:sp>
      <p:sp>
        <p:nvSpPr>
          <p:cNvPr id="843" name="Wanted Online, the stylish website of the award-winning monthly Wanted magazine distributed to Business Day readers, publishes fresh daily content aimed at South Africa’s niche luxury market. Cars, watches, jewellery, travel, gadgets, society, style, fine dining and more – we have it covered."/>
          <p:cNvSpPr txBox="1"/>
          <p:nvPr/>
        </p:nvSpPr>
        <p:spPr>
          <a:xfrm>
            <a:off x="698499" y="1359300"/>
            <a:ext cx="2839396" cy="3291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3975" indent="-107950" algn="r">
              <a:defRPr b="1">
                <a:solidFill>
                  <a:srgbClr val="FFFFFF"/>
                </a:solidFill>
              </a:defRPr>
            </a:pPr>
            <a:r>
              <a:t>Wanted Online</a:t>
            </a:r>
            <a:r>
              <a:rPr b="0"/>
              <a:t>, the stylish website of the award-winning monthly Wanted magazine distributed to Business Day readers, publishes fresh daily content aimed at South Africa’s niche luxury market. Cars, watches, jewellery, travel, gadgets, society, style, fine dining and more – we have it covered.</a:t>
            </a:r>
          </a:p>
        </p:txBody>
      </p:sp>
      <p:sp>
        <p:nvSpPr>
          <p:cNvPr id="844" name="www.wantedonline.co.za"/>
          <p:cNvSpPr txBox="1"/>
          <p:nvPr/>
        </p:nvSpPr>
        <p:spPr>
          <a:xfrm>
            <a:off x="-1094970" y="6959896"/>
            <a:ext cx="452120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000" b="1" spc="-30">
                <a:solidFill>
                  <a:srgbClr val="FFFFFF"/>
                </a:solidFill>
              </a:defRPr>
            </a:lvl1pPr>
          </a:lstStyle>
          <a:p>
            <a:r>
              <a:t>www.wantedonline.co.za</a:t>
            </a:r>
          </a:p>
        </p:txBody>
      </p:sp>
      <p:pic>
        <p:nvPicPr>
          <p:cNvPr id="845" name="image16.png" descr="image16.png"/>
          <p:cNvPicPr>
            <a:picLocks noChangeAspect="1"/>
          </p:cNvPicPr>
          <p:nvPr/>
        </p:nvPicPr>
        <p:blipFill>
          <a:blip r:embed="rId9">
            <a:extLst/>
          </a:blip>
          <a:stretch>
            <a:fillRect/>
          </a:stretch>
        </p:blipFill>
        <p:spPr>
          <a:xfrm>
            <a:off x="5633299" y="406796"/>
            <a:ext cx="806828" cy="867556"/>
          </a:xfrm>
          <a:prstGeom prst="rect">
            <a:avLst/>
          </a:prstGeom>
          <a:ln w="12700">
            <a:miter lim="400000"/>
          </a:ln>
        </p:spPr>
      </p:pic>
      <p:sp>
        <p:nvSpPr>
          <p:cNvPr id="846" name="Line"/>
          <p:cNvSpPr/>
          <p:nvPr/>
        </p:nvSpPr>
        <p:spPr>
          <a:xfrm>
            <a:off x="3841048" y="2105025"/>
            <a:ext cx="6436958" cy="0"/>
          </a:xfrm>
          <a:prstGeom prst="line">
            <a:avLst/>
          </a:prstGeom>
          <a:ln>
            <a:solidFill>
              <a:srgbClr val="4A7EBB"/>
            </a:solidFill>
          </a:ln>
        </p:spPr>
        <p:txBody>
          <a:bodyPr lIns="45719" rIns="45719"/>
          <a:lstStyle/>
          <a:p>
            <a:endParaRPr/>
          </a:p>
        </p:txBody>
      </p:sp>
      <p:sp>
        <p:nvSpPr>
          <p:cNvPr id="847" name="Line"/>
          <p:cNvSpPr/>
          <p:nvPr/>
        </p:nvSpPr>
        <p:spPr>
          <a:xfrm>
            <a:off x="3841048" y="3171825"/>
            <a:ext cx="6436958" cy="0"/>
          </a:xfrm>
          <a:prstGeom prst="line">
            <a:avLst/>
          </a:prstGeom>
          <a:ln>
            <a:solidFill>
              <a:srgbClr val="4A7EBB"/>
            </a:solidFill>
          </a:ln>
        </p:spPr>
        <p:txBody>
          <a:bodyPr lIns="45719" rIns="45719"/>
          <a:lstStyle/>
          <a:p>
            <a:endParaRPr/>
          </a:p>
        </p:txBody>
      </p:sp>
      <p:sp>
        <p:nvSpPr>
          <p:cNvPr id="848" name="Line"/>
          <p:cNvSpPr/>
          <p:nvPr/>
        </p:nvSpPr>
        <p:spPr>
          <a:xfrm>
            <a:off x="5803900" y="3171825"/>
            <a:ext cx="0" cy="1752600"/>
          </a:xfrm>
          <a:prstGeom prst="line">
            <a:avLst/>
          </a:prstGeom>
          <a:ln>
            <a:solidFill>
              <a:srgbClr val="4A7EBB"/>
            </a:solidFill>
          </a:ln>
        </p:spPr>
        <p:txBody>
          <a:bodyPr lIns="45719" rIns="45719"/>
          <a:lstStyle/>
          <a:p>
            <a:endParaRPr/>
          </a:p>
        </p:txBody>
      </p:sp>
      <p:sp>
        <p:nvSpPr>
          <p:cNvPr id="849" name="Line"/>
          <p:cNvSpPr/>
          <p:nvPr/>
        </p:nvSpPr>
        <p:spPr>
          <a:xfrm>
            <a:off x="8394700" y="3171825"/>
            <a:ext cx="0" cy="1752600"/>
          </a:xfrm>
          <a:prstGeom prst="line">
            <a:avLst/>
          </a:prstGeom>
          <a:ln>
            <a:solidFill>
              <a:srgbClr val="4A7EBB"/>
            </a:solidFill>
          </a:ln>
        </p:spPr>
        <p:txBody>
          <a:bodyPr lIns="45719" rIns="45719"/>
          <a:lstStyle/>
          <a:p>
            <a:endParaRPr/>
          </a:p>
        </p:txBody>
      </p:sp>
      <p:sp>
        <p:nvSpPr>
          <p:cNvPr id="850" name="Line"/>
          <p:cNvSpPr/>
          <p:nvPr/>
        </p:nvSpPr>
        <p:spPr>
          <a:xfrm>
            <a:off x="5209919" y="406796"/>
            <a:ext cx="1" cy="1695350"/>
          </a:xfrm>
          <a:prstGeom prst="line">
            <a:avLst/>
          </a:prstGeom>
          <a:ln>
            <a:solidFill>
              <a:srgbClr val="4A7EBB"/>
            </a:solidFill>
          </a:ln>
        </p:spPr>
        <p:txBody>
          <a:bodyPr lIns="45719" rIns="45719"/>
          <a:lstStyle/>
          <a:p>
            <a:endParaRPr/>
          </a:p>
        </p:txBody>
      </p:sp>
      <p:sp>
        <p:nvSpPr>
          <p:cNvPr id="851" name="Line"/>
          <p:cNvSpPr/>
          <p:nvPr/>
        </p:nvSpPr>
        <p:spPr>
          <a:xfrm>
            <a:off x="7389197" y="406796"/>
            <a:ext cx="1" cy="1695350"/>
          </a:xfrm>
          <a:prstGeom prst="line">
            <a:avLst/>
          </a:prstGeom>
          <a:ln>
            <a:solidFill>
              <a:srgbClr val="4A7EBB"/>
            </a:solidFill>
          </a:ln>
        </p:spPr>
        <p:txBody>
          <a:bodyPr lIns="45719" rIns="45719"/>
          <a:lstStyle/>
          <a:p>
            <a:endParaRPr/>
          </a:p>
        </p:txBody>
      </p:sp>
      <p:sp>
        <p:nvSpPr>
          <p:cNvPr id="852" name="Line"/>
          <p:cNvSpPr/>
          <p:nvPr/>
        </p:nvSpPr>
        <p:spPr>
          <a:xfrm>
            <a:off x="3841048" y="4924425"/>
            <a:ext cx="6436958" cy="0"/>
          </a:xfrm>
          <a:prstGeom prst="line">
            <a:avLst/>
          </a:prstGeom>
          <a:ln>
            <a:solidFill>
              <a:srgbClr val="4A7EBB"/>
            </a:solidFill>
          </a:ln>
        </p:spPr>
        <p:txBody>
          <a:bodyPr lIns="45719" rIns="45719"/>
          <a:lstStyle/>
          <a:p>
            <a:endParaRPr/>
          </a:p>
        </p:txBody>
      </p:sp>
      <p:sp>
        <p:nvSpPr>
          <p:cNvPr id="853" name="SESSIONS BY HOUR"/>
          <p:cNvSpPr txBox="1"/>
          <p:nvPr/>
        </p:nvSpPr>
        <p:spPr>
          <a:xfrm>
            <a:off x="3818704" y="5189308"/>
            <a:ext cx="167036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b="1"/>
            </a:lvl1pPr>
          </a:lstStyle>
          <a:p>
            <a:r>
              <a:t>SESSIONS BY HOUR</a:t>
            </a:r>
          </a:p>
        </p:txBody>
      </p:sp>
      <p:pic>
        <p:nvPicPr>
          <p:cNvPr id="854" name="image36.png" descr="image36.png"/>
          <p:cNvPicPr>
            <a:picLocks noChangeAspect="1"/>
          </p:cNvPicPr>
          <p:nvPr/>
        </p:nvPicPr>
        <p:blipFill>
          <a:blip r:embed="rId10">
            <a:extLst/>
          </a:blip>
          <a:stretch>
            <a:fillRect/>
          </a:stretch>
        </p:blipFill>
        <p:spPr>
          <a:xfrm>
            <a:off x="698500" y="5941483"/>
            <a:ext cx="2778126" cy="873127"/>
          </a:xfrm>
          <a:prstGeom prst="rect">
            <a:avLst/>
          </a:prstGeom>
          <a:ln w="12700">
            <a:miter lim="400000"/>
          </a:ln>
        </p:spPr>
      </p:pic>
      <p:sp>
        <p:nvSpPr>
          <p:cNvPr id="855" name="SA AUDIENCE: 75.4%"/>
          <p:cNvSpPr txBox="1"/>
          <p:nvPr/>
        </p:nvSpPr>
        <p:spPr>
          <a:xfrm>
            <a:off x="8571909" y="35281"/>
            <a:ext cx="182838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200" b="1">
                <a:solidFill>
                  <a:srgbClr val="17375E"/>
                </a:solidFill>
                <a:latin typeface="Tahoma"/>
                <a:ea typeface="Tahoma"/>
                <a:cs typeface="Tahoma"/>
                <a:sym typeface="Tahoma"/>
              </a:defRPr>
            </a:lvl1pPr>
          </a:lstStyle>
          <a:p>
            <a:r>
              <a:t>SA AUDIENCE: 75.4% </a:t>
            </a:r>
          </a:p>
        </p:txBody>
      </p:sp>
      <p:graphicFrame>
        <p:nvGraphicFramePr>
          <p:cNvPr id="856" name="Table"/>
          <p:cNvGraphicFramePr/>
          <p:nvPr/>
        </p:nvGraphicFramePr>
        <p:xfrm>
          <a:off x="5933290" y="3552823"/>
          <a:ext cx="2381341" cy="1081427"/>
        </p:xfrm>
        <a:graphic>
          <a:graphicData uri="http://schemas.openxmlformats.org/drawingml/2006/table">
            <a:tbl>
              <a:tblPr>
                <a:tableStyleId>{4C3C2611-4C71-4FC5-86AE-919BDF0F9419}</a:tableStyleId>
              </a:tblPr>
              <a:tblGrid>
                <a:gridCol w="1190670"/>
                <a:gridCol w="1190670"/>
              </a:tblGrid>
              <a:tr h="742770">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338656">
                <a:tc>
                  <a:txBody>
                    <a:bodyPr/>
                    <a:lstStyle/>
                    <a:p>
                      <a:pPr algn="ctr"/>
                      <a:r>
                        <a:rPr sz="1400" b="1"/>
                        <a:t>116 734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c>
                  <a:txBody>
                    <a:bodyPr/>
                    <a:lstStyle/>
                    <a:p>
                      <a:pPr algn="ctr"/>
                      <a:r>
                        <a:rPr sz="1400" b="1">
                          <a:solidFill>
                            <a:srgbClr val="1F497D"/>
                          </a:solidFill>
                        </a:rPr>
                        <a:t>677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857" name="image18.png" descr="image18.png"/>
          <p:cNvPicPr>
            <a:picLocks noChangeAspect="1"/>
          </p:cNvPicPr>
          <p:nvPr/>
        </p:nvPicPr>
        <p:blipFill>
          <a:blip r:embed="rId11">
            <a:extLst/>
          </a:blip>
          <a:stretch>
            <a:fillRect/>
          </a:stretch>
        </p:blipFill>
        <p:spPr>
          <a:xfrm>
            <a:off x="7431965" y="3645727"/>
            <a:ext cx="581735" cy="578883"/>
          </a:xfrm>
          <a:prstGeom prst="rect">
            <a:avLst/>
          </a:prstGeom>
          <a:ln w="12700">
            <a:miter lim="400000"/>
          </a:ln>
        </p:spPr>
      </p:pic>
      <p:pic>
        <p:nvPicPr>
          <p:cNvPr id="858" name="image19.png" descr="image19.png"/>
          <p:cNvPicPr>
            <a:picLocks noChangeAspect="1"/>
          </p:cNvPicPr>
          <p:nvPr/>
        </p:nvPicPr>
        <p:blipFill>
          <a:blip r:embed="rId12">
            <a:extLst/>
          </a:blip>
          <a:stretch>
            <a:fillRect/>
          </a:stretch>
        </p:blipFill>
        <p:spPr>
          <a:xfrm>
            <a:off x="6222682" y="3629025"/>
            <a:ext cx="578884" cy="578883"/>
          </a:xfrm>
          <a:prstGeom prst="rect">
            <a:avLst/>
          </a:prstGeom>
          <a:ln w="12700">
            <a:miter lim="400000"/>
          </a:ln>
        </p:spPr>
      </p:pic>
      <p:pic>
        <p:nvPicPr>
          <p:cNvPr id="859" name="image20.png" descr="image20.png"/>
          <p:cNvPicPr>
            <a:picLocks noChangeAspect="1"/>
          </p:cNvPicPr>
          <p:nvPr/>
        </p:nvPicPr>
        <p:blipFill>
          <a:blip r:embed="rId13">
            <a:extLst/>
          </a:blip>
          <a:stretch>
            <a:fillRect/>
          </a:stretch>
        </p:blipFill>
        <p:spPr>
          <a:xfrm>
            <a:off x="3898900" y="2322666"/>
            <a:ext cx="396059" cy="537122"/>
          </a:xfrm>
          <a:prstGeom prst="rect">
            <a:avLst/>
          </a:prstGeom>
          <a:ln w="12700">
            <a:miter lim="400000"/>
          </a:ln>
        </p:spPr>
      </p:pic>
      <p:graphicFrame>
        <p:nvGraphicFramePr>
          <p:cNvPr id="860" name="Table"/>
          <p:cNvGraphicFramePr/>
          <p:nvPr/>
        </p:nvGraphicFramePr>
        <p:xfrm>
          <a:off x="5489073" y="1225845"/>
          <a:ext cx="1676401" cy="1"/>
        </p:xfrm>
        <a:graphic>
          <a:graphicData uri="http://schemas.openxmlformats.org/drawingml/2006/table">
            <a:tbl>
              <a:tblPr>
                <a:tableStyleId>{4C3C2611-4C71-4FC5-86AE-919BDF0F9419}</a:tableStyleId>
              </a:tblPr>
              <a:tblGrid>
                <a:gridCol w="838200"/>
                <a:gridCol w="838200"/>
              </a:tblGrid>
              <a:tr h="279052">
                <a:tc>
                  <a:txBody>
                    <a:bodyPr/>
                    <a:lstStyle/>
                    <a:p>
                      <a:pPr algn="ctr"/>
                      <a:r>
                        <a:rPr sz="1400" b="1">
                          <a:solidFill>
                            <a:srgbClr val="1F497D"/>
                          </a:solidFill>
                        </a:rPr>
                        <a:t>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r>
                        <a:rPr sz="1400" b="1">
                          <a:solidFill>
                            <a:srgbClr val="1F497D"/>
                          </a:solidFill>
                        </a:rPr>
                        <a:t>FEMALE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279052">
                <a:tc>
                  <a:txBody>
                    <a:bodyPr/>
                    <a:lstStyle/>
                    <a:p>
                      <a:pPr algn="ctr"/>
                      <a:r>
                        <a:rPr sz="1200"/>
                        <a:t>33%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67%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r>
            </a:tbl>
          </a:graphicData>
        </a:graphic>
      </p:graphicFrame>
      <p:graphicFrame>
        <p:nvGraphicFramePr>
          <p:cNvPr id="861" name="Table"/>
          <p:cNvGraphicFramePr/>
          <p:nvPr/>
        </p:nvGraphicFramePr>
        <p:xfrm>
          <a:off x="7697476" y="387644"/>
          <a:ext cx="2580530" cy="1076976"/>
        </p:xfrm>
        <a:graphic>
          <a:graphicData uri="http://schemas.openxmlformats.org/drawingml/2006/table">
            <a:tbl>
              <a:tblPr>
                <a:tableStyleId>{4C3C2611-4C71-4FC5-86AE-919BDF0F9419}</a:tableStyleId>
              </a:tblPr>
              <a:tblGrid>
                <a:gridCol w="1361329"/>
                <a:gridCol w="609600"/>
                <a:gridCol w="609600"/>
              </a:tblGrid>
              <a:tr h="218442">
                <a:tc>
                  <a:txBody>
                    <a:bodyPr/>
                    <a:lstStyle/>
                    <a:p>
                      <a:pPr algn="l">
                        <a:defRPr sz="1000"/>
                      </a:pPr>
                      <a:endParaRPr/>
                    </a:p>
                  </a:txBody>
                  <a:tcPr marL="45720" marR="45720" horzOverflow="overflow"/>
                </a:tc>
                <a:tc>
                  <a:txBody>
                    <a:bodyPr/>
                    <a:lstStyle/>
                    <a:p>
                      <a:pPr algn="l">
                        <a:defRPr sz="1000"/>
                      </a:pPr>
                      <a:endParaRPr/>
                    </a:p>
                  </a:txBody>
                  <a:tcPr marL="45720" marR="45720" horzOverflow="overflow"/>
                </a:tc>
                <a:tc>
                  <a:txBody>
                    <a:bodyPr/>
                    <a:lstStyle/>
                    <a:p>
                      <a:r>
                        <a:rPr sz="1000" b="1"/>
                        <a:t>INDEX</a:t>
                      </a:r>
                    </a:p>
                  </a:txBody>
                  <a:tcPr marL="45720" marR="45720" horzOverflow="overflow">
                    <a:solidFill>
                      <a:srgbClr val="D9D9D9"/>
                    </a:solidFill>
                  </a:tcPr>
                </a:tc>
              </a:tr>
              <a:tr h="218442">
                <a:tc>
                  <a:txBody>
                    <a:bodyPr/>
                    <a:lstStyle/>
                    <a:p>
                      <a:pPr algn="l"/>
                      <a:r>
                        <a:rPr sz="1200" b="1"/>
                        <a:t>GAUTENG: </a:t>
                      </a:r>
                    </a:p>
                  </a:txBody>
                  <a:tcPr marL="45720" marR="45720" horzOverflow="overflow"/>
                </a:tc>
                <a:tc>
                  <a:txBody>
                    <a:bodyPr/>
                    <a:lstStyle/>
                    <a:p>
                      <a:r>
                        <a:rPr sz="1000"/>
                        <a:t>47.8%</a:t>
                      </a:r>
                    </a:p>
                  </a:txBody>
                  <a:tcPr marL="45720" marR="45720" horzOverflow="overflow"/>
                </a:tc>
                <a:tc>
                  <a:txBody>
                    <a:bodyPr/>
                    <a:lstStyle/>
                    <a:p>
                      <a:r>
                        <a:rPr sz="1000"/>
                        <a:t>122</a:t>
                      </a:r>
                    </a:p>
                  </a:txBody>
                  <a:tcPr marL="45720" marR="45720" horzOverflow="overflow">
                    <a:solidFill>
                      <a:srgbClr val="D9D9D9"/>
                    </a:solidFill>
                  </a:tcPr>
                </a:tc>
              </a:tr>
              <a:tr h="279052">
                <a:tc>
                  <a:txBody>
                    <a:bodyPr/>
                    <a:lstStyle/>
                    <a:p>
                      <a:pPr algn="l"/>
                      <a:r>
                        <a:rPr sz="1200" b="1">
                          <a:solidFill>
                            <a:srgbClr val="17375E"/>
                          </a:solidFill>
                        </a:rPr>
                        <a:t>WESTERN CAPE: </a:t>
                      </a:r>
                    </a:p>
                  </a:txBody>
                  <a:tcPr marL="45720" marR="45720" horzOverflow="overflow"/>
                </a:tc>
                <a:tc>
                  <a:txBody>
                    <a:bodyPr/>
                    <a:lstStyle/>
                    <a:p>
                      <a:r>
                        <a:rPr sz="1000"/>
                        <a:t>27.4%</a:t>
                      </a:r>
                    </a:p>
                  </a:txBody>
                  <a:tcPr marL="45720" marR="45720" horzOverflow="overflow"/>
                </a:tc>
                <a:tc>
                  <a:txBody>
                    <a:bodyPr/>
                    <a:lstStyle/>
                    <a:p>
                      <a:r>
                        <a:rPr sz="1000"/>
                        <a:t>202</a:t>
                      </a:r>
                    </a:p>
                  </a:txBody>
                  <a:tcPr marL="45720" marR="45720" horzOverflow="overflow">
                    <a:solidFill>
                      <a:srgbClr val="D9D9D9"/>
                    </a:solidFill>
                  </a:tcPr>
                </a:tc>
              </a:tr>
              <a:tr h="203203">
                <a:tc>
                  <a:txBody>
                    <a:bodyPr/>
                    <a:lstStyle/>
                    <a:p>
                      <a:pPr algn="l"/>
                      <a:r>
                        <a:rPr sz="1200" b="1"/>
                        <a:t>EASTERN CAPE:</a:t>
                      </a:r>
                    </a:p>
                  </a:txBody>
                  <a:tcPr marL="45720" marR="45720" horzOverflow="overflow"/>
                </a:tc>
                <a:tc>
                  <a:txBody>
                    <a:bodyPr/>
                    <a:lstStyle/>
                    <a:p>
                      <a:r>
                        <a:rPr sz="1000"/>
                        <a:t>11%</a:t>
                      </a:r>
                    </a:p>
                  </a:txBody>
                  <a:tcPr marL="45720" marR="45720" horzOverflow="overflow"/>
                </a:tc>
                <a:tc>
                  <a:txBody>
                    <a:bodyPr/>
                    <a:lstStyle/>
                    <a:p>
                      <a:r>
                        <a:rPr sz="1000"/>
                        <a:t>146</a:t>
                      </a:r>
                    </a:p>
                  </a:txBody>
                  <a:tcPr marL="45720" marR="45720" horzOverflow="overflow">
                    <a:solidFill>
                      <a:srgbClr val="D9D9D9"/>
                    </a:solidFill>
                  </a:tcPr>
                </a:tc>
              </a:tr>
              <a:tr h="187963">
                <a:tc>
                  <a:txBody>
                    <a:bodyPr/>
                    <a:lstStyle/>
                    <a:p>
                      <a:pPr algn="l"/>
                      <a:r>
                        <a:rPr sz="1200" b="1">
                          <a:solidFill>
                            <a:srgbClr val="17375E"/>
                          </a:solidFill>
                        </a:rPr>
                        <a:t>KWAZULU-NATAL:</a:t>
                      </a:r>
                    </a:p>
                  </a:txBody>
                  <a:tcPr marL="45720" marR="45720" horzOverflow="overflow"/>
                </a:tc>
                <a:tc>
                  <a:txBody>
                    <a:bodyPr/>
                    <a:lstStyle/>
                    <a:p>
                      <a:r>
                        <a:rPr sz="1000"/>
                        <a:t>6.8%</a:t>
                      </a:r>
                    </a:p>
                  </a:txBody>
                  <a:tcPr marL="45720" marR="45720" horzOverflow="overflow"/>
                </a:tc>
                <a:tc>
                  <a:txBody>
                    <a:bodyPr/>
                    <a:lstStyle/>
                    <a:p>
                      <a:r>
                        <a:rPr sz="1000"/>
                        <a:t>41</a:t>
                      </a:r>
                    </a:p>
                  </a:txBody>
                  <a:tcPr marL="45720" marR="45720" horzOverflow="overflow">
                    <a:solidFill>
                      <a:srgbClr val="D9D9D9"/>
                    </a:solidFill>
                  </a:tcPr>
                </a:tc>
              </a:tr>
              <a:tr h="187963">
                <a:tc>
                  <a:txBody>
                    <a:bodyPr/>
                    <a:lstStyle/>
                    <a:p>
                      <a:pPr algn="l"/>
                      <a:r>
                        <a:rPr sz="1200" b="1"/>
                        <a:t>MPUMALANGA:</a:t>
                      </a:r>
                    </a:p>
                  </a:txBody>
                  <a:tcPr marL="45720" marR="45720" horzOverflow="overflow"/>
                </a:tc>
                <a:tc>
                  <a:txBody>
                    <a:bodyPr/>
                    <a:lstStyle/>
                    <a:p>
                      <a:r>
                        <a:rPr sz="1000"/>
                        <a:t>3.2%</a:t>
                      </a:r>
                    </a:p>
                  </a:txBody>
                  <a:tcPr marL="45720" marR="45720" horzOverflow="overflow"/>
                </a:tc>
                <a:tc>
                  <a:txBody>
                    <a:bodyPr/>
                    <a:lstStyle/>
                    <a:p>
                      <a:r>
                        <a:rPr sz="1000"/>
                        <a:t>49</a:t>
                      </a:r>
                    </a:p>
                  </a:txBody>
                  <a:tcPr marL="45720" marR="45720" horzOverflow="overflow">
                    <a:solidFill>
                      <a:srgbClr val="D9D9D9"/>
                    </a:solidFill>
                  </a:tcPr>
                </a:tc>
              </a:tr>
            </a:tbl>
          </a:graphicData>
        </a:graphic>
      </p:graphicFrame>
      <p:graphicFrame>
        <p:nvGraphicFramePr>
          <p:cNvPr id="862" name="Table"/>
          <p:cNvGraphicFramePr/>
          <p:nvPr/>
        </p:nvGraphicFramePr>
        <p:xfrm>
          <a:off x="4504437" y="2257425"/>
          <a:ext cx="2855423" cy="641120"/>
        </p:xfrm>
        <a:graphic>
          <a:graphicData uri="http://schemas.openxmlformats.org/drawingml/2006/table">
            <a:tbl>
              <a:tblPr>
                <a:tableStyleId>{4C3C2611-4C71-4FC5-86AE-919BDF0F9419}</a:tableStyleId>
              </a:tblPr>
              <a:tblGrid>
                <a:gridCol w="728022"/>
                <a:gridCol w="685800"/>
                <a:gridCol w="685800"/>
              </a:tblGrid>
              <a:tr h="269941">
                <a:tc>
                  <a:txBody>
                    <a:bodyPr/>
                    <a:lstStyle/>
                    <a:p>
                      <a:pPr algn="ctr"/>
                      <a:r>
                        <a:rPr sz="1200" b="1">
                          <a:solidFill>
                            <a:srgbClr val="17375E"/>
                          </a:solidFill>
                        </a:rPr>
                        <a:t>20-24</a:t>
                      </a:r>
                    </a:p>
                  </a:txBody>
                  <a:tcPr marL="95250" marR="95250" marT="95250" marB="95250" anchor="ctr" horzOverflow="overflow">
                    <a:lnL>
                      <a:solidFill>
                        <a:srgbClr val="ECECEC"/>
                      </a:solidFill>
                    </a:lnL>
                    <a:lnR>
                      <a:solidFill>
                        <a:srgbClr val="ECECEC"/>
                      </a:solidFill>
                    </a:lnR>
                    <a:lnB>
                      <a:solidFill>
                        <a:srgbClr val="ECECEC"/>
                      </a:solidFill>
                    </a:lnB>
                    <a:solidFill>
                      <a:srgbClr val="FFFFFF"/>
                    </a:solidFill>
                  </a:tcPr>
                </a:tc>
                <a:tc>
                  <a:txBody>
                    <a:bodyPr/>
                    <a:lstStyle/>
                    <a:p>
                      <a:pPr algn="ctr"/>
                      <a:r>
                        <a:rPr sz="1200" b="1">
                          <a:solidFill>
                            <a:srgbClr val="17375E"/>
                          </a:solidFill>
                        </a:rPr>
                        <a:t>25-34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35-44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r>
              <a:tr h="371178">
                <a:tc>
                  <a:txBody>
                    <a:bodyPr/>
                    <a:lstStyle/>
                    <a:p>
                      <a:pPr algn="ctr"/>
                      <a:r>
                        <a:rPr sz="1200"/>
                        <a:t>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22%</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18%</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graphicFrame>
        <p:nvGraphicFramePr>
          <p:cNvPr id="863" name="Table"/>
          <p:cNvGraphicFramePr/>
          <p:nvPr/>
        </p:nvGraphicFramePr>
        <p:xfrm>
          <a:off x="6606078" y="2257425"/>
          <a:ext cx="2855423" cy="712055"/>
        </p:xfrm>
        <a:graphic>
          <a:graphicData uri="http://schemas.openxmlformats.org/drawingml/2006/table">
            <a:tbl>
              <a:tblPr>
                <a:tableStyleId>{4C3C2611-4C71-4FC5-86AE-919BDF0F9419}</a:tableStyleId>
              </a:tblPr>
              <a:tblGrid>
                <a:gridCol w="755800"/>
                <a:gridCol w="728022"/>
                <a:gridCol w="685800"/>
                <a:gridCol w="685800"/>
              </a:tblGrid>
              <a:tr h="340877">
                <a:tc>
                  <a:txBody>
                    <a:bodyPr/>
                    <a:lstStyle/>
                    <a:p>
                      <a:pPr algn="ctr"/>
                      <a:r>
                        <a:rPr sz="1200" b="1">
                          <a:solidFill>
                            <a:srgbClr val="17375E"/>
                          </a:solidFill>
                        </a:rPr>
                        <a:t>45-49</a:t>
                      </a:r>
                    </a:p>
                  </a:txBody>
                  <a:tcPr marL="95250" marR="95250" marT="95250" marB="95250" anchor="ctr" horzOverflow="overflow">
                    <a:lnL>
                      <a:solidFill>
                        <a:srgbClr val="ECECEC"/>
                      </a:solidFill>
                    </a:lnL>
                    <a:lnR>
                      <a:solidFill>
                        <a:srgbClr val="ECECEC"/>
                      </a:solidFill>
                    </a:lnR>
                    <a:lnB>
                      <a:solidFill>
                        <a:srgbClr val="ECECEC"/>
                      </a:solidFill>
                    </a:lnB>
                    <a:solidFill>
                      <a:srgbClr val="DDDDDD"/>
                    </a:solidFill>
                  </a:tcPr>
                </a:tc>
                <a:tc>
                  <a:txBody>
                    <a:bodyPr/>
                    <a:lstStyle/>
                    <a:p>
                      <a:pPr algn="ctr"/>
                      <a:r>
                        <a:rPr sz="1200" b="1">
                          <a:solidFill>
                            <a:srgbClr val="17375E"/>
                          </a:solidFill>
                        </a:rPr>
                        <a:t>50-54</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55-59</a:t>
                      </a:r>
                    </a:p>
                  </a:txBody>
                  <a:tcPr marL="95250" marR="95250" marT="95250" marB="95250" anchor="ctr" horzOverflow="overflow">
                    <a:lnL>
                      <a:solidFill>
                        <a:srgbClr val="ECECEC"/>
                      </a:solidFill>
                    </a:lnL>
                    <a:lnR>
                      <a:solidFill>
                        <a:srgbClr val="ECECEC"/>
                      </a:solidFill>
                    </a:lnR>
                    <a:lnB>
                      <a:solidFill>
                        <a:srgbClr val="ECECEC"/>
                      </a:solidFill>
                    </a:lnB>
                    <a:solidFill>
                      <a:srgbClr val="FFFFFF"/>
                    </a:solidFill>
                  </a:tcPr>
                </a:tc>
                <a:tc>
                  <a:txBody>
                    <a:bodyPr/>
                    <a:lstStyle/>
                    <a:p>
                      <a:pPr algn="ctr"/>
                      <a:r>
                        <a:rPr sz="1200" b="1">
                          <a:solidFill>
                            <a:srgbClr val="17375E"/>
                          </a:solidFill>
                        </a:rPr>
                        <a:t>60+</a:t>
                      </a:r>
                    </a:p>
                  </a:txBody>
                  <a:tcPr marL="95250" marR="95250" marT="95250" marB="95250" anchor="ctr" horzOverflow="overflow">
                    <a:lnL>
                      <a:solidFill>
                        <a:srgbClr val="ECECEC"/>
                      </a:solidFill>
                    </a:lnL>
                    <a:lnR>
                      <a:solidFill>
                        <a:srgbClr val="ECECEC"/>
                      </a:solidFill>
                    </a:lnR>
                    <a:lnB>
                      <a:solidFill>
                        <a:srgbClr val="ECECEC"/>
                      </a:solidFill>
                    </a:lnB>
                  </a:tcPr>
                </a:tc>
              </a:tr>
              <a:tr h="371178">
                <a:tc>
                  <a:txBody>
                    <a:bodyPr/>
                    <a:lstStyle/>
                    <a:p>
                      <a:pPr algn="ctr"/>
                      <a:r>
                        <a:rPr sz="1200"/>
                        <a:t>10%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DDDDD"/>
                    </a:solidFill>
                  </a:tcPr>
                </a:tc>
                <a:tc>
                  <a:txBody>
                    <a:bodyPr/>
                    <a:lstStyle/>
                    <a:p>
                      <a:pPr algn="ctr"/>
                      <a:r>
                        <a:rPr sz="1200"/>
                        <a:t>9%</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17%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19%</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bl>
          </a:graphicData>
        </a:graphic>
      </p:graphicFrame>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 name="image3.jpeg" descr="image3.jpeg"/>
          <p:cNvPicPr>
            <a:picLocks noChangeAspect="1"/>
          </p:cNvPicPr>
          <p:nvPr/>
        </p:nvPicPr>
        <p:blipFill>
          <a:blip r:embed="rId2">
            <a:extLst/>
          </a:blip>
          <a:srcRect l="1" r="65980"/>
          <a:stretch>
            <a:fillRect/>
          </a:stretch>
        </p:blipFill>
        <p:spPr>
          <a:xfrm>
            <a:off x="4812" y="0"/>
            <a:ext cx="3637816" cy="7556500"/>
          </a:xfrm>
          <a:prstGeom prst="rect">
            <a:avLst/>
          </a:prstGeom>
          <a:ln w="12700">
            <a:miter lim="400000"/>
          </a:ln>
        </p:spPr>
      </p:pic>
      <p:sp>
        <p:nvSpPr>
          <p:cNvPr id="866" name="OUR NETWORK"/>
          <p:cNvSpPr txBox="1"/>
          <p:nvPr/>
        </p:nvSpPr>
        <p:spPr>
          <a:xfrm>
            <a:off x="-287289" y="372447"/>
            <a:ext cx="3753486" cy="797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r">
              <a:defRPr sz="2800" b="1" spc="-25">
                <a:solidFill>
                  <a:srgbClr val="FFFFFF"/>
                </a:solidFill>
              </a:defRPr>
            </a:pPr>
            <a:r>
              <a:t>OUR</a:t>
            </a:r>
            <a:br/>
            <a:r>
              <a:rPr b="0" spc="-50"/>
              <a:t>NETWORK</a:t>
            </a:r>
          </a:p>
        </p:txBody>
      </p:sp>
      <p:sp>
        <p:nvSpPr>
          <p:cNvPr id="867" name="Mobile Apps"/>
          <p:cNvSpPr txBox="1"/>
          <p:nvPr/>
        </p:nvSpPr>
        <p:spPr>
          <a:xfrm>
            <a:off x="-287289" y="1267061"/>
            <a:ext cx="3753486" cy="35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800" spc="-50">
                <a:solidFill>
                  <a:srgbClr val="FFFFFF"/>
                </a:solidFill>
              </a:defRPr>
            </a:lvl1pPr>
          </a:lstStyle>
          <a:p>
            <a:r>
              <a:t>Mobile Apps</a:t>
            </a:r>
          </a:p>
        </p:txBody>
      </p:sp>
      <p:pic>
        <p:nvPicPr>
          <p:cNvPr id="868"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pic>
        <p:nvPicPr>
          <p:cNvPr id="869" name="image41.jpeg" descr="image41.jpeg"/>
          <p:cNvPicPr>
            <a:picLocks noChangeAspect="1"/>
          </p:cNvPicPr>
          <p:nvPr/>
        </p:nvPicPr>
        <p:blipFill>
          <a:blip r:embed="rId4">
            <a:extLst/>
          </a:blip>
          <a:stretch>
            <a:fillRect/>
          </a:stretch>
        </p:blipFill>
        <p:spPr>
          <a:xfrm>
            <a:off x="3848312" y="351964"/>
            <a:ext cx="2287242" cy="610062"/>
          </a:xfrm>
          <a:prstGeom prst="rect">
            <a:avLst/>
          </a:prstGeom>
          <a:ln w="12700">
            <a:miter lim="400000"/>
          </a:ln>
        </p:spPr>
      </p:pic>
      <p:sp>
        <p:nvSpPr>
          <p:cNvPr id="870" name="Free-to-download app for iOS and Android, with a stylish design, reliable speed and user-friendliness.…"/>
          <p:cNvSpPr txBox="1"/>
          <p:nvPr/>
        </p:nvSpPr>
        <p:spPr>
          <a:xfrm>
            <a:off x="3813116" y="890887"/>
            <a:ext cx="3168978" cy="14774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300"/>
            </a:pPr>
            <a:r>
              <a:t>Free-to-download app for iOS and Android, with a stylish design, reliable speed and user-friendliness. </a:t>
            </a:r>
          </a:p>
          <a:p>
            <a:pPr>
              <a:defRPr sz="1300"/>
            </a:pPr>
            <a:endParaRPr/>
          </a:p>
          <a:p>
            <a:pPr>
              <a:defRPr sz="1300"/>
            </a:pPr>
            <a:r>
              <a:t>Carries all content from Business Day’s website, including content reserved for BusinessLIVE Premium subscribers.</a:t>
            </a:r>
          </a:p>
        </p:txBody>
      </p:sp>
      <p:pic>
        <p:nvPicPr>
          <p:cNvPr id="871" name="image24.png" descr="image24.png"/>
          <p:cNvPicPr>
            <a:picLocks noChangeAspect="1"/>
          </p:cNvPicPr>
          <p:nvPr/>
        </p:nvPicPr>
        <p:blipFill>
          <a:blip r:embed="rId5">
            <a:extLst/>
          </a:blip>
          <a:stretch>
            <a:fillRect/>
          </a:stretch>
        </p:blipFill>
        <p:spPr>
          <a:xfrm>
            <a:off x="7972853" y="2232075"/>
            <a:ext cx="1796816" cy="259636"/>
          </a:xfrm>
          <a:prstGeom prst="rect">
            <a:avLst/>
          </a:prstGeom>
          <a:ln w="12700">
            <a:miter lim="400000"/>
          </a:ln>
        </p:spPr>
      </p:pic>
      <p:sp>
        <p:nvSpPr>
          <p:cNvPr id="872" name="OTHER APPS"/>
          <p:cNvSpPr txBox="1"/>
          <p:nvPr/>
        </p:nvSpPr>
        <p:spPr>
          <a:xfrm>
            <a:off x="7947453" y="420673"/>
            <a:ext cx="1424991"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lvl1pPr>
          </a:lstStyle>
          <a:p>
            <a:r>
              <a:t>OTHER APPS</a:t>
            </a:r>
          </a:p>
        </p:txBody>
      </p:sp>
      <p:sp>
        <p:nvSpPr>
          <p:cNvPr id="873" name="Free on iOS, Android; has all recent articles published on the SowetanLIVE website."/>
          <p:cNvSpPr txBox="1"/>
          <p:nvPr/>
        </p:nvSpPr>
        <p:spPr>
          <a:xfrm>
            <a:off x="7972853" y="1383618"/>
            <a:ext cx="2242295" cy="664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300"/>
            </a:lvl1pPr>
          </a:lstStyle>
          <a:p>
            <a:r>
              <a:t>Free on iOS, Android; has all recent articles published on the SowetanLIVE website.</a:t>
            </a:r>
          </a:p>
        </p:txBody>
      </p:sp>
      <p:sp>
        <p:nvSpPr>
          <p:cNvPr id="874" name="PDF reader for e-edition of magazine; free to download but for subscribers only."/>
          <p:cNvSpPr txBox="1"/>
          <p:nvPr/>
        </p:nvSpPr>
        <p:spPr>
          <a:xfrm>
            <a:off x="7972853" y="2533154"/>
            <a:ext cx="2242295" cy="664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300"/>
            </a:lvl1pPr>
          </a:lstStyle>
          <a:p>
            <a:r>
              <a:t>PDF reader for e-edition of magazine; free to download but for subscribers only.</a:t>
            </a:r>
          </a:p>
        </p:txBody>
      </p:sp>
      <p:sp>
        <p:nvSpPr>
          <p:cNvPr id="875" name="Line"/>
          <p:cNvSpPr/>
          <p:nvPr/>
        </p:nvSpPr>
        <p:spPr>
          <a:xfrm flipH="1">
            <a:off x="7404099" y="454595"/>
            <a:ext cx="1" cy="6896698"/>
          </a:xfrm>
          <a:prstGeom prst="line">
            <a:avLst/>
          </a:prstGeom>
          <a:ln>
            <a:solidFill>
              <a:srgbClr val="1F497D"/>
            </a:solidFill>
          </a:ln>
        </p:spPr>
        <p:txBody>
          <a:bodyPr lIns="45719" rIns="45719"/>
          <a:lstStyle/>
          <a:p>
            <a:endParaRPr/>
          </a:p>
        </p:txBody>
      </p:sp>
      <p:sp>
        <p:nvSpPr>
          <p:cNvPr id="876" name="February 2019…"/>
          <p:cNvSpPr txBox="1"/>
          <p:nvPr/>
        </p:nvSpPr>
        <p:spPr>
          <a:xfrm>
            <a:off x="3777924" y="6325987"/>
            <a:ext cx="3012174" cy="1083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a:pPr>
            <a:r>
              <a:t>February 2019</a:t>
            </a:r>
          </a:p>
          <a:p>
            <a:pPr>
              <a:defRPr sz="1300"/>
            </a:pPr>
            <a:r>
              <a:t>4,998 active devices per day</a:t>
            </a:r>
          </a:p>
          <a:p>
            <a:pPr>
              <a:defRPr sz="1300"/>
            </a:pPr>
            <a:r>
              <a:t>355,229 sessions for the month</a:t>
            </a:r>
          </a:p>
          <a:p>
            <a:pPr>
              <a:defRPr sz="1300"/>
            </a:pPr>
            <a:r>
              <a:t>2,702 new devices joined</a:t>
            </a:r>
          </a:p>
          <a:p>
            <a:pPr>
              <a:defRPr sz="1300"/>
            </a:pPr>
            <a:r>
              <a:t>14,948 unique browsers</a:t>
            </a:r>
          </a:p>
        </p:txBody>
      </p:sp>
      <p:pic>
        <p:nvPicPr>
          <p:cNvPr id="877" name="image43.png" descr="image43.png"/>
          <p:cNvPicPr>
            <a:picLocks noChangeAspect="1"/>
          </p:cNvPicPr>
          <p:nvPr/>
        </p:nvPicPr>
        <p:blipFill>
          <a:blip r:embed="rId6">
            <a:extLst/>
          </a:blip>
          <a:srcRect t="4258" b="6387"/>
          <a:stretch>
            <a:fillRect/>
          </a:stretch>
        </p:blipFill>
        <p:spPr>
          <a:xfrm>
            <a:off x="3848312" y="2670005"/>
            <a:ext cx="3098588" cy="3591866"/>
          </a:xfrm>
          <a:prstGeom prst="rect">
            <a:avLst/>
          </a:prstGeom>
          <a:ln w="12700">
            <a:miter lim="400000"/>
          </a:ln>
        </p:spPr>
      </p:pic>
      <p:pic>
        <p:nvPicPr>
          <p:cNvPr id="878" name="image10.png" descr="image10.png"/>
          <p:cNvPicPr>
            <a:picLocks noChangeAspect="1"/>
          </p:cNvPicPr>
          <p:nvPr/>
        </p:nvPicPr>
        <p:blipFill>
          <a:blip r:embed="rId7">
            <a:extLst/>
          </a:blip>
          <a:stretch>
            <a:fillRect/>
          </a:stretch>
        </p:blipFill>
        <p:spPr>
          <a:xfrm>
            <a:off x="8305305" y="3897228"/>
            <a:ext cx="1424991" cy="223811"/>
          </a:xfrm>
          <a:prstGeom prst="rect">
            <a:avLst/>
          </a:prstGeom>
          <a:ln w="12700">
            <a:miter lim="400000"/>
          </a:ln>
        </p:spPr>
      </p:pic>
      <p:pic>
        <p:nvPicPr>
          <p:cNvPr id="879" name="image44.png" descr="image44.png"/>
          <p:cNvPicPr>
            <a:picLocks noChangeAspect="1"/>
          </p:cNvPicPr>
          <p:nvPr/>
        </p:nvPicPr>
        <p:blipFill>
          <a:blip r:embed="rId8">
            <a:extLst/>
          </a:blip>
          <a:srcRect l="17154" t="31452" r="16285" b="28757"/>
          <a:stretch>
            <a:fillRect/>
          </a:stretch>
        </p:blipFill>
        <p:spPr>
          <a:xfrm>
            <a:off x="8013699" y="1014973"/>
            <a:ext cx="881503" cy="372936"/>
          </a:xfrm>
          <a:prstGeom prst="rect">
            <a:avLst/>
          </a:prstGeom>
          <a:ln w="12700">
            <a:miter lim="400000"/>
          </a:ln>
        </p:spPr>
      </p:pic>
      <p:pic>
        <p:nvPicPr>
          <p:cNvPr id="880" name="image7.pdf" descr="image7.pdf"/>
          <p:cNvPicPr>
            <a:picLocks noChangeAspect="1"/>
          </p:cNvPicPr>
          <p:nvPr/>
        </p:nvPicPr>
        <p:blipFill>
          <a:blip r:embed="rId9">
            <a:extLst/>
          </a:blip>
          <a:stretch>
            <a:fillRect/>
          </a:stretch>
        </p:blipFill>
        <p:spPr>
          <a:xfrm>
            <a:off x="7972853" y="3433849"/>
            <a:ext cx="1902311" cy="455687"/>
          </a:xfrm>
          <a:prstGeom prst="rect">
            <a:avLst/>
          </a:prstGeom>
          <a:ln w="12700">
            <a:miter lim="400000"/>
          </a:ln>
        </p:spPr>
      </p:pic>
      <p:pic>
        <p:nvPicPr>
          <p:cNvPr id="881" name="TimesSelect_logo_CUT.png" descr="TimesSelect_logo_CUT.png"/>
          <p:cNvPicPr>
            <a:picLocks noChangeAspect="1"/>
          </p:cNvPicPr>
          <p:nvPr/>
        </p:nvPicPr>
        <p:blipFill>
          <a:blip r:embed="rId10">
            <a:extLst/>
          </a:blip>
          <a:stretch>
            <a:fillRect/>
          </a:stretch>
        </p:blipFill>
        <p:spPr>
          <a:xfrm>
            <a:off x="8018102" y="5394516"/>
            <a:ext cx="914949" cy="412001"/>
          </a:xfrm>
          <a:prstGeom prst="rect">
            <a:avLst/>
          </a:prstGeom>
          <a:ln w="12700">
            <a:miter lim="400000"/>
          </a:ln>
        </p:spPr>
      </p:pic>
      <p:sp>
        <p:nvSpPr>
          <p:cNvPr id="882" name="This app for iOS and Android delivers free news all day and lets Sunday Times subscribers read SA’s best weekend content too."/>
          <p:cNvSpPr txBox="1"/>
          <p:nvPr/>
        </p:nvSpPr>
        <p:spPr>
          <a:xfrm>
            <a:off x="7981984" y="4159795"/>
            <a:ext cx="2071634" cy="10710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300"/>
            </a:lvl1pPr>
          </a:lstStyle>
          <a:p>
            <a:r>
              <a:t>This app for iOS and Android delivers free news all day and lets Sunday Times subscribers read SA’s best weekend content too.</a:t>
            </a:r>
          </a:p>
        </p:txBody>
      </p:sp>
      <p:sp>
        <p:nvSpPr>
          <p:cNvPr id="883" name="Subscribers get the full daily edition at 5am – read it online or offline and complete the crossword (iOS or Android)."/>
          <p:cNvSpPr txBox="1"/>
          <p:nvPr/>
        </p:nvSpPr>
        <p:spPr>
          <a:xfrm>
            <a:off x="8013700" y="5843820"/>
            <a:ext cx="2160601" cy="867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300"/>
            </a:lvl1pPr>
          </a:lstStyle>
          <a:p>
            <a:r>
              <a:t>Subscribers get the full daily edition at 5am – read it online or offline and complete the crossword (iOS or Android).</a:t>
            </a:r>
          </a:p>
        </p:txBody>
      </p:sp>
      <p:sp>
        <p:nvSpPr>
          <p:cNvPr id="884" name="+"/>
          <p:cNvSpPr txBox="1"/>
          <p:nvPr/>
        </p:nvSpPr>
        <p:spPr>
          <a:xfrm>
            <a:off x="8026400" y="3741163"/>
            <a:ext cx="262270" cy="485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500" b="1"/>
            </a:lvl1pPr>
          </a:lstStyle>
          <a:p>
            <a:r>
              <a:t>+</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6" name="image39.jpeg" descr="image39.jpeg"/>
          <p:cNvPicPr>
            <a:picLocks noChangeAspect="1"/>
          </p:cNvPicPr>
          <p:nvPr/>
        </p:nvPicPr>
        <p:blipFill>
          <a:blip r:embed="rId2">
            <a:extLst/>
          </a:blip>
          <a:stretch>
            <a:fillRect/>
          </a:stretch>
        </p:blipFill>
        <p:spPr>
          <a:xfrm>
            <a:off x="9217651" y="195313"/>
            <a:ext cx="772336" cy="772336"/>
          </a:xfrm>
          <a:prstGeom prst="rect">
            <a:avLst/>
          </a:prstGeom>
          <a:ln w="12700">
            <a:miter lim="400000"/>
          </a:ln>
        </p:spPr>
      </p:pic>
      <p:sp>
        <p:nvSpPr>
          <p:cNvPr id="887" name="Source: Narratiive, February 2019"/>
          <p:cNvSpPr txBox="1"/>
          <p:nvPr/>
        </p:nvSpPr>
        <p:spPr>
          <a:xfrm>
            <a:off x="4062993" y="6906017"/>
            <a:ext cx="2454416" cy="225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t>Source: Narratiive, February 2019</a:t>
            </a:r>
          </a:p>
        </p:txBody>
      </p:sp>
      <p:pic>
        <p:nvPicPr>
          <p:cNvPr id="888" name="image40.tif" descr="image40.tif"/>
          <p:cNvPicPr>
            <a:picLocks noChangeAspect="1"/>
          </p:cNvPicPr>
          <p:nvPr/>
        </p:nvPicPr>
        <p:blipFill>
          <a:blip r:embed="rId3">
            <a:extLst/>
          </a:blip>
          <a:stretch>
            <a:fillRect/>
          </a:stretch>
        </p:blipFill>
        <p:spPr>
          <a:xfrm>
            <a:off x="5401395" y="424113"/>
            <a:ext cx="1385389" cy="319705"/>
          </a:xfrm>
          <a:prstGeom prst="rect">
            <a:avLst/>
          </a:prstGeom>
          <a:ln w="12700">
            <a:miter lim="400000"/>
          </a:ln>
        </p:spPr>
      </p:pic>
      <p:sp>
        <p:nvSpPr>
          <p:cNvPr id="889" name="Circle"/>
          <p:cNvSpPr/>
          <p:nvPr/>
        </p:nvSpPr>
        <p:spPr>
          <a:xfrm>
            <a:off x="3957630" y="891682"/>
            <a:ext cx="1600201" cy="1600201"/>
          </a:xfrm>
          <a:prstGeom prst="ellipse">
            <a:avLst/>
          </a:prstGeom>
          <a:solidFill>
            <a:srgbClr val="013050">
              <a:alpha val="16026"/>
            </a:srgbClr>
          </a:solidFill>
          <a:ln w="12700">
            <a:miter lim="400000"/>
          </a:ln>
        </p:spPr>
        <p:txBody>
          <a:bodyPr lIns="45719" rIns="45719" anchor="ctr"/>
          <a:lstStyle/>
          <a:p>
            <a:endParaRPr/>
          </a:p>
        </p:txBody>
      </p:sp>
      <p:sp>
        <p:nvSpPr>
          <p:cNvPr id="890" name="Circle"/>
          <p:cNvSpPr/>
          <p:nvPr/>
        </p:nvSpPr>
        <p:spPr>
          <a:xfrm>
            <a:off x="5253030" y="944379"/>
            <a:ext cx="1600201" cy="1600201"/>
          </a:xfrm>
          <a:prstGeom prst="ellipse">
            <a:avLst/>
          </a:prstGeom>
          <a:solidFill>
            <a:srgbClr val="013050">
              <a:alpha val="16026"/>
            </a:srgbClr>
          </a:solidFill>
          <a:ln w="12700">
            <a:miter lim="400000"/>
          </a:ln>
        </p:spPr>
        <p:txBody>
          <a:bodyPr lIns="45719" rIns="45719" anchor="ctr"/>
          <a:lstStyle/>
          <a:p>
            <a:endParaRPr/>
          </a:p>
        </p:txBody>
      </p:sp>
      <p:sp>
        <p:nvSpPr>
          <p:cNvPr id="891" name="4.2m"/>
          <p:cNvSpPr txBox="1"/>
          <p:nvPr/>
        </p:nvSpPr>
        <p:spPr>
          <a:xfrm>
            <a:off x="4469639" y="1507117"/>
            <a:ext cx="576187"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lstStyle>
          <a:p>
            <a:r>
              <a:t>4.2m</a:t>
            </a:r>
          </a:p>
        </p:txBody>
      </p:sp>
      <p:sp>
        <p:nvSpPr>
          <p:cNvPr id="892" name="926,654"/>
          <p:cNvSpPr txBox="1"/>
          <p:nvPr/>
        </p:nvSpPr>
        <p:spPr>
          <a:xfrm>
            <a:off x="5665915" y="1548284"/>
            <a:ext cx="856356" cy="333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lstStyle>
          <a:p>
            <a:r>
              <a:t>926,654</a:t>
            </a:r>
          </a:p>
        </p:txBody>
      </p:sp>
      <p:sp>
        <p:nvSpPr>
          <p:cNvPr id="893" name="Line"/>
          <p:cNvSpPr/>
          <p:nvPr/>
        </p:nvSpPr>
        <p:spPr>
          <a:xfrm>
            <a:off x="5401395" y="1691783"/>
            <a:ext cx="1" cy="1000663"/>
          </a:xfrm>
          <a:prstGeom prst="line">
            <a:avLst/>
          </a:prstGeom>
          <a:ln w="38100">
            <a:solidFill>
              <a:srgbClr val="BE4B48"/>
            </a:solidFill>
            <a:tailEnd type="triangle"/>
          </a:ln>
        </p:spPr>
        <p:txBody>
          <a:bodyPr lIns="45719" rIns="45719"/>
          <a:lstStyle/>
          <a:p>
            <a:endParaRPr/>
          </a:p>
        </p:txBody>
      </p:sp>
      <p:sp>
        <p:nvSpPr>
          <p:cNvPr id="894" name="546,738"/>
          <p:cNvSpPr txBox="1"/>
          <p:nvPr/>
        </p:nvSpPr>
        <p:spPr>
          <a:xfrm>
            <a:off x="4960398" y="2766110"/>
            <a:ext cx="856355"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lstStyle>
          <a:p>
            <a:r>
              <a:t>546,738</a:t>
            </a:r>
          </a:p>
        </p:txBody>
      </p:sp>
      <p:sp>
        <p:nvSpPr>
          <p:cNvPr id="895" name="Circle"/>
          <p:cNvSpPr/>
          <p:nvPr/>
        </p:nvSpPr>
        <p:spPr>
          <a:xfrm>
            <a:off x="7467600" y="888422"/>
            <a:ext cx="1600200" cy="1600201"/>
          </a:xfrm>
          <a:prstGeom prst="ellipse">
            <a:avLst/>
          </a:prstGeom>
          <a:solidFill>
            <a:srgbClr val="013050">
              <a:alpha val="16026"/>
            </a:srgbClr>
          </a:solidFill>
          <a:ln w="12700">
            <a:miter lim="400000"/>
          </a:ln>
        </p:spPr>
        <p:txBody>
          <a:bodyPr lIns="45719" rIns="45719" anchor="ctr"/>
          <a:lstStyle/>
          <a:p>
            <a:endParaRPr/>
          </a:p>
        </p:txBody>
      </p:sp>
      <p:sp>
        <p:nvSpPr>
          <p:cNvPr id="896" name="Circle"/>
          <p:cNvSpPr/>
          <p:nvPr/>
        </p:nvSpPr>
        <p:spPr>
          <a:xfrm>
            <a:off x="8763000" y="941119"/>
            <a:ext cx="1600200" cy="1600201"/>
          </a:xfrm>
          <a:prstGeom prst="ellipse">
            <a:avLst/>
          </a:prstGeom>
          <a:solidFill>
            <a:srgbClr val="013050">
              <a:alpha val="16026"/>
            </a:srgbClr>
          </a:solidFill>
          <a:ln w="12700">
            <a:miter lim="400000"/>
          </a:ln>
        </p:spPr>
        <p:txBody>
          <a:bodyPr lIns="45719" rIns="45719" anchor="ctr"/>
          <a:lstStyle/>
          <a:p>
            <a:endParaRPr/>
          </a:p>
        </p:txBody>
      </p:sp>
      <p:sp>
        <p:nvSpPr>
          <p:cNvPr id="897" name="4.2m"/>
          <p:cNvSpPr txBox="1"/>
          <p:nvPr/>
        </p:nvSpPr>
        <p:spPr>
          <a:xfrm>
            <a:off x="7979607" y="1503855"/>
            <a:ext cx="576187" cy="333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lstStyle>
          <a:p>
            <a:r>
              <a:t>4.2m</a:t>
            </a:r>
          </a:p>
        </p:txBody>
      </p:sp>
      <p:sp>
        <p:nvSpPr>
          <p:cNvPr id="898" name="2.1m"/>
          <p:cNvSpPr txBox="1"/>
          <p:nvPr/>
        </p:nvSpPr>
        <p:spPr>
          <a:xfrm>
            <a:off x="9320402" y="1545963"/>
            <a:ext cx="576187"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lstStyle>
          <a:p>
            <a:r>
              <a:t>2.1m</a:t>
            </a:r>
          </a:p>
        </p:txBody>
      </p:sp>
      <p:sp>
        <p:nvSpPr>
          <p:cNvPr id="899" name="Line"/>
          <p:cNvSpPr/>
          <p:nvPr/>
        </p:nvSpPr>
        <p:spPr>
          <a:xfrm>
            <a:off x="8911365" y="1688522"/>
            <a:ext cx="1" cy="1000663"/>
          </a:xfrm>
          <a:prstGeom prst="line">
            <a:avLst/>
          </a:prstGeom>
          <a:ln w="38100">
            <a:solidFill>
              <a:srgbClr val="BE4B48"/>
            </a:solidFill>
            <a:tailEnd type="triangle"/>
          </a:ln>
        </p:spPr>
        <p:txBody>
          <a:bodyPr lIns="45719" rIns="45719"/>
          <a:lstStyle/>
          <a:p>
            <a:endParaRPr/>
          </a:p>
        </p:txBody>
      </p:sp>
      <p:sp>
        <p:nvSpPr>
          <p:cNvPr id="900" name="1,256,114"/>
          <p:cNvSpPr txBox="1"/>
          <p:nvPr/>
        </p:nvSpPr>
        <p:spPr>
          <a:xfrm>
            <a:off x="8378089" y="2762928"/>
            <a:ext cx="1029256"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lstStyle>
          <a:p>
            <a:r>
              <a:t>1,256,114</a:t>
            </a:r>
          </a:p>
        </p:txBody>
      </p:sp>
      <p:sp>
        <p:nvSpPr>
          <p:cNvPr id="901" name="Circle"/>
          <p:cNvSpPr/>
          <p:nvPr/>
        </p:nvSpPr>
        <p:spPr>
          <a:xfrm>
            <a:off x="5715495" y="4118574"/>
            <a:ext cx="1600201" cy="1600201"/>
          </a:xfrm>
          <a:prstGeom prst="ellipse">
            <a:avLst/>
          </a:prstGeom>
          <a:solidFill>
            <a:srgbClr val="013050">
              <a:alpha val="16026"/>
            </a:srgbClr>
          </a:solidFill>
          <a:ln w="12700">
            <a:miter lim="400000"/>
          </a:ln>
        </p:spPr>
        <p:txBody>
          <a:bodyPr lIns="45719" rIns="45719" anchor="ctr"/>
          <a:lstStyle/>
          <a:p>
            <a:endParaRPr/>
          </a:p>
        </p:txBody>
      </p:sp>
      <p:sp>
        <p:nvSpPr>
          <p:cNvPr id="902" name="Circle"/>
          <p:cNvSpPr/>
          <p:nvPr/>
        </p:nvSpPr>
        <p:spPr>
          <a:xfrm>
            <a:off x="7010895" y="4171271"/>
            <a:ext cx="1600201" cy="1600201"/>
          </a:xfrm>
          <a:prstGeom prst="ellipse">
            <a:avLst/>
          </a:prstGeom>
          <a:solidFill>
            <a:srgbClr val="013050">
              <a:alpha val="16026"/>
            </a:srgbClr>
          </a:solidFill>
          <a:ln w="12700">
            <a:miter lim="400000"/>
          </a:ln>
        </p:spPr>
        <p:txBody>
          <a:bodyPr lIns="45719" rIns="45719" anchor="ctr"/>
          <a:lstStyle/>
          <a:p>
            <a:endParaRPr/>
          </a:p>
        </p:txBody>
      </p:sp>
      <p:sp>
        <p:nvSpPr>
          <p:cNvPr id="903" name="598,808"/>
          <p:cNvSpPr txBox="1"/>
          <p:nvPr/>
        </p:nvSpPr>
        <p:spPr>
          <a:xfrm>
            <a:off x="6049568" y="4734008"/>
            <a:ext cx="856355"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lstStyle>
          <a:p>
            <a:r>
              <a:t>598,808</a:t>
            </a:r>
          </a:p>
        </p:txBody>
      </p:sp>
      <p:sp>
        <p:nvSpPr>
          <p:cNvPr id="904" name="475,775"/>
          <p:cNvSpPr txBox="1"/>
          <p:nvPr/>
        </p:nvSpPr>
        <p:spPr>
          <a:xfrm>
            <a:off x="7425187" y="4734008"/>
            <a:ext cx="856356"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lstStyle>
          <a:p>
            <a:r>
              <a:t>475,775</a:t>
            </a:r>
          </a:p>
        </p:txBody>
      </p:sp>
      <p:sp>
        <p:nvSpPr>
          <p:cNvPr id="905" name="Line"/>
          <p:cNvSpPr/>
          <p:nvPr/>
        </p:nvSpPr>
        <p:spPr>
          <a:xfrm>
            <a:off x="7159260" y="4918674"/>
            <a:ext cx="1" cy="1000663"/>
          </a:xfrm>
          <a:prstGeom prst="line">
            <a:avLst/>
          </a:prstGeom>
          <a:ln w="38100">
            <a:solidFill>
              <a:srgbClr val="BE4B48"/>
            </a:solidFill>
            <a:tailEnd type="triangle"/>
          </a:ln>
        </p:spPr>
        <p:txBody>
          <a:bodyPr lIns="45719" rIns="45719"/>
          <a:lstStyle/>
          <a:p>
            <a:endParaRPr/>
          </a:p>
        </p:txBody>
      </p:sp>
      <p:sp>
        <p:nvSpPr>
          <p:cNvPr id="906" name="124,304"/>
          <p:cNvSpPr txBox="1"/>
          <p:nvPr/>
        </p:nvSpPr>
        <p:spPr>
          <a:xfrm>
            <a:off x="6723945" y="5989262"/>
            <a:ext cx="856356"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lstStyle>
          <a:p>
            <a:r>
              <a:t>124,304</a:t>
            </a:r>
          </a:p>
        </p:txBody>
      </p:sp>
      <p:pic>
        <p:nvPicPr>
          <p:cNvPr id="907" name="image32.jpg" descr="image32.jpg"/>
          <p:cNvPicPr>
            <a:picLocks noChangeAspect="1"/>
          </p:cNvPicPr>
          <p:nvPr/>
        </p:nvPicPr>
        <p:blipFill>
          <a:blip r:embed="rId4">
            <a:extLst/>
          </a:blip>
          <a:stretch>
            <a:fillRect/>
          </a:stretch>
        </p:blipFill>
        <p:spPr>
          <a:xfrm>
            <a:off x="6049126" y="3726129"/>
            <a:ext cx="932936" cy="225915"/>
          </a:xfrm>
          <a:prstGeom prst="rect">
            <a:avLst/>
          </a:prstGeom>
          <a:ln w="12700">
            <a:miter lim="400000"/>
          </a:ln>
        </p:spPr>
      </p:pic>
      <p:sp>
        <p:nvSpPr>
          <p:cNvPr id="908" name="19.6% of total audience"/>
          <p:cNvSpPr txBox="1"/>
          <p:nvPr/>
        </p:nvSpPr>
        <p:spPr>
          <a:xfrm>
            <a:off x="8007192" y="3029055"/>
            <a:ext cx="1808347"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a:solidFill>
                  <a:srgbClr val="FF0000"/>
                </a:solidFill>
              </a:defRPr>
            </a:lvl1pPr>
          </a:lstStyle>
          <a:p>
            <a:r>
              <a:t>19.6% of total audience</a:t>
            </a:r>
          </a:p>
        </p:txBody>
      </p:sp>
      <p:pic>
        <p:nvPicPr>
          <p:cNvPr id="909" name="image3.jpeg" descr="image3.jpeg"/>
          <p:cNvPicPr>
            <a:picLocks noChangeAspect="1"/>
          </p:cNvPicPr>
          <p:nvPr/>
        </p:nvPicPr>
        <p:blipFill>
          <a:blip r:embed="rId5">
            <a:extLst/>
          </a:blip>
          <a:srcRect l="1" r="65980"/>
          <a:stretch>
            <a:fillRect/>
          </a:stretch>
        </p:blipFill>
        <p:spPr>
          <a:xfrm>
            <a:off x="4812" y="0"/>
            <a:ext cx="3637816" cy="7556500"/>
          </a:xfrm>
          <a:prstGeom prst="rect">
            <a:avLst/>
          </a:prstGeom>
          <a:ln w="12700">
            <a:miter lim="400000"/>
          </a:ln>
        </p:spPr>
      </p:pic>
      <p:sp>
        <p:nvSpPr>
          <p:cNvPr id="910" name="OUR NETWORK"/>
          <p:cNvSpPr txBox="1"/>
          <p:nvPr/>
        </p:nvSpPr>
        <p:spPr>
          <a:xfrm>
            <a:off x="-287289" y="372447"/>
            <a:ext cx="3753486" cy="797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r">
              <a:defRPr sz="2800" b="1" spc="-25">
                <a:solidFill>
                  <a:srgbClr val="FFFFFF"/>
                </a:solidFill>
              </a:defRPr>
            </a:pPr>
            <a:r>
              <a:t>OUR</a:t>
            </a:r>
            <a:br/>
            <a:r>
              <a:rPr b="0" spc="-50"/>
              <a:t>NETWORK</a:t>
            </a:r>
          </a:p>
        </p:txBody>
      </p:sp>
      <p:sp>
        <p:nvSpPr>
          <p:cNvPr id="911" name="Audience overlap"/>
          <p:cNvSpPr txBox="1"/>
          <p:nvPr/>
        </p:nvSpPr>
        <p:spPr>
          <a:xfrm>
            <a:off x="-287289" y="1267061"/>
            <a:ext cx="3753486" cy="35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800" spc="-50">
                <a:solidFill>
                  <a:srgbClr val="FFFFFF"/>
                </a:solidFill>
              </a:defRPr>
            </a:lvl1pPr>
          </a:lstStyle>
          <a:p>
            <a:r>
              <a:t>Audience overlap</a:t>
            </a:r>
          </a:p>
        </p:txBody>
      </p:sp>
      <p:pic>
        <p:nvPicPr>
          <p:cNvPr id="912" name="image4.png" descr="image4.png"/>
          <p:cNvPicPr>
            <a:picLocks noChangeAspect="1"/>
          </p:cNvPicPr>
          <p:nvPr/>
        </p:nvPicPr>
        <p:blipFill>
          <a:blip r:embed="rId6">
            <a:extLst/>
          </a:blip>
          <a:stretch>
            <a:fillRect/>
          </a:stretch>
        </p:blipFill>
        <p:spPr>
          <a:xfrm>
            <a:off x="8819001" y="6905625"/>
            <a:ext cx="1366156" cy="428909"/>
          </a:xfrm>
          <a:prstGeom prst="rect">
            <a:avLst/>
          </a:prstGeom>
          <a:ln w="12700">
            <a:miter lim="400000"/>
          </a:ln>
        </p:spPr>
      </p:pic>
      <p:pic>
        <p:nvPicPr>
          <p:cNvPr id="913" name="image42.png" descr="image42.png"/>
          <p:cNvPicPr>
            <a:picLocks noChangeAspect="1"/>
          </p:cNvPicPr>
          <p:nvPr/>
        </p:nvPicPr>
        <p:blipFill>
          <a:blip r:embed="rId7">
            <a:extLst/>
          </a:blip>
          <a:stretch>
            <a:fillRect/>
          </a:stretch>
        </p:blipFill>
        <p:spPr>
          <a:xfrm>
            <a:off x="4199809" y="459037"/>
            <a:ext cx="1043793" cy="198188"/>
          </a:xfrm>
          <a:prstGeom prst="rect">
            <a:avLst/>
          </a:prstGeom>
          <a:ln w="12700">
            <a:miter lim="400000"/>
          </a:ln>
        </p:spPr>
      </p:pic>
      <p:pic>
        <p:nvPicPr>
          <p:cNvPr id="914" name="image42.png" descr="image42.png"/>
          <p:cNvPicPr>
            <a:picLocks noChangeAspect="1"/>
          </p:cNvPicPr>
          <p:nvPr/>
        </p:nvPicPr>
        <p:blipFill>
          <a:blip r:embed="rId7">
            <a:extLst/>
          </a:blip>
          <a:stretch>
            <a:fillRect/>
          </a:stretch>
        </p:blipFill>
        <p:spPr>
          <a:xfrm>
            <a:off x="7650794" y="484872"/>
            <a:ext cx="1043793" cy="198189"/>
          </a:xfrm>
          <a:prstGeom prst="rect">
            <a:avLst/>
          </a:prstGeom>
          <a:ln w="12700">
            <a:miter lim="400000"/>
          </a:ln>
        </p:spPr>
      </p:pic>
      <p:pic>
        <p:nvPicPr>
          <p:cNvPr id="915" name="image33.png" descr="image33.png"/>
          <p:cNvPicPr>
            <a:picLocks noChangeAspect="1"/>
          </p:cNvPicPr>
          <p:nvPr/>
        </p:nvPicPr>
        <p:blipFill>
          <a:blip r:embed="rId8">
            <a:extLst/>
          </a:blip>
          <a:stretch>
            <a:fillRect/>
          </a:stretch>
        </p:blipFill>
        <p:spPr>
          <a:xfrm>
            <a:off x="7078768" y="3676266"/>
            <a:ext cx="1328665" cy="338810"/>
          </a:xfrm>
          <a:prstGeom prst="rect">
            <a:avLst/>
          </a:prstGeom>
          <a:ln w="12700">
            <a:miter lim="400000"/>
          </a:ln>
        </p:spPr>
      </p:pic>
      <p:sp>
        <p:nvSpPr>
          <p:cNvPr id="916" name="10.5% of total audience"/>
          <p:cNvSpPr txBox="1"/>
          <p:nvPr/>
        </p:nvSpPr>
        <p:spPr>
          <a:xfrm>
            <a:off x="4535598" y="3029055"/>
            <a:ext cx="1808347"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a:solidFill>
                  <a:srgbClr val="FF0000"/>
                </a:solidFill>
              </a:defRPr>
            </a:lvl1pPr>
          </a:lstStyle>
          <a:p>
            <a:r>
              <a:t>10.5% of total audience</a:t>
            </a:r>
          </a:p>
        </p:txBody>
      </p:sp>
      <p:sp>
        <p:nvSpPr>
          <p:cNvPr id="917" name="11.6% of total audience"/>
          <p:cNvSpPr txBox="1"/>
          <p:nvPr/>
        </p:nvSpPr>
        <p:spPr>
          <a:xfrm>
            <a:off x="6273735" y="6281131"/>
            <a:ext cx="1808347"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a:solidFill>
                  <a:srgbClr val="FF0000"/>
                </a:solidFill>
              </a:defRPr>
            </a:lvl1pPr>
          </a:lstStyle>
          <a:p>
            <a:r>
              <a:t>11.6% of total audience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image5.jpeg" descr="image5.jpeg"/>
          <p:cNvPicPr>
            <a:picLocks noChangeAspect="1"/>
          </p:cNvPicPr>
          <p:nvPr/>
        </p:nvPicPr>
        <p:blipFill>
          <a:blip r:embed="rId2">
            <a:extLst/>
          </a:blip>
          <a:stretch>
            <a:fillRect/>
          </a:stretch>
        </p:blipFill>
        <p:spPr>
          <a:xfrm>
            <a:off x="0" y="0"/>
            <a:ext cx="10693400" cy="7556500"/>
          </a:xfrm>
          <a:prstGeom prst="rect">
            <a:avLst/>
          </a:prstGeom>
          <a:ln w="12700">
            <a:miter lim="400000"/>
          </a:ln>
        </p:spPr>
      </p:pic>
      <p:sp>
        <p:nvSpPr>
          <p:cNvPr id="82" name="ONLINE TERMINOLOGY"/>
          <p:cNvSpPr txBox="1">
            <a:spLocks noGrp="1"/>
          </p:cNvSpPr>
          <p:nvPr>
            <p:ph type="title"/>
          </p:nvPr>
        </p:nvSpPr>
        <p:spPr>
          <a:xfrm>
            <a:off x="1841500" y="2105025"/>
            <a:ext cx="3753485" cy="1354217"/>
          </a:xfrm>
          <a:prstGeom prst="rect">
            <a:avLst/>
          </a:prstGeom>
        </p:spPr>
        <p:txBody>
          <a:bodyPr/>
          <a:lstStyle/>
          <a:p>
            <a:pPr indent="12700" algn="r">
              <a:defRPr sz="4400" b="1" spc="-100">
                <a:latin typeface="+mn-lt"/>
                <a:ea typeface="+mn-ea"/>
                <a:cs typeface="+mn-cs"/>
                <a:sym typeface="Calibri"/>
              </a:defRPr>
            </a:pPr>
            <a:r>
              <a:t>ONLINE</a:t>
            </a:r>
            <a:br/>
            <a:r>
              <a:rPr b="0"/>
              <a:t>TERMINOLOGY</a:t>
            </a:r>
          </a:p>
        </p:txBody>
      </p:sp>
      <p:sp>
        <p:nvSpPr>
          <p:cNvPr id="83" name="Line"/>
          <p:cNvSpPr/>
          <p:nvPr/>
        </p:nvSpPr>
        <p:spPr>
          <a:xfrm>
            <a:off x="5803900" y="2257425"/>
            <a:ext cx="0" cy="1066800"/>
          </a:xfrm>
          <a:prstGeom prst="line">
            <a:avLst/>
          </a:prstGeom>
          <a:ln>
            <a:solidFill>
              <a:srgbClr val="FFFFFF"/>
            </a:solidFill>
          </a:ln>
        </p:spPr>
        <p:txBody>
          <a:bodyPr lIns="45719" rIns="45719"/>
          <a:lstStyle/>
          <a:p>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Rectangle"/>
          <p:cNvSpPr/>
          <p:nvPr/>
        </p:nvSpPr>
        <p:spPr>
          <a:xfrm>
            <a:off x="7213600" y="1077261"/>
            <a:ext cx="1366155" cy="5554378"/>
          </a:xfrm>
          <a:prstGeom prst="rect">
            <a:avLst/>
          </a:prstGeom>
          <a:solidFill>
            <a:srgbClr val="013050">
              <a:alpha val="16026"/>
            </a:srgbClr>
          </a:solidFill>
          <a:ln w="12700">
            <a:miter lim="400000"/>
          </a:ln>
        </p:spPr>
        <p:txBody>
          <a:bodyPr lIns="45719" rIns="45719" anchor="ctr"/>
          <a:lstStyle/>
          <a:p>
            <a:endParaRPr/>
          </a:p>
        </p:txBody>
      </p:sp>
      <p:sp>
        <p:nvSpPr>
          <p:cNvPr id="920" name="Rectangle"/>
          <p:cNvSpPr/>
          <p:nvPr/>
        </p:nvSpPr>
        <p:spPr>
          <a:xfrm>
            <a:off x="5715000" y="1077261"/>
            <a:ext cx="1366155" cy="5554378"/>
          </a:xfrm>
          <a:prstGeom prst="rect">
            <a:avLst/>
          </a:prstGeom>
          <a:solidFill>
            <a:srgbClr val="013050">
              <a:alpha val="16026"/>
            </a:srgbClr>
          </a:solidFill>
          <a:ln w="12700">
            <a:miter lim="400000"/>
          </a:ln>
        </p:spPr>
        <p:txBody>
          <a:bodyPr lIns="45719" rIns="45719" anchor="ctr"/>
          <a:lstStyle/>
          <a:p>
            <a:endParaRPr/>
          </a:p>
        </p:txBody>
      </p:sp>
      <p:pic>
        <p:nvPicPr>
          <p:cNvPr id="921" name="image3.jpeg" descr="image3.jpeg"/>
          <p:cNvPicPr>
            <a:picLocks noChangeAspect="1"/>
          </p:cNvPicPr>
          <p:nvPr/>
        </p:nvPicPr>
        <p:blipFill>
          <a:blip r:embed="rId2">
            <a:extLst/>
          </a:blip>
          <a:srcRect l="1" r="65980"/>
          <a:stretch>
            <a:fillRect/>
          </a:stretch>
        </p:blipFill>
        <p:spPr>
          <a:xfrm>
            <a:off x="4812" y="0"/>
            <a:ext cx="3637816" cy="7556500"/>
          </a:xfrm>
          <a:prstGeom prst="rect">
            <a:avLst/>
          </a:prstGeom>
          <a:ln w="12700">
            <a:miter lim="400000"/>
          </a:ln>
        </p:spPr>
      </p:pic>
      <p:sp>
        <p:nvSpPr>
          <p:cNvPr id="922" name="OUR NETWORK"/>
          <p:cNvSpPr txBox="1"/>
          <p:nvPr/>
        </p:nvSpPr>
        <p:spPr>
          <a:xfrm>
            <a:off x="-287289" y="372447"/>
            <a:ext cx="3753486" cy="797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r">
              <a:defRPr sz="2800" b="1" spc="-25">
                <a:solidFill>
                  <a:srgbClr val="FFFFFF"/>
                </a:solidFill>
              </a:defRPr>
            </a:pPr>
            <a:r>
              <a:t>OUR</a:t>
            </a:r>
            <a:br/>
            <a:r>
              <a:rPr b="0" spc="-50"/>
              <a:t>NETWORK</a:t>
            </a:r>
          </a:p>
        </p:txBody>
      </p:sp>
      <p:sp>
        <p:nvSpPr>
          <p:cNvPr id="923" name="High SEM…"/>
          <p:cNvSpPr txBox="1"/>
          <p:nvPr/>
        </p:nvSpPr>
        <p:spPr>
          <a:xfrm>
            <a:off x="-287289" y="1775061"/>
            <a:ext cx="3753486" cy="219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r">
              <a:defRPr sz="2800" b="1" spc="-50">
                <a:solidFill>
                  <a:srgbClr val="FFFFFF"/>
                </a:solidFill>
              </a:defRPr>
            </a:pPr>
            <a:r>
              <a:t>High SEM </a:t>
            </a:r>
          </a:p>
          <a:p>
            <a:pPr indent="12700" algn="r">
              <a:defRPr sz="2800" b="1" spc="-50">
                <a:solidFill>
                  <a:srgbClr val="FFFFFF"/>
                </a:solidFill>
              </a:defRPr>
            </a:pPr>
            <a:r>
              <a:t>supergroup </a:t>
            </a:r>
          </a:p>
          <a:p>
            <a:pPr indent="12700" algn="r">
              <a:defRPr sz="2800" spc="-50">
                <a:solidFill>
                  <a:srgbClr val="FFFFFF"/>
                </a:solidFill>
              </a:defRPr>
            </a:pPr>
            <a:r>
              <a:rPr b="1"/>
              <a:t>readers:</a:t>
            </a:r>
            <a:r>
              <a:t/>
            </a:r>
            <a:br/>
            <a:r>
              <a:t>Where do you </a:t>
            </a:r>
          </a:p>
          <a:p>
            <a:pPr indent="12700" algn="r">
              <a:defRPr sz="2800" spc="-50">
                <a:solidFill>
                  <a:srgbClr val="FFFFFF"/>
                </a:solidFill>
              </a:defRPr>
            </a:pPr>
            <a:r>
              <a:t>read your news?</a:t>
            </a:r>
          </a:p>
        </p:txBody>
      </p:sp>
      <p:pic>
        <p:nvPicPr>
          <p:cNvPr id="924"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sp>
        <p:nvSpPr>
          <p:cNvPr id="925" name="Circle"/>
          <p:cNvSpPr/>
          <p:nvPr/>
        </p:nvSpPr>
        <p:spPr>
          <a:xfrm>
            <a:off x="5138730" y="2072782"/>
            <a:ext cx="3322787" cy="3322788"/>
          </a:xfrm>
          <a:prstGeom prst="ellipse">
            <a:avLst/>
          </a:prstGeom>
          <a:solidFill>
            <a:srgbClr val="013050">
              <a:alpha val="52969"/>
            </a:srgbClr>
          </a:solidFill>
          <a:ln w="12700">
            <a:miter lim="400000"/>
          </a:ln>
        </p:spPr>
        <p:txBody>
          <a:bodyPr lIns="45719" rIns="45719" anchor="ctr"/>
          <a:lstStyle/>
          <a:p>
            <a:endParaRPr/>
          </a:p>
        </p:txBody>
      </p:sp>
      <p:sp>
        <p:nvSpPr>
          <p:cNvPr id="926" name="Circle"/>
          <p:cNvSpPr/>
          <p:nvPr/>
        </p:nvSpPr>
        <p:spPr>
          <a:xfrm>
            <a:off x="7243457" y="2935452"/>
            <a:ext cx="1597447" cy="1597448"/>
          </a:xfrm>
          <a:prstGeom prst="ellipse">
            <a:avLst/>
          </a:prstGeom>
          <a:solidFill>
            <a:srgbClr val="013050">
              <a:alpha val="16026"/>
            </a:srgbClr>
          </a:solidFill>
          <a:ln w="12700">
            <a:miter lim="400000"/>
          </a:ln>
        </p:spPr>
        <p:txBody>
          <a:bodyPr lIns="45719" rIns="45719" anchor="ctr"/>
          <a:lstStyle/>
          <a:p>
            <a:endParaRPr/>
          </a:p>
        </p:txBody>
      </p:sp>
      <p:sp>
        <p:nvSpPr>
          <p:cNvPr id="927" name="Rectangle"/>
          <p:cNvSpPr/>
          <p:nvPr/>
        </p:nvSpPr>
        <p:spPr>
          <a:xfrm>
            <a:off x="8712200" y="1077261"/>
            <a:ext cx="1366155" cy="5554378"/>
          </a:xfrm>
          <a:prstGeom prst="rect">
            <a:avLst/>
          </a:prstGeom>
          <a:solidFill>
            <a:srgbClr val="013050">
              <a:alpha val="16026"/>
            </a:srgbClr>
          </a:solidFill>
          <a:ln w="12700">
            <a:miter lim="400000"/>
          </a:ln>
        </p:spPr>
        <p:txBody>
          <a:bodyPr lIns="45719" rIns="45719" anchor="ctr"/>
          <a:lstStyle/>
          <a:p>
            <a:endParaRPr/>
          </a:p>
        </p:txBody>
      </p:sp>
      <p:sp>
        <p:nvSpPr>
          <p:cNvPr id="928" name="6,225k"/>
          <p:cNvSpPr txBox="1"/>
          <p:nvPr/>
        </p:nvSpPr>
        <p:spPr>
          <a:xfrm>
            <a:off x="6035123" y="1146824"/>
            <a:ext cx="790500"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a:latin typeface="Arial"/>
                <a:ea typeface="Arial"/>
                <a:cs typeface="Arial"/>
                <a:sym typeface="Arial"/>
              </a:defRPr>
            </a:lvl1pPr>
          </a:lstStyle>
          <a:p>
            <a:r>
              <a:t>6,225k</a:t>
            </a:r>
          </a:p>
        </p:txBody>
      </p:sp>
      <p:sp>
        <p:nvSpPr>
          <p:cNvPr id="929" name="1,479k"/>
          <p:cNvSpPr txBox="1"/>
          <p:nvPr/>
        </p:nvSpPr>
        <p:spPr>
          <a:xfrm>
            <a:off x="7501428" y="1146824"/>
            <a:ext cx="790499"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a:latin typeface="Arial"/>
                <a:ea typeface="Arial"/>
                <a:cs typeface="Arial"/>
                <a:sym typeface="Arial"/>
              </a:defRPr>
            </a:lvl1pPr>
          </a:lstStyle>
          <a:p>
            <a:r>
              <a:t>1,479k</a:t>
            </a:r>
          </a:p>
        </p:txBody>
      </p:sp>
      <p:sp>
        <p:nvSpPr>
          <p:cNvPr id="930" name="510k"/>
          <p:cNvSpPr txBox="1"/>
          <p:nvPr/>
        </p:nvSpPr>
        <p:spPr>
          <a:xfrm>
            <a:off x="9095353" y="1146824"/>
            <a:ext cx="599850"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a:latin typeface="Arial"/>
                <a:ea typeface="Arial"/>
                <a:cs typeface="Arial"/>
                <a:sym typeface="Arial"/>
              </a:defRPr>
            </a:lvl1pPr>
          </a:lstStyle>
          <a:p>
            <a:r>
              <a:t>510k</a:t>
            </a:r>
          </a:p>
        </p:txBody>
      </p:sp>
      <p:sp>
        <p:nvSpPr>
          <p:cNvPr id="931" name="Paper…"/>
          <p:cNvSpPr txBox="1"/>
          <p:nvPr/>
        </p:nvSpPr>
        <p:spPr>
          <a:xfrm>
            <a:off x="6009246" y="3292145"/>
            <a:ext cx="777663" cy="884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latin typeface="Arial"/>
                <a:ea typeface="Arial"/>
                <a:cs typeface="Arial"/>
                <a:sym typeface="Arial"/>
              </a:defRPr>
            </a:pPr>
            <a:r>
              <a:t>Paper</a:t>
            </a:r>
          </a:p>
          <a:p>
            <a:pPr algn="ctr">
              <a:defRPr>
                <a:latin typeface="Arial"/>
                <a:ea typeface="Arial"/>
                <a:cs typeface="Arial"/>
                <a:sym typeface="Arial"/>
              </a:defRPr>
            </a:pPr>
            <a:r>
              <a:t>only</a:t>
            </a:r>
          </a:p>
          <a:p>
            <a:pPr algn="ctr">
              <a:defRPr>
                <a:latin typeface="Arial"/>
                <a:ea typeface="Arial"/>
                <a:cs typeface="Arial"/>
                <a:sym typeface="Arial"/>
              </a:defRPr>
            </a:pPr>
            <a:r>
              <a:t>73%</a:t>
            </a:r>
          </a:p>
        </p:txBody>
      </p:sp>
      <p:sp>
        <p:nvSpPr>
          <p:cNvPr id="932" name="Paper…"/>
          <p:cNvSpPr txBox="1"/>
          <p:nvPr/>
        </p:nvSpPr>
        <p:spPr>
          <a:xfrm>
            <a:off x="7393379" y="3292145"/>
            <a:ext cx="993761" cy="884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latin typeface="Arial"/>
                <a:ea typeface="Arial"/>
                <a:cs typeface="Arial"/>
                <a:sym typeface="Arial"/>
              </a:defRPr>
            </a:pPr>
            <a:r>
              <a:t>Paper</a:t>
            </a:r>
          </a:p>
          <a:p>
            <a:pPr algn="ctr">
              <a:defRPr>
                <a:latin typeface="Arial"/>
                <a:ea typeface="Arial"/>
                <a:cs typeface="Arial"/>
                <a:sym typeface="Arial"/>
              </a:defRPr>
            </a:pPr>
            <a:r>
              <a:t>&amp; online</a:t>
            </a:r>
          </a:p>
          <a:p>
            <a:pPr algn="ctr">
              <a:defRPr>
                <a:latin typeface="Arial"/>
                <a:ea typeface="Arial"/>
                <a:cs typeface="Arial"/>
                <a:sym typeface="Arial"/>
              </a:defRPr>
            </a:pPr>
            <a:r>
              <a:t>21%</a:t>
            </a:r>
          </a:p>
        </p:txBody>
      </p:sp>
      <p:sp>
        <p:nvSpPr>
          <p:cNvPr id="933" name="Online…"/>
          <p:cNvSpPr txBox="1"/>
          <p:nvPr/>
        </p:nvSpPr>
        <p:spPr>
          <a:xfrm>
            <a:off x="8986820" y="3292145"/>
            <a:ext cx="828450" cy="884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latin typeface="Arial"/>
                <a:ea typeface="Arial"/>
                <a:cs typeface="Arial"/>
                <a:sym typeface="Arial"/>
              </a:defRPr>
            </a:pPr>
            <a:r>
              <a:t>Online</a:t>
            </a:r>
          </a:p>
          <a:p>
            <a:pPr algn="ctr">
              <a:defRPr>
                <a:latin typeface="Arial"/>
                <a:ea typeface="Arial"/>
                <a:cs typeface="Arial"/>
                <a:sym typeface="Arial"/>
              </a:defRPr>
            </a:pPr>
            <a:r>
              <a:t>only</a:t>
            </a:r>
          </a:p>
          <a:p>
            <a:pPr algn="ctr">
              <a:defRPr>
                <a:latin typeface="Arial"/>
                <a:ea typeface="Arial"/>
                <a:cs typeface="Arial"/>
                <a:sym typeface="Arial"/>
              </a:defRPr>
            </a:pPr>
            <a:r>
              <a:t>6%</a:t>
            </a:r>
          </a:p>
        </p:txBody>
      </p:sp>
      <p:sp>
        <p:nvSpPr>
          <p:cNvPr id="934" name="R22,508…"/>
          <p:cNvSpPr txBox="1"/>
          <p:nvPr/>
        </p:nvSpPr>
        <p:spPr>
          <a:xfrm>
            <a:off x="5882110" y="5858524"/>
            <a:ext cx="1031935" cy="617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latin typeface="Arial"/>
                <a:ea typeface="Arial"/>
                <a:cs typeface="Arial"/>
                <a:sym typeface="Arial"/>
              </a:defRPr>
            </a:pPr>
            <a:r>
              <a:t>R22,508</a:t>
            </a:r>
          </a:p>
          <a:p>
            <a:pPr algn="ctr">
              <a:defRPr>
                <a:latin typeface="Arial"/>
                <a:ea typeface="Arial"/>
                <a:cs typeface="Arial"/>
                <a:sym typeface="Arial"/>
              </a:defRPr>
            </a:pPr>
            <a:r>
              <a:t>42 years</a:t>
            </a:r>
          </a:p>
        </p:txBody>
      </p:sp>
      <p:sp>
        <p:nvSpPr>
          <p:cNvPr id="935" name="R30,348…"/>
          <p:cNvSpPr txBox="1"/>
          <p:nvPr/>
        </p:nvSpPr>
        <p:spPr>
          <a:xfrm>
            <a:off x="7355205" y="5858524"/>
            <a:ext cx="1031935" cy="617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latin typeface="Arial"/>
                <a:ea typeface="Arial"/>
                <a:cs typeface="Arial"/>
                <a:sym typeface="Arial"/>
              </a:defRPr>
            </a:pPr>
            <a:r>
              <a:t>R30,348</a:t>
            </a:r>
          </a:p>
          <a:p>
            <a:pPr algn="ctr">
              <a:defRPr>
                <a:latin typeface="Arial"/>
                <a:ea typeface="Arial"/>
                <a:cs typeface="Arial"/>
                <a:sym typeface="Arial"/>
              </a:defRPr>
            </a:pPr>
            <a:r>
              <a:t>36 years</a:t>
            </a:r>
          </a:p>
        </p:txBody>
      </p:sp>
      <p:sp>
        <p:nvSpPr>
          <p:cNvPr id="936" name="R30,337…"/>
          <p:cNvSpPr txBox="1"/>
          <p:nvPr/>
        </p:nvSpPr>
        <p:spPr>
          <a:xfrm>
            <a:off x="8879310" y="5858524"/>
            <a:ext cx="1031935" cy="617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latin typeface="Arial"/>
                <a:ea typeface="Arial"/>
                <a:cs typeface="Arial"/>
                <a:sym typeface="Arial"/>
              </a:defRPr>
            </a:pPr>
            <a:r>
              <a:t>R30,337</a:t>
            </a:r>
          </a:p>
          <a:p>
            <a:pPr algn="ctr">
              <a:defRPr>
                <a:latin typeface="Arial"/>
                <a:ea typeface="Arial"/>
                <a:cs typeface="Arial"/>
                <a:sym typeface="Arial"/>
              </a:defRPr>
            </a:pPr>
            <a:r>
              <a:t>36 years</a:t>
            </a:r>
          </a:p>
        </p:txBody>
      </p:sp>
      <p:sp>
        <p:nvSpPr>
          <p:cNvPr id="937" name="Source: PAMS 2017"/>
          <p:cNvSpPr txBox="1"/>
          <p:nvPr/>
        </p:nvSpPr>
        <p:spPr>
          <a:xfrm>
            <a:off x="4050293" y="7036259"/>
            <a:ext cx="2331356" cy="2257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t>Source: PAMS 2017</a:t>
            </a:r>
          </a:p>
        </p:txBody>
      </p:sp>
      <p:sp>
        <p:nvSpPr>
          <p:cNvPr id="938" name="SEM 8-10 (Socio-Economic Measure)"/>
          <p:cNvSpPr txBox="1"/>
          <p:nvPr/>
        </p:nvSpPr>
        <p:spPr>
          <a:xfrm>
            <a:off x="3897637" y="424700"/>
            <a:ext cx="2831479"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b="1"/>
            </a:lvl1pPr>
          </a:lstStyle>
          <a:p>
            <a:r>
              <a:t>SEM 8-10 (Socio-Economic Measure)</a:t>
            </a:r>
          </a:p>
        </p:txBody>
      </p:sp>
      <p:sp>
        <p:nvSpPr>
          <p:cNvPr id="939" name="Universe size: 8,488,000"/>
          <p:cNvSpPr txBox="1"/>
          <p:nvPr/>
        </p:nvSpPr>
        <p:spPr>
          <a:xfrm>
            <a:off x="8543905" y="424700"/>
            <a:ext cx="1916347"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b="1"/>
            </a:lvl1pPr>
          </a:lstStyle>
          <a:p>
            <a:r>
              <a:t>Universe size: 8,488,000</a:t>
            </a:r>
          </a:p>
        </p:txBody>
      </p:sp>
      <p:sp>
        <p:nvSpPr>
          <p:cNvPr id="940" name="Number of readers"/>
          <p:cNvSpPr txBox="1"/>
          <p:nvPr/>
        </p:nvSpPr>
        <p:spPr>
          <a:xfrm>
            <a:off x="3920266" y="1181185"/>
            <a:ext cx="1397531" cy="281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300" b="1"/>
            </a:lvl1pPr>
          </a:lstStyle>
          <a:p>
            <a:r>
              <a:t>Number of readers</a:t>
            </a:r>
          </a:p>
        </p:txBody>
      </p:sp>
      <p:sp>
        <p:nvSpPr>
          <p:cNvPr id="941" name="Avg monthly income"/>
          <p:cNvSpPr txBox="1"/>
          <p:nvPr/>
        </p:nvSpPr>
        <p:spPr>
          <a:xfrm>
            <a:off x="3924958" y="5872710"/>
            <a:ext cx="1507652" cy="281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300" b="1"/>
            </a:lvl1pPr>
          </a:lstStyle>
          <a:p>
            <a:r>
              <a:t>Avg monthly income</a:t>
            </a:r>
          </a:p>
        </p:txBody>
      </p:sp>
      <p:sp>
        <p:nvSpPr>
          <p:cNvPr id="942" name="Avg age"/>
          <p:cNvSpPr txBox="1"/>
          <p:nvPr/>
        </p:nvSpPr>
        <p:spPr>
          <a:xfrm>
            <a:off x="4302462" y="6138444"/>
            <a:ext cx="633139" cy="281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300" b="1"/>
            </a:lvl1pPr>
          </a:lstStyle>
          <a:p>
            <a:r>
              <a:t>Avg age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4" name="image5.jpeg" descr="image5.jpeg"/>
          <p:cNvPicPr>
            <a:picLocks noChangeAspect="1"/>
          </p:cNvPicPr>
          <p:nvPr/>
        </p:nvPicPr>
        <p:blipFill>
          <a:blip r:embed="rId2">
            <a:extLst/>
          </a:blip>
          <a:stretch>
            <a:fillRect/>
          </a:stretch>
        </p:blipFill>
        <p:spPr>
          <a:xfrm>
            <a:off x="0" y="-104775"/>
            <a:ext cx="10841671" cy="7661275"/>
          </a:xfrm>
          <a:prstGeom prst="rect">
            <a:avLst/>
          </a:prstGeom>
          <a:ln w="12700">
            <a:miter lim="400000"/>
          </a:ln>
        </p:spPr>
      </p:pic>
      <p:sp>
        <p:nvSpPr>
          <p:cNvPr id="945" name="Line"/>
          <p:cNvSpPr/>
          <p:nvPr/>
        </p:nvSpPr>
        <p:spPr>
          <a:xfrm>
            <a:off x="5803900" y="2257425"/>
            <a:ext cx="0" cy="1066800"/>
          </a:xfrm>
          <a:prstGeom prst="line">
            <a:avLst/>
          </a:prstGeom>
          <a:ln>
            <a:solidFill>
              <a:srgbClr val="FFFFFF"/>
            </a:solidFill>
          </a:ln>
        </p:spPr>
        <p:txBody>
          <a:bodyPr lIns="45719" rIns="45719"/>
          <a:lstStyle/>
          <a:p>
            <a:endParaRPr/>
          </a:p>
        </p:txBody>
      </p:sp>
      <p:sp>
        <p:nvSpPr>
          <p:cNvPr id="946" name="AD SPACES"/>
          <p:cNvSpPr txBox="1">
            <a:spLocks noGrp="1"/>
          </p:cNvSpPr>
          <p:nvPr>
            <p:ph type="title"/>
          </p:nvPr>
        </p:nvSpPr>
        <p:spPr>
          <a:xfrm>
            <a:off x="1841500" y="2113715"/>
            <a:ext cx="3753485" cy="1354218"/>
          </a:xfrm>
          <a:prstGeom prst="rect">
            <a:avLst/>
          </a:prstGeom>
        </p:spPr>
        <p:txBody>
          <a:bodyPr/>
          <a:lstStyle/>
          <a:p>
            <a:pPr indent="12700" algn="r">
              <a:defRPr sz="4400" b="1" spc="-100">
                <a:latin typeface="+mn-lt"/>
                <a:ea typeface="+mn-ea"/>
                <a:cs typeface="+mn-cs"/>
                <a:sym typeface="Calibri"/>
              </a:defRPr>
            </a:pPr>
            <a:r>
              <a:t>AD</a:t>
            </a:r>
            <a:br/>
            <a:r>
              <a:rPr b="0"/>
              <a:t>SPACES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8" name="image3.jpeg" descr="image3.jpeg"/>
          <p:cNvPicPr>
            <a:picLocks noChangeAspect="1"/>
          </p:cNvPicPr>
          <p:nvPr/>
        </p:nvPicPr>
        <p:blipFill>
          <a:blip r:embed="rId2">
            <a:extLst/>
          </a:blip>
          <a:srcRect l="1" r="65980"/>
          <a:stretch>
            <a:fillRect/>
          </a:stretch>
        </p:blipFill>
        <p:spPr>
          <a:xfrm>
            <a:off x="4812" y="0"/>
            <a:ext cx="3637816" cy="7556500"/>
          </a:xfrm>
          <a:prstGeom prst="rect">
            <a:avLst/>
          </a:prstGeom>
          <a:ln w="12700">
            <a:miter lim="400000"/>
          </a:ln>
        </p:spPr>
      </p:pic>
      <p:sp>
        <p:nvSpPr>
          <p:cNvPr id="949" name="AD SPACES"/>
          <p:cNvSpPr txBox="1"/>
          <p:nvPr/>
        </p:nvSpPr>
        <p:spPr>
          <a:xfrm>
            <a:off x="-287289" y="372447"/>
            <a:ext cx="3753486" cy="797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r">
              <a:defRPr sz="2800" b="1" spc="-25">
                <a:solidFill>
                  <a:srgbClr val="FFFFFF"/>
                </a:solidFill>
              </a:defRPr>
            </a:pPr>
            <a:r>
              <a:t>AD</a:t>
            </a:r>
            <a:br/>
            <a:r>
              <a:rPr b="0" spc="-50"/>
              <a:t>SPACES</a:t>
            </a:r>
          </a:p>
        </p:txBody>
      </p:sp>
      <p:sp>
        <p:nvSpPr>
          <p:cNvPr id="950" name="Standard banner ADS"/>
          <p:cNvSpPr txBox="1"/>
          <p:nvPr/>
        </p:nvSpPr>
        <p:spPr>
          <a:xfrm>
            <a:off x="-287289" y="1267061"/>
            <a:ext cx="3753486" cy="35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800" spc="-50">
                <a:solidFill>
                  <a:srgbClr val="FFFFFF"/>
                </a:solidFill>
              </a:defRPr>
            </a:lvl1pPr>
          </a:lstStyle>
          <a:p>
            <a:r>
              <a:t>Standard banner ADS</a:t>
            </a:r>
          </a:p>
        </p:txBody>
      </p:sp>
      <p:pic>
        <p:nvPicPr>
          <p:cNvPr id="951"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sp>
        <p:nvSpPr>
          <p:cNvPr id="952" name="Rectangle"/>
          <p:cNvSpPr/>
          <p:nvPr/>
        </p:nvSpPr>
        <p:spPr>
          <a:xfrm>
            <a:off x="8185726" y="1264435"/>
            <a:ext cx="1828801" cy="1206498"/>
          </a:xfrm>
          <a:prstGeom prst="rect">
            <a:avLst/>
          </a:prstGeom>
          <a:ln w="6350">
            <a:solidFill>
              <a:srgbClr val="000000"/>
            </a:solidFill>
          </a:ln>
        </p:spPr>
        <p:txBody>
          <a:bodyPr lIns="45719" rIns="45719" anchor="ctr"/>
          <a:lstStyle/>
          <a:p>
            <a:pPr algn="ctr">
              <a:defRPr>
                <a:solidFill>
                  <a:srgbClr val="FFFFFF"/>
                </a:solidFill>
              </a:defRPr>
            </a:pPr>
            <a:endParaRPr/>
          </a:p>
        </p:txBody>
      </p:sp>
      <p:sp>
        <p:nvSpPr>
          <p:cNvPr id="953" name="Square"/>
          <p:cNvSpPr/>
          <p:nvPr/>
        </p:nvSpPr>
        <p:spPr>
          <a:xfrm>
            <a:off x="9516795" y="1697947"/>
            <a:ext cx="388637" cy="389357"/>
          </a:xfrm>
          <a:prstGeom prst="rect">
            <a:avLst/>
          </a:prstGeom>
          <a:solidFill>
            <a:srgbClr val="B7DEE8"/>
          </a:solidFill>
          <a:ln w="12700">
            <a:miter lim="400000"/>
          </a:ln>
        </p:spPr>
        <p:txBody>
          <a:bodyPr lIns="45719" rIns="45719" anchor="ctr"/>
          <a:lstStyle/>
          <a:p>
            <a:pPr algn="ctr">
              <a:defRPr>
                <a:solidFill>
                  <a:srgbClr val="FFFFFF"/>
                </a:solidFill>
              </a:defRPr>
            </a:pPr>
            <a:endParaRPr/>
          </a:p>
        </p:txBody>
      </p:sp>
      <p:sp>
        <p:nvSpPr>
          <p:cNvPr id="954" name="AD BOX…"/>
          <p:cNvSpPr txBox="1"/>
          <p:nvPr/>
        </p:nvSpPr>
        <p:spPr>
          <a:xfrm>
            <a:off x="8768942" y="828747"/>
            <a:ext cx="662371"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solidFill>
                  <a:srgbClr val="1F497D"/>
                </a:solidFill>
                <a:latin typeface="Tahoma"/>
                <a:ea typeface="Tahoma"/>
                <a:cs typeface="Tahoma"/>
                <a:sym typeface="Tahoma"/>
              </a:defRPr>
            </a:pPr>
            <a:r>
              <a:t>AD BOX</a:t>
            </a:r>
          </a:p>
          <a:p>
            <a:pPr algn="ctr">
              <a:defRPr sz="1000">
                <a:latin typeface="Tahoma"/>
                <a:ea typeface="Tahoma"/>
                <a:cs typeface="Tahoma"/>
                <a:sym typeface="Tahoma"/>
              </a:defRPr>
            </a:pPr>
            <a:r>
              <a:t>300 x 250</a:t>
            </a:r>
          </a:p>
        </p:txBody>
      </p:sp>
      <p:sp>
        <p:nvSpPr>
          <p:cNvPr id="955" name="HALF PAGE AD…"/>
          <p:cNvSpPr txBox="1"/>
          <p:nvPr/>
        </p:nvSpPr>
        <p:spPr>
          <a:xfrm>
            <a:off x="8586393" y="4129035"/>
            <a:ext cx="1072516"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solidFill>
                  <a:srgbClr val="1F497D"/>
                </a:solidFill>
                <a:latin typeface="Tahoma"/>
                <a:ea typeface="Tahoma"/>
                <a:cs typeface="Tahoma"/>
                <a:sym typeface="Tahoma"/>
              </a:defRPr>
            </a:pPr>
            <a:r>
              <a:t>HALF PAGE AD</a:t>
            </a:r>
          </a:p>
          <a:p>
            <a:pPr algn="ctr">
              <a:defRPr sz="1000">
                <a:latin typeface="Tahoma"/>
                <a:ea typeface="Tahoma"/>
                <a:cs typeface="Tahoma"/>
                <a:sym typeface="Tahoma"/>
              </a:defRPr>
            </a:pPr>
            <a:r>
              <a:t>300 x 600</a:t>
            </a:r>
          </a:p>
        </p:txBody>
      </p:sp>
      <p:sp>
        <p:nvSpPr>
          <p:cNvPr id="956" name="Rectangle"/>
          <p:cNvSpPr/>
          <p:nvPr/>
        </p:nvSpPr>
        <p:spPr>
          <a:xfrm>
            <a:off x="8240017" y="4639002"/>
            <a:ext cx="1774509" cy="1206498"/>
          </a:xfrm>
          <a:prstGeom prst="rect">
            <a:avLst/>
          </a:prstGeom>
          <a:ln w="6350">
            <a:solidFill>
              <a:srgbClr val="000000"/>
            </a:solidFill>
          </a:ln>
        </p:spPr>
        <p:txBody>
          <a:bodyPr lIns="45719" rIns="45719" anchor="ctr"/>
          <a:lstStyle/>
          <a:p>
            <a:pPr algn="ctr">
              <a:defRPr>
                <a:solidFill>
                  <a:srgbClr val="FFFFFF"/>
                </a:solidFill>
              </a:defRPr>
            </a:pPr>
            <a:endParaRPr/>
          </a:p>
        </p:txBody>
      </p:sp>
      <p:sp>
        <p:nvSpPr>
          <p:cNvPr id="957" name="Rectangle"/>
          <p:cNvSpPr/>
          <p:nvPr/>
        </p:nvSpPr>
        <p:spPr>
          <a:xfrm>
            <a:off x="9481126" y="4865561"/>
            <a:ext cx="388637" cy="838201"/>
          </a:xfrm>
          <a:prstGeom prst="rect">
            <a:avLst/>
          </a:prstGeom>
          <a:solidFill>
            <a:srgbClr val="B7DEE8"/>
          </a:solidFill>
          <a:ln w="12700">
            <a:miter lim="400000"/>
          </a:ln>
        </p:spPr>
        <p:txBody>
          <a:bodyPr lIns="45719" rIns="45719" anchor="ctr"/>
          <a:lstStyle/>
          <a:p>
            <a:pPr algn="ctr">
              <a:defRPr>
                <a:solidFill>
                  <a:srgbClr val="FFFFFF"/>
                </a:solidFill>
              </a:defRPr>
            </a:pPr>
            <a:endParaRPr/>
          </a:p>
        </p:txBody>
      </p:sp>
      <p:pic>
        <p:nvPicPr>
          <p:cNvPr id="958" name="image45.png" descr="image45.png"/>
          <p:cNvPicPr>
            <a:picLocks noChangeAspect="1"/>
          </p:cNvPicPr>
          <p:nvPr/>
        </p:nvPicPr>
        <p:blipFill>
          <a:blip r:embed="rId4">
            <a:extLst/>
          </a:blip>
          <a:stretch>
            <a:fillRect/>
          </a:stretch>
        </p:blipFill>
        <p:spPr>
          <a:xfrm>
            <a:off x="4051300" y="639536"/>
            <a:ext cx="3388761" cy="2116825"/>
          </a:xfrm>
          <a:prstGeom prst="rect">
            <a:avLst/>
          </a:prstGeom>
          <a:ln>
            <a:solidFill>
              <a:srgbClr val="000000">
                <a:alpha val="20000"/>
              </a:srgbClr>
            </a:solidFill>
          </a:ln>
        </p:spPr>
      </p:pic>
      <p:sp>
        <p:nvSpPr>
          <p:cNvPr id="959" name="Line"/>
          <p:cNvSpPr/>
          <p:nvPr/>
        </p:nvSpPr>
        <p:spPr>
          <a:xfrm>
            <a:off x="7203415" y="1697947"/>
            <a:ext cx="829913" cy="1"/>
          </a:xfrm>
          <a:prstGeom prst="line">
            <a:avLst/>
          </a:prstGeom>
          <a:ln>
            <a:solidFill>
              <a:srgbClr val="4A7EBB"/>
            </a:solidFill>
          </a:ln>
        </p:spPr>
        <p:txBody>
          <a:bodyPr lIns="45719" rIns="45719"/>
          <a:lstStyle/>
          <a:p>
            <a:endParaRPr/>
          </a:p>
        </p:txBody>
      </p:sp>
      <p:pic>
        <p:nvPicPr>
          <p:cNvPr id="960" name="image46.png" descr="image46.png"/>
          <p:cNvPicPr>
            <a:picLocks noChangeAspect="1"/>
          </p:cNvPicPr>
          <p:nvPr/>
        </p:nvPicPr>
        <p:blipFill>
          <a:blip r:embed="rId5">
            <a:extLst/>
          </a:blip>
          <a:stretch>
            <a:fillRect/>
          </a:stretch>
        </p:blipFill>
        <p:spPr>
          <a:xfrm>
            <a:off x="4037882" y="3898301"/>
            <a:ext cx="3402179" cy="2428083"/>
          </a:xfrm>
          <a:prstGeom prst="rect">
            <a:avLst/>
          </a:prstGeom>
          <a:ln>
            <a:solidFill>
              <a:srgbClr val="000000">
                <a:alpha val="20000"/>
              </a:srgbClr>
            </a:solidFill>
          </a:ln>
        </p:spPr>
      </p:pic>
      <p:sp>
        <p:nvSpPr>
          <p:cNvPr id="961" name="Line"/>
          <p:cNvSpPr/>
          <p:nvPr/>
        </p:nvSpPr>
        <p:spPr>
          <a:xfrm>
            <a:off x="7251700" y="5153025"/>
            <a:ext cx="829913" cy="0"/>
          </a:xfrm>
          <a:prstGeom prst="line">
            <a:avLst/>
          </a:prstGeom>
          <a:ln>
            <a:solidFill>
              <a:srgbClr val="4A7EBB"/>
            </a:solidFill>
          </a:ln>
        </p:spPr>
        <p:txBody>
          <a:bodyPr lIns="45719" rIns="45719"/>
          <a:lstStyle/>
          <a:p>
            <a:endParaRPr/>
          </a:p>
        </p:txBody>
      </p:sp>
      <p:sp>
        <p:nvSpPr>
          <p:cNvPr id="962" name="Rectangle"/>
          <p:cNvSpPr/>
          <p:nvPr/>
        </p:nvSpPr>
        <p:spPr>
          <a:xfrm>
            <a:off x="6311917" y="1419225"/>
            <a:ext cx="891498" cy="762000"/>
          </a:xfrm>
          <a:prstGeom prst="rect">
            <a:avLst/>
          </a:prstGeom>
          <a:solidFill>
            <a:srgbClr val="8EB4E3"/>
          </a:solidFill>
          <a:ln w="25400">
            <a:solidFill>
              <a:srgbClr val="FF0000"/>
            </a:solidFill>
          </a:ln>
        </p:spPr>
        <p:txBody>
          <a:bodyPr lIns="45719" rIns="45719" anchor="ctr"/>
          <a:lstStyle/>
          <a:p>
            <a:pPr algn="ctr">
              <a:defRPr>
                <a:solidFill>
                  <a:srgbClr val="FFFFFF"/>
                </a:solidFill>
              </a:defRPr>
            </a:pPr>
            <a:endParaRPr/>
          </a:p>
        </p:txBody>
      </p:sp>
      <p:sp>
        <p:nvSpPr>
          <p:cNvPr id="963" name="Rectangle"/>
          <p:cNvSpPr/>
          <p:nvPr/>
        </p:nvSpPr>
        <p:spPr>
          <a:xfrm>
            <a:off x="6327133" y="4238625"/>
            <a:ext cx="1000768" cy="1905000"/>
          </a:xfrm>
          <a:prstGeom prst="rect">
            <a:avLst/>
          </a:prstGeom>
          <a:solidFill>
            <a:srgbClr val="8EB4E3"/>
          </a:solidFill>
          <a:ln w="25400">
            <a:solidFill>
              <a:srgbClr val="FF0000"/>
            </a:solidFill>
          </a:ln>
        </p:spPr>
        <p:txBody>
          <a:bodyPr lIns="45719" rIns="45719" anchor="ctr"/>
          <a:lstStyle/>
          <a:p>
            <a:pPr algn="ctr">
              <a:defRPr>
                <a:solidFill>
                  <a:srgbClr val="FFFFFF"/>
                </a:solidFill>
              </a:defRPr>
            </a:pPr>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5" name="image47.png" descr="image47.png"/>
          <p:cNvPicPr>
            <a:picLocks noChangeAspect="1"/>
          </p:cNvPicPr>
          <p:nvPr/>
        </p:nvPicPr>
        <p:blipFill>
          <a:blip r:embed="rId2">
            <a:extLst/>
          </a:blip>
          <a:stretch>
            <a:fillRect/>
          </a:stretch>
        </p:blipFill>
        <p:spPr>
          <a:xfrm>
            <a:off x="4160594" y="561432"/>
            <a:ext cx="3371629" cy="2343693"/>
          </a:xfrm>
          <a:prstGeom prst="rect">
            <a:avLst/>
          </a:prstGeom>
          <a:ln>
            <a:solidFill>
              <a:srgbClr val="000000">
                <a:alpha val="20000"/>
              </a:srgbClr>
            </a:solidFill>
          </a:ln>
        </p:spPr>
      </p:pic>
      <p:pic>
        <p:nvPicPr>
          <p:cNvPr id="966" name="image3.jpeg" descr="image3.jpeg"/>
          <p:cNvPicPr>
            <a:picLocks noChangeAspect="1"/>
          </p:cNvPicPr>
          <p:nvPr/>
        </p:nvPicPr>
        <p:blipFill>
          <a:blip r:embed="rId3">
            <a:extLst/>
          </a:blip>
          <a:srcRect l="1" r="65980"/>
          <a:stretch>
            <a:fillRect/>
          </a:stretch>
        </p:blipFill>
        <p:spPr>
          <a:xfrm>
            <a:off x="4812" y="0"/>
            <a:ext cx="3637816" cy="7556500"/>
          </a:xfrm>
          <a:prstGeom prst="rect">
            <a:avLst/>
          </a:prstGeom>
          <a:ln w="12700">
            <a:miter lim="400000"/>
          </a:ln>
        </p:spPr>
      </p:pic>
      <p:sp>
        <p:nvSpPr>
          <p:cNvPr id="967" name="AD SPACES"/>
          <p:cNvSpPr txBox="1"/>
          <p:nvPr/>
        </p:nvSpPr>
        <p:spPr>
          <a:xfrm>
            <a:off x="-287289" y="372447"/>
            <a:ext cx="3753486" cy="797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r">
              <a:defRPr sz="2800" b="1" spc="-25">
                <a:solidFill>
                  <a:srgbClr val="FFFFFF"/>
                </a:solidFill>
              </a:defRPr>
            </a:pPr>
            <a:r>
              <a:t>AD</a:t>
            </a:r>
            <a:br/>
            <a:r>
              <a:rPr b="0" spc="-50"/>
              <a:t>SPACES</a:t>
            </a:r>
          </a:p>
        </p:txBody>
      </p:sp>
      <p:sp>
        <p:nvSpPr>
          <p:cNvPr id="968" name="Standard banner ADS"/>
          <p:cNvSpPr txBox="1"/>
          <p:nvPr/>
        </p:nvSpPr>
        <p:spPr>
          <a:xfrm>
            <a:off x="-287289" y="1267061"/>
            <a:ext cx="3753486" cy="35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800" spc="-50">
                <a:solidFill>
                  <a:srgbClr val="FFFFFF"/>
                </a:solidFill>
              </a:defRPr>
            </a:lvl1pPr>
          </a:lstStyle>
          <a:p>
            <a:r>
              <a:t>Standard banner ADS</a:t>
            </a:r>
          </a:p>
        </p:txBody>
      </p:sp>
      <p:pic>
        <p:nvPicPr>
          <p:cNvPr id="969" name="image4.png" descr="image4.png"/>
          <p:cNvPicPr>
            <a:picLocks noChangeAspect="1"/>
          </p:cNvPicPr>
          <p:nvPr/>
        </p:nvPicPr>
        <p:blipFill>
          <a:blip r:embed="rId4">
            <a:extLst/>
          </a:blip>
          <a:stretch>
            <a:fillRect/>
          </a:stretch>
        </p:blipFill>
        <p:spPr>
          <a:xfrm>
            <a:off x="8819001" y="6905625"/>
            <a:ext cx="1366156" cy="428909"/>
          </a:xfrm>
          <a:prstGeom prst="rect">
            <a:avLst/>
          </a:prstGeom>
          <a:ln w="12700">
            <a:miter lim="400000"/>
          </a:ln>
        </p:spPr>
      </p:pic>
      <p:sp>
        <p:nvSpPr>
          <p:cNvPr id="970" name="Rectangle"/>
          <p:cNvSpPr/>
          <p:nvPr/>
        </p:nvSpPr>
        <p:spPr>
          <a:xfrm>
            <a:off x="4203700" y="4186077"/>
            <a:ext cx="1828800" cy="1206498"/>
          </a:xfrm>
          <a:prstGeom prst="rect">
            <a:avLst/>
          </a:prstGeom>
          <a:ln w="6350">
            <a:solidFill>
              <a:srgbClr val="000000"/>
            </a:solidFill>
          </a:ln>
        </p:spPr>
        <p:txBody>
          <a:bodyPr lIns="45719" rIns="45719" anchor="ctr"/>
          <a:lstStyle/>
          <a:p>
            <a:pPr algn="ctr">
              <a:defRPr>
                <a:solidFill>
                  <a:srgbClr val="FFFFFF"/>
                </a:solidFill>
              </a:defRPr>
            </a:pPr>
            <a:endParaRPr/>
          </a:p>
        </p:txBody>
      </p:sp>
      <p:sp>
        <p:nvSpPr>
          <p:cNvPr id="971" name="Rectangle"/>
          <p:cNvSpPr/>
          <p:nvPr/>
        </p:nvSpPr>
        <p:spPr>
          <a:xfrm>
            <a:off x="4326583" y="4314825"/>
            <a:ext cx="1596822" cy="218732"/>
          </a:xfrm>
          <a:prstGeom prst="rect">
            <a:avLst/>
          </a:prstGeom>
          <a:solidFill>
            <a:srgbClr val="B7DEE8"/>
          </a:solidFill>
          <a:ln w="12700">
            <a:miter lim="400000"/>
          </a:ln>
        </p:spPr>
        <p:txBody>
          <a:bodyPr lIns="45719" rIns="45719" anchor="ctr"/>
          <a:lstStyle/>
          <a:p>
            <a:pPr algn="ctr">
              <a:defRPr>
                <a:solidFill>
                  <a:srgbClr val="FFFFFF"/>
                </a:solidFill>
              </a:defRPr>
            </a:pPr>
            <a:endParaRPr/>
          </a:p>
        </p:txBody>
      </p:sp>
      <p:sp>
        <p:nvSpPr>
          <p:cNvPr id="972" name="BILLBOARD…"/>
          <p:cNvSpPr txBox="1"/>
          <p:nvPr/>
        </p:nvSpPr>
        <p:spPr>
          <a:xfrm>
            <a:off x="4731806" y="3760485"/>
            <a:ext cx="895473"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solidFill>
                  <a:srgbClr val="1F497D"/>
                </a:solidFill>
                <a:latin typeface="Tahoma"/>
                <a:ea typeface="Tahoma"/>
                <a:cs typeface="Tahoma"/>
                <a:sym typeface="Tahoma"/>
              </a:defRPr>
            </a:pPr>
            <a:r>
              <a:t>BILLBOARD</a:t>
            </a:r>
          </a:p>
          <a:p>
            <a:pPr algn="ctr">
              <a:defRPr sz="1000">
                <a:latin typeface="Tahoma"/>
                <a:ea typeface="Tahoma"/>
                <a:cs typeface="Tahoma"/>
                <a:sym typeface="Tahoma"/>
              </a:defRPr>
            </a:pPr>
            <a:r>
              <a:t>1000 x 250</a:t>
            </a:r>
          </a:p>
        </p:txBody>
      </p:sp>
      <p:sp>
        <p:nvSpPr>
          <p:cNvPr id="973" name="Rectangle"/>
          <p:cNvSpPr/>
          <p:nvPr/>
        </p:nvSpPr>
        <p:spPr>
          <a:xfrm>
            <a:off x="8089900" y="1261766"/>
            <a:ext cx="1828800" cy="1206498"/>
          </a:xfrm>
          <a:prstGeom prst="rect">
            <a:avLst/>
          </a:prstGeom>
          <a:ln w="6350">
            <a:solidFill>
              <a:srgbClr val="000000"/>
            </a:solidFill>
          </a:ln>
        </p:spPr>
        <p:txBody>
          <a:bodyPr lIns="45719" rIns="45719" anchor="ctr"/>
          <a:lstStyle/>
          <a:p>
            <a:pPr algn="ctr">
              <a:defRPr>
                <a:solidFill>
                  <a:srgbClr val="FFFFFF"/>
                </a:solidFill>
              </a:defRPr>
            </a:pPr>
            <a:endParaRPr/>
          </a:p>
        </p:txBody>
      </p:sp>
      <p:sp>
        <p:nvSpPr>
          <p:cNvPr id="974" name="Rectangle"/>
          <p:cNvSpPr/>
          <p:nvPr/>
        </p:nvSpPr>
        <p:spPr>
          <a:xfrm>
            <a:off x="8469072" y="1401463"/>
            <a:ext cx="1189451" cy="218732"/>
          </a:xfrm>
          <a:prstGeom prst="rect">
            <a:avLst/>
          </a:prstGeom>
          <a:solidFill>
            <a:srgbClr val="B7DEE8"/>
          </a:solidFill>
          <a:ln w="12700">
            <a:miter lim="400000"/>
          </a:ln>
        </p:spPr>
        <p:txBody>
          <a:bodyPr lIns="45719" rIns="45719" anchor="ctr"/>
          <a:lstStyle/>
          <a:p>
            <a:pPr algn="ctr">
              <a:defRPr>
                <a:solidFill>
                  <a:srgbClr val="FFFFFF"/>
                </a:solidFill>
              </a:defRPr>
            </a:pPr>
            <a:endParaRPr/>
          </a:p>
        </p:txBody>
      </p:sp>
      <p:sp>
        <p:nvSpPr>
          <p:cNvPr id="975" name="LEADERBOARD…"/>
          <p:cNvSpPr txBox="1"/>
          <p:nvPr/>
        </p:nvSpPr>
        <p:spPr>
          <a:xfrm>
            <a:off x="8477847" y="836173"/>
            <a:ext cx="1105878"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solidFill>
                  <a:srgbClr val="1F497D"/>
                </a:solidFill>
                <a:latin typeface="Tahoma"/>
                <a:ea typeface="Tahoma"/>
                <a:cs typeface="Tahoma"/>
                <a:sym typeface="Tahoma"/>
              </a:defRPr>
            </a:pPr>
            <a:r>
              <a:t>LEADERBOARD</a:t>
            </a:r>
          </a:p>
          <a:p>
            <a:pPr algn="ctr">
              <a:defRPr sz="1000">
                <a:latin typeface="Tahoma"/>
                <a:ea typeface="Tahoma"/>
                <a:cs typeface="Tahoma"/>
                <a:sym typeface="Tahoma"/>
              </a:defRPr>
            </a:pPr>
            <a:r>
              <a:t>728 x 90</a:t>
            </a:r>
          </a:p>
        </p:txBody>
      </p:sp>
      <p:sp>
        <p:nvSpPr>
          <p:cNvPr id="976" name="Line"/>
          <p:cNvSpPr/>
          <p:nvPr/>
        </p:nvSpPr>
        <p:spPr>
          <a:xfrm>
            <a:off x="7201663" y="1251366"/>
            <a:ext cx="735838" cy="10402"/>
          </a:xfrm>
          <a:prstGeom prst="line">
            <a:avLst/>
          </a:prstGeom>
          <a:ln>
            <a:solidFill>
              <a:srgbClr val="4A7EBB"/>
            </a:solidFill>
          </a:ln>
        </p:spPr>
        <p:txBody>
          <a:bodyPr lIns="45719" rIns="45719"/>
          <a:lstStyle/>
          <a:p>
            <a:endParaRPr/>
          </a:p>
        </p:txBody>
      </p:sp>
      <p:sp>
        <p:nvSpPr>
          <p:cNvPr id="977" name="Line"/>
          <p:cNvSpPr/>
          <p:nvPr/>
        </p:nvSpPr>
        <p:spPr>
          <a:xfrm flipV="1">
            <a:off x="6184900" y="4533555"/>
            <a:ext cx="162270" cy="162270"/>
          </a:xfrm>
          <a:prstGeom prst="line">
            <a:avLst/>
          </a:prstGeom>
          <a:ln>
            <a:solidFill>
              <a:srgbClr val="4A7EBB"/>
            </a:solidFill>
          </a:ln>
        </p:spPr>
        <p:txBody>
          <a:bodyPr lIns="45719" rIns="45719"/>
          <a:lstStyle/>
          <a:p>
            <a:endParaRPr/>
          </a:p>
        </p:txBody>
      </p:sp>
      <p:sp>
        <p:nvSpPr>
          <p:cNvPr id="978" name="Rectangle"/>
          <p:cNvSpPr/>
          <p:nvPr/>
        </p:nvSpPr>
        <p:spPr>
          <a:xfrm>
            <a:off x="4717138" y="1038225"/>
            <a:ext cx="2305962" cy="349848"/>
          </a:xfrm>
          <a:prstGeom prst="rect">
            <a:avLst/>
          </a:prstGeom>
          <a:solidFill>
            <a:srgbClr val="8EB4E3"/>
          </a:solidFill>
          <a:ln w="25400">
            <a:solidFill>
              <a:srgbClr val="FF0000"/>
            </a:solidFill>
          </a:ln>
        </p:spPr>
        <p:txBody>
          <a:bodyPr lIns="45719" rIns="45719" anchor="ctr"/>
          <a:lstStyle/>
          <a:p>
            <a:pPr algn="ctr">
              <a:defRPr>
                <a:solidFill>
                  <a:srgbClr val="FFFFFF"/>
                </a:solidFill>
              </a:defRPr>
            </a:pPr>
            <a:endParaRPr/>
          </a:p>
        </p:txBody>
      </p:sp>
      <p:pic>
        <p:nvPicPr>
          <p:cNvPr id="979" name="image48.png" descr="image48.png"/>
          <p:cNvPicPr>
            <a:picLocks noChangeAspect="1"/>
          </p:cNvPicPr>
          <p:nvPr/>
        </p:nvPicPr>
        <p:blipFill>
          <a:blip r:embed="rId5">
            <a:extLst/>
          </a:blip>
          <a:stretch>
            <a:fillRect/>
          </a:stretch>
        </p:blipFill>
        <p:spPr>
          <a:xfrm>
            <a:off x="6467121" y="3629025"/>
            <a:ext cx="4061179" cy="2209800"/>
          </a:xfrm>
          <a:prstGeom prst="rect">
            <a:avLst/>
          </a:prstGeom>
          <a:ln>
            <a:solidFill>
              <a:srgbClr val="000000">
                <a:alpha val="20000"/>
              </a:srgbClr>
            </a:solidFill>
          </a:ln>
        </p:spPr>
      </p:pic>
      <p:sp>
        <p:nvSpPr>
          <p:cNvPr id="980" name="Rectangle"/>
          <p:cNvSpPr/>
          <p:nvPr/>
        </p:nvSpPr>
        <p:spPr>
          <a:xfrm>
            <a:off x="7250068" y="4038215"/>
            <a:ext cx="2516232" cy="276611"/>
          </a:xfrm>
          <a:prstGeom prst="rect">
            <a:avLst/>
          </a:prstGeom>
          <a:solidFill>
            <a:srgbClr val="8EB4E3"/>
          </a:solidFill>
          <a:ln w="25400">
            <a:solidFill>
              <a:srgbClr val="FF0000"/>
            </a:solidFill>
          </a:ln>
        </p:spPr>
        <p:txBody>
          <a:bodyPr lIns="45719" rIns="45719" anchor="ctr"/>
          <a:lstStyle/>
          <a:p>
            <a:pPr algn="ctr">
              <a:defRPr>
                <a:solidFill>
                  <a:srgbClr val="FFFFFF"/>
                </a:solidFill>
              </a:defRPr>
            </a:pPr>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2" name="image3.jpeg" descr="image3.jpeg"/>
          <p:cNvPicPr>
            <a:picLocks noChangeAspect="1"/>
          </p:cNvPicPr>
          <p:nvPr/>
        </p:nvPicPr>
        <p:blipFill>
          <a:blip r:embed="rId2">
            <a:extLst/>
          </a:blip>
          <a:srcRect l="1" r="65980"/>
          <a:stretch>
            <a:fillRect/>
          </a:stretch>
        </p:blipFill>
        <p:spPr>
          <a:xfrm>
            <a:off x="4812" y="0"/>
            <a:ext cx="3637816" cy="7556500"/>
          </a:xfrm>
          <a:prstGeom prst="rect">
            <a:avLst/>
          </a:prstGeom>
          <a:ln w="12700">
            <a:miter lim="400000"/>
          </a:ln>
        </p:spPr>
      </p:pic>
      <p:sp>
        <p:nvSpPr>
          <p:cNvPr id="983" name="AD SPACES"/>
          <p:cNvSpPr txBox="1"/>
          <p:nvPr/>
        </p:nvSpPr>
        <p:spPr>
          <a:xfrm>
            <a:off x="-287289" y="372447"/>
            <a:ext cx="3753486" cy="797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r">
              <a:defRPr sz="2800" b="1" spc="-25">
                <a:solidFill>
                  <a:srgbClr val="FFFFFF"/>
                </a:solidFill>
              </a:defRPr>
            </a:pPr>
            <a:r>
              <a:t>AD</a:t>
            </a:r>
            <a:br/>
            <a:r>
              <a:rPr b="0" spc="-50"/>
              <a:t>SPACES</a:t>
            </a:r>
          </a:p>
        </p:txBody>
      </p:sp>
      <p:sp>
        <p:nvSpPr>
          <p:cNvPr id="984" name="Standard banner ADS"/>
          <p:cNvSpPr txBox="1"/>
          <p:nvPr/>
        </p:nvSpPr>
        <p:spPr>
          <a:xfrm>
            <a:off x="-287289" y="1267061"/>
            <a:ext cx="3753486" cy="35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800" spc="-50">
                <a:solidFill>
                  <a:srgbClr val="FFFFFF"/>
                </a:solidFill>
              </a:defRPr>
            </a:lvl1pPr>
          </a:lstStyle>
          <a:p>
            <a:r>
              <a:t>Standard banner ADS</a:t>
            </a:r>
          </a:p>
        </p:txBody>
      </p:sp>
      <p:pic>
        <p:nvPicPr>
          <p:cNvPr id="985"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pic>
        <p:nvPicPr>
          <p:cNvPr id="986" name="image49.png" descr="image49.png"/>
          <p:cNvPicPr>
            <a:picLocks noChangeAspect="1"/>
          </p:cNvPicPr>
          <p:nvPr/>
        </p:nvPicPr>
        <p:blipFill>
          <a:blip r:embed="rId4">
            <a:extLst/>
          </a:blip>
          <a:stretch>
            <a:fillRect/>
          </a:stretch>
        </p:blipFill>
        <p:spPr>
          <a:xfrm>
            <a:off x="4127501" y="1372637"/>
            <a:ext cx="6057656" cy="3471640"/>
          </a:xfrm>
          <a:prstGeom prst="rect">
            <a:avLst/>
          </a:prstGeom>
          <a:ln w="12700">
            <a:miter lim="400000"/>
          </a:ln>
        </p:spPr>
      </p:pic>
      <p:pic>
        <p:nvPicPr>
          <p:cNvPr id="987"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pic>
        <p:nvPicPr>
          <p:cNvPr id="988" name="image50.png" descr="image50.png"/>
          <p:cNvPicPr>
            <a:picLocks noChangeAspect="1"/>
          </p:cNvPicPr>
          <p:nvPr/>
        </p:nvPicPr>
        <p:blipFill>
          <a:blip r:embed="rId5">
            <a:extLst/>
          </a:blip>
          <a:stretch>
            <a:fillRect/>
          </a:stretch>
        </p:blipFill>
        <p:spPr>
          <a:xfrm>
            <a:off x="3901206" y="1134373"/>
            <a:ext cx="6463022" cy="5239053"/>
          </a:xfrm>
          <a:prstGeom prst="rect">
            <a:avLst/>
          </a:prstGeom>
          <a:ln w="12700">
            <a:miter lim="400000"/>
          </a:ln>
        </p:spPr>
      </p:pic>
      <p:sp>
        <p:nvSpPr>
          <p:cNvPr id="989" name="HOME-PAGE TAKEOVER"/>
          <p:cNvSpPr txBox="1"/>
          <p:nvPr/>
        </p:nvSpPr>
        <p:spPr>
          <a:xfrm>
            <a:off x="6120281" y="680685"/>
            <a:ext cx="1912105"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200" b="1">
                <a:solidFill>
                  <a:srgbClr val="1F497D"/>
                </a:solidFill>
                <a:latin typeface="Tahoma"/>
                <a:ea typeface="Tahoma"/>
                <a:cs typeface="Tahoma"/>
                <a:sym typeface="Tahoma"/>
              </a:defRPr>
            </a:lvl1pPr>
          </a:lstStyle>
          <a:p>
            <a:r>
              <a:t>HOME-PAGE TAKEOVER</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1" name="image3.jpeg" descr="image3.jpeg"/>
          <p:cNvPicPr>
            <a:picLocks noChangeAspect="1"/>
          </p:cNvPicPr>
          <p:nvPr/>
        </p:nvPicPr>
        <p:blipFill>
          <a:blip r:embed="rId2">
            <a:extLst/>
          </a:blip>
          <a:srcRect l="1" r="65980"/>
          <a:stretch>
            <a:fillRect/>
          </a:stretch>
        </p:blipFill>
        <p:spPr>
          <a:xfrm>
            <a:off x="4812" y="0"/>
            <a:ext cx="3637816" cy="7556500"/>
          </a:xfrm>
          <a:prstGeom prst="rect">
            <a:avLst/>
          </a:prstGeom>
          <a:ln w="12700">
            <a:miter lim="400000"/>
          </a:ln>
        </p:spPr>
      </p:pic>
      <p:sp>
        <p:nvSpPr>
          <p:cNvPr id="992" name="AD SPACES"/>
          <p:cNvSpPr txBox="1"/>
          <p:nvPr/>
        </p:nvSpPr>
        <p:spPr>
          <a:xfrm>
            <a:off x="-287289" y="372447"/>
            <a:ext cx="3753486" cy="797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r">
              <a:defRPr sz="2800" b="1" spc="-25">
                <a:solidFill>
                  <a:srgbClr val="FFFFFF"/>
                </a:solidFill>
              </a:defRPr>
            </a:pPr>
            <a:r>
              <a:t>AD</a:t>
            </a:r>
            <a:br/>
            <a:r>
              <a:rPr b="0" spc="-50"/>
              <a:t>SPACES</a:t>
            </a:r>
          </a:p>
        </p:txBody>
      </p:sp>
      <p:sp>
        <p:nvSpPr>
          <p:cNvPr id="993" name="Mobile advertising"/>
          <p:cNvSpPr txBox="1"/>
          <p:nvPr/>
        </p:nvSpPr>
        <p:spPr>
          <a:xfrm>
            <a:off x="-287289" y="1267061"/>
            <a:ext cx="3753486" cy="35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800" spc="-50">
                <a:solidFill>
                  <a:srgbClr val="FFFFFF"/>
                </a:solidFill>
              </a:defRPr>
            </a:lvl1pPr>
          </a:lstStyle>
          <a:p>
            <a:r>
              <a:t>Mobile advertising</a:t>
            </a:r>
          </a:p>
        </p:txBody>
      </p:sp>
      <p:pic>
        <p:nvPicPr>
          <p:cNvPr id="994"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pic>
        <p:nvPicPr>
          <p:cNvPr id="995" name="image51.png" descr="image51.png"/>
          <p:cNvPicPr>
            <a:picLocks noChangeAspect="1"/>
          </p:cNvPicPr>
          <p:nvPr/>
        </p:nvPicPr>
        <p:blipFill>
          <a:blip r:embed="rId4">
            <a:extLst/>
          </a:blip>
          <a:stretch>
            <a:fillRect/>
          </a:stretch>
        </p:blipFill>
        <p:spPr>
          <a:xfrm>
            <a:off x="3985211" y="391998"/>
            <a:ext cx="3540420" cy="6598054"/>
          </a:xfrm>
          <a:prstGeom prst="rect">
            <a:avLst/>
          </a:prstGeom>
          <a:ln w="12700">
            <a:miter lim="400000"/>
          </a:ln>
        </p:spPr>
      </p:pic>
      <p:pic>
        <p:nvPicPr>
          <p:cNvPr id="996" name="C:\Users\MahomedAh\AppData\Local\Microsoft\Windows\Temporary Internet Files\Content.Outlook\W1LL3GGT\image1.PNG" descr="C:\Users\MahomedAh\AppData\Local\Microsoft\Windows\Temporary Internet Files\Content.Outlook\W1LL3GGT\image1.PNG"/>
          <p:cNvPicPr>
            <a:picLocks noChangeAspect="1"/>
          </p:cNvPicPr>
          <p:nvPr/>
        </p:nvPicPr>
        <p:blipFill>
          <a:blip r:embed="rId5">
            <a:extLst/>
          </a:blip>
          <a:stretch>
            <a:fillRect/>
          </a:stretch>
        </p:blipFill>
        <p:spPr>
          <a:xfrm>
            <a:off x="4508500" y="1164411"/>
            <a:ext cx="2438400" cy="4334935"/>
          </a:xfrm>
          <a:prstGeom prst="rect">
            <a:avLst/>
          </a:prstGeom>
          <a:ln w="12700">
            <a:miter lim="400000"/>
          </a:ln>
        </p:spPr>
      </p:pic>
      <p:pic>
        <p:nvPicPr>
          <p:cNvPr id="997" name="image51.png" descr="image51.png"/>
          <p:cNvPicPr>
            <a:picLocks noChangeAspect="1"/>
          </p:cNvPicPr>
          <p:nvPr/>
        </p:nvPicPr>
        <p:blipFill>
          <a:blip r:embed="rId4">
            <a:extLst/>
          </a:blip>
          <a:stretch>
            <a:fillRect/>
          </a:stretch>
        </p:blipFill>
        <p:spPr>
          <a:xfrm>
            <a:off x="7152981" y="391998"/>
            <a:ext cx="3540420" cy="6598054"/>
          </a:xfrm>
          <a:prstGeom prst="rect">
            <a:avLst/>
          </a:prstGeom>
          <a:ln w="12700">
            <a:miter lim="400000"/>
          </a:ln>
        </p:spPr>
      </p:pic>
      <p:pic>
        <p:nvPicPr>
          <p:cNvPr id="998" name="image53.tif" descr="image53.tif"/>
          <p:cNvPicPr>
            <a:picLocks noChangeAspect="1"/>
          </p:cNvPicPr>
          <p:nvPr/>
        </p:nvPicPr>
        <p:blipFill>
          <a:blip r:embed="rId6">
            <a:extLst/>
          </a:blip>
          <a:stretch>
            <a:fillRect/>
          </a:stretch>
        </p:blipFill>
        <p:spPr>
          <a:xfrm>
            <a:off x="7673616" y="1164411"/>
            <a:ext cx="2435585" cy="4329929"/>
          </a:xfrm>
          <a:prstGeom prst="rect">
            <a:avLst/>
          </a:prstGeom>
          <a:ln w="12700">
            <a:miter lim="400000"/>
          </a:ln>
        </p:spPr>
      </p:pic>
      <p:sp>
        <p:nvSpPr>
          <p:cNvPr id="999" name="300 x 250"/>
          <p:cNvSpPr txBox="1"/>
          <p:nvPr/>
        </p:nvSpPr>
        <p:spPr>
          <a:xfrm>
            <a:off x="5099417" y="174708"/>
            <a:ext cx="867778"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200" b="1">
                <a:solidFill>
                  <a:srgbClr val="1F497D"/>
                </a:solidFill>
                <a:latin typeface="Tahoma"/>
                <a:ea typeface="Tahoma"/>
                <a:cs typeface="Tahoma"/>
                <a:sym typeface="Tahoma"/>
              </a:defRPr>
            </a:lvl1pPr>
          </a:lstStyle>
          <a:p>
            <a:r>
              <a:t>300 x 250</a:t>
            </a:r>
          </a:p>
        </p:txBody>
      </p:sp>
      <p:sp>
        <p:nvSpPr>
          <p:cNvPr id="1000" name="320 x 50"/>
          <p:cNvSpPr txBox="1"/>
          <p:nvPr/>
        </p:nvSpPr>
        <p:spPr>
          <a:xfrm>
            <a:off x="8537820" y="174708"/>
            <a:ext cx="770742"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200" b="1">
                <a:solidFill>
                  <a:srgbClr val="1F497D"/>
                </a:solidFill>
                <a:latin typeface="Tahoma"/>
                <a:ea typeface="Tahoma"/>
                <a:cs typeface="Tahoma"/>
                <a:sym typeface="Tahoma"/>
              </a:defRPr>
            </a:lvl1pPr>
          </a:lstStyle>
          <a:p>
            <a:r>
              <a:t>320 x 50</a:t>
            </a:r>
          </a:p>
        </p:txBody>
      </p:sp>
      <p:pic>
        <p:nvPicPr>
          <p:cNvPr id="1001" name="image54.png" descr="image54.png"/>
          <p:cNvPicPr>
            <a:picLocks noChangeAspect="1"/>
          </p:cNvPicPr>
          <p:nvPr/>
        </p:nvPicPr>
        <p:blipFill>
          <a:blip r:embed="rId7">
            <a:extLst/>
          </a:blip>
          <a:stretch>
            <a:fillRect/>
          </a:stretch>
        </p:blipFill>
        <p:spPr>
          <a:xfrm>
            <a:off x="7658606" y="1164413"/>
            <a:ext cx="2450594" cy="4349802"/>
          </a:xfrm>
          <a:prstGeom prst="rect">
            <a:avLst/>
          </a:prstGeom>
          <a:ln w="12700">
            <a:miter lim="400000"/>
          </a:ln>
        </p:spPr>
      </p:pic>
      <p:pic>
        <p:nvPicPr>
          <p:cNvPr id="1002" name="image55.png" descr="image55.png"/>
          <p:cNvPicPr>
            <a:picLocks noChangeAspect="1"/>
          </p:cNvPicPr>
          <p:nvPr/>
        </p:nvPicPr>
        <p:blipFill>
          <a:blip r:embed="rId8">
            <a:extLst/>
          </a:blip>
          <a:stretch>
            <a:fillRect/>
          </a:stretch>
        </p:blipFill>
        <p:spPr>
          <a:xfrm>
            <a:off x="4506795" y="1149692"/>
            <a:ext cx="2447690" cy="4344647"/>
          </a:xfrm>
          <a:prstGeom prst="rect">
            <a:avLst/>
          </a:prstGeom>
          <a:ln w="12700">
            <a:miter lim="400000"/>
          </a:ln>
        </p:spPr>
      </p:pic>
      <p:pic>
        <p:nvPicPr>
          <p:cNvPr id="1003" name="image56.png" descr="image56.png"/>
          <p:cNvPicPr>
            <a:picLocks noChangeAspect="1"/>
          </p:cNvPicPr>
          <p:nvPr/>
        </p:nvPicPr>
        <p:blipFill>
          <a:blip r:embed="rId9">
            <a:extLst/>
          </a:blip>
          <a:stretch>
            <a:fillRect/>
          </a:stretch>
        </p:blipFill>
        <p:spPr>
          <a:xfrm>
            <a:off x="7666111" y="1204097"/>
            <a:ext cx="2450594" cy="4329928"/>
          </a:xfrm>
          <a:prstGeom prst="rect">
            <a:avLst/>
          </a:prstGeom>
          <a:ln w="12700">
            <a:miter lim="400000"/>
          </a:ln>
        </p:spPr>
      </p:pic>
      <p:pic>
        <p:nvPicPr>
          <p:cNvPr id="1004" name="image57.png" descr="image57.png"/>
          <p:cNvPicPr>
            <a:picLocks noChangeAspect="1"/>
          </p:cNvPicPr>
          <p:nvPr/>
        </p:nvPicPr>
        <p:blipFill>
          <a:blip r:embed="rId10">
            <a:extLst/>
          </a:blip>
          <a:stretch>
            <a:fillRect/>
          </a:stretch>
        </p:blipFill>
        <p:spPr>
          <a:xfrm>
            <a:off x="7647033" y="1159102"/>
            <a:ext cx="2476033" cy="4346813"/>
          </a:xfrm>
          <a:prstGeom prst="rect">
            <a:avLst/>
          </a:prstGeom>
          <a:ln w="12700">
            <a:miter lim="400000"/>
          </a:ln>
        </p:spPr>
      </p:pic>
      <p:sp>
        <p:nvSpPr>
          <p:cNvPr id="1005" name="Rectangle"/>
          <p:cNvSpPr/>
          <p:nvPr/>
        </p:nvSpPr>
        <p:spPr>
          <a:xfrm>
            <a:off x="7708900" y="5000625"/>
            <a:ext cx="2392497" cy="304800"/>
          </a:xfrm>
          <a:prstGeom prst="rect">
            <a:avLst/>
          </a:prstGeom>
          <a:solidFill>
            <a:srgbClr val="8EB4E3"/>
          </a:solidFill>
          <a:ln w="25400">
            <a:solidFill>
              <a:srgbClr val="FF0000"/>
            </a:solidFill>
          </a:ln>
        </p:spPr>
        <p:txBody>
          <a:bodyPr lIns="45719" rIns="45719" anchor="ctr"/>
          <a:lstStyle/>
          <a:p>
            <a:pPr algn="ctr">
              <a:defRPr>
                <a:solidFill>
                  <a:srgbClr val="FFFFFF"/>
                </a:solidFill>
              </a:defRPr>
            </a:pPr>
            <a:endParaRPr/>
          </a:p>
        </p:txBody>
      </p:sp>
      <p:sp>
        <p:nvSpPr>
          <p:cNvPr id="1006" name="Rectangle"/>
          <p:cNvSpPr/>
          <p:nvPr/>
        </p:nvSpPr>
        <p:spPr>
          <a:xfrm>
            <a:off x="4629753" y="2790825"/>
            <a:ext cx="2216629" cy="1981200"/>
          </a:xfrm>
          <a:prstGeom prst="rect">
            <a:avLst/>
          </a:prstGeom>
          <a:solidFill>
            <a:srgbClr val="8EB4E3"/>
          </a:solidFill>
          <a:ln w="25400">
            <a:solidFill>
              <a:srgbClr val="FF0000"/>
            </a:solidFill>
          </a:ln>
        </p:spPr>
        <p:txBody>
          <a:bodyPr lIns="45719" rIns="45719" anchor="ctr"/>
          <a:lstStyle/>
          <a:p>
            <a:pPr algn="ctr">
              <a:defRPr>
                <a:solidFill>
                  <a:srgbClr val="FFFFFF"/>
                </a:solidFill>
              </a:defRPr>
            </a:pPr>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8" name="image3.jpeg" descr="image3.jpeg"/>
          <p:cNvPicPr>
            <a:picLocks noChangeAspect="1"/>
          </p:cNvPicPr>
          <p:nvPr/>
        </p:nvPicPr>
        <p:blipFill>
          <a:blip r:embed="rId2">
            <a:extLst/>
          </a:blip>
          <a:srcRect l="1" r="65980"/>
          <a:stretch>
            <a:fillRect/>
          </a:stretch>
        </p:blipFill>
        <p:spPr>
          <a:xfrm>
            <a:off x="4812" y="0"/>
            <a:ext cx="3637816" cy="7556500"/>
          </a:xfrm>
          <a:prstGeom prst="rect">
            <a:avLst/>
          </a:prstGeom>
          <a:ln w="12700">
            <a:miter lim="400000"/>
          </a:ln>
        </p:spPr>
      </p:pic>
      <p:sp>
        <p:nvSpPr>
          <p:cNvPr id="1009" name="AD SPACES"/>
          <p:cNvSpPr txBox="1"/>
          <p:nvPr/>
        </p:nvSpPr>
        <p:spPr>
          <a:xfrm>
            <a:off x="-287289" y="372447"/>
            <a:ext cx="3753486" cy="797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r">
              <a:defRPr sz="2800" b="1" spc="-25">
                <a:solidFill>
                  <a:srgbClr val="FFFFFF"/>
                </a:solidFill>
              </a:defRPr>
            </a:pPr>
            <a:r>
              <a:t>AD</a:t>
            </a:r>
            <a:br/>
            <a:r>
              <a:rPr b="0" spc="-50"/>
              <a:t>SPACES</a:t>
            </a:r>
          </a:p>
        </p:txBody>
      </p:sp>
      <p:sp>
        <p:nvSpPr>
          <p:cNvPr id="1010" name="Mobile advertising"/>
          <p:cNvSpPr txBox="1"/>
          <p:nvPr/>
        </p:nvSpPr>
        <p:spPr>
          <a:xfrm>
            <a:off x="-287289" y="1267061"/>
            <a:ext cx="3753486" cy="35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800" spc="-50">
                <a:solidFill>
                  <a:srgbClr val="FFFFFF"/>
                </a:solidFill>
              </a:defRPr>
            </a:lvl1pPr>
          </a:lstStyle>
          <a:p>
            <a:r>
              <a:t>Mobile advertising</a:t>
            </a:r>
          </a:p>
        </p:txBody>
      </p:sp>
      <p:pic>
        <p:nvPicPr>
          <p:cNvPr id="1011"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pic>
        <p:nvPicPr>
          <p:cNvPr id="1012" name="image51.png" descr="image51.png"/>
          <p:cNvPicPr>
            <a:picLocks noChangeAspect="1"/>
          </p:cNvPicPr>
          <p:nvPr/>
        </p:nvPicPr>
        <p:blipFill>
          <a:blip r:embed="rId4">
            <a:extLst/>
          </a:blip>
          <a:stretch>
            <a:fillRect/>
          </a:stretch>
        </p:blipFill>
        <p:spPr>
          <a:xfrm>
            <a:off x="5501981" y="391998"/>
            <a:ext cx="3540420" cy="6598054"/>
          </a:xfrm>
          <a:prstGeom prst="rect">
            <a:avLst/>
          </a:prstGeom>
          <a:ln w="12700">
            <a:miter lim="400000"/>
          </a:ln>
        </p:spPr>
      </p:pic>
      <p:pic>
        <p:nvPicPr>
          <p:cNvPr id="1013" name="image53.tif" descr="image53.tif"/>
          <p:cNvPicPr>
            <a:picLocks noChangeAspect="1"/>
          </p:cNvPicPr>
          <p:nvPr/>
        </p:nvPicPr>
        <p:blipFill>
          <a:blip r:embed="rId5">
            <a:extLst/>
          </a:blip>
          <a:stretch>
            <a:fillRect/>
          </a:stretch>
        </p:blipFill>
        <p:spPr>
          <a:xfrm>
            <a:off x="6022616" y="1164411"/>
            <a:ext cx="2435585" cy="4329929"/>
          </a:xfrm>
          <a:prstGeom prst="rect">
            <a:avLst/>
          </a:prstGeom>
          <a:ln w="12700">
            <a:miter lim="400000"/>
          </a:ln>
        </p:spPr>
      </p:pic>
      <p:sp>
        <p:nvSpPr>
          <p:cNvPr id="1014" name="320 x 100"/>
          <p:cNvSpPr txBox="1"/>
          <p:nvPr/>
        </p:nvSpPr>
        <p:spPr>
          <a:xfrm>
            <a:off x="6838302" y="174708"/>
            <a:ext cx="867778"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200" b="1">
                <a:solidFill>
                  <a:srgbClr val="1F497D"/>
                </a:solidFill>
                <a:latin typeface="Tahoma"/>
                <a:ea typeface="Tahoma"/>
                <a:cs typeface="Tahoma"/>
                <a:sym typeface="Tahoma"/>
              </a:defRPr>
            </a:lvl1pPr>
          </a:lstStyle>
          <a:p>
            <a:r>
              <a:t>320 x 100</a:t>
            </a:r>
          </a:p>
        </p:txBody>
      </p:sp>
      <p:pic>
        <p:nvPicPr>
          <p:cNvPr id="1015" name="image54.png" descr="image54.png"/>
          <p:cNvPicPr>
            <a:picLocks noChangeAspect="1"/>
          </p:cNvPicPr>
          <p:nvPr/>
        </p:nvPicPr>
        <p:blipFill>
          <a:blip r:embed="rId6">
            <a:extLst/>
          </a:blip>
          <a:stretch>
            <a:fillRect/>
          </a:stretch>
        </p:blipFill>
        <p:spPr>
          <a:xfrm>
            <a:off x="6007606" y="1164413"/>
            <a:ext cx="2450594" cy="4349802"/>
          </a:xfrm>
          <a:prstGeom prst="rect">
            <a:avLst/>
          </a:prstGeom>
          <a:ln w="12700">
            <a:miter lim="400000"/>
          </a:ln>
        </p:spPr>
      </p:pic>
      <p:pic>
        <p:nvPicPr>
          <p:cNvPr id="1016" name="image56.png" descr="image56.png"/>
          <p:cNvPicPr>
            <a:picLocks noChangeAspect="1"/>
          </p:cNvPicPr>
          <p:nvPr/>
        </p:nvPicPr>
        <p:blipFill>
          <a:blip r:embed="rId7">
            <a:extLst/>
          </a:blip>
          <a:stretch>
            <a:fillRect/>
          </a:stretch>
        </p:blipFill>
        <p:spPr>
          <a:xfrm>
            <a:off x="6015111" y="1204097"/>
            <a:ext cx="2450594" cy="4329928"/>
          </a:xfrm>
          <a:prstGeom prst="rect">
            <a:avLst/>
          </a:prstGeom>
          <a:ln w="12700">
            <a:miter lim="400000"/>
          </a:ln>
        </p:spPr>
      </p:pic>
      <p:pic>
        <p:nvPicPr>
          <p:cNvPr id="1017" name="image57.png" descr="image57.png"/>
          <p:cNvPicPr>
            <a:picLocks noChangeAspect="1"/>
          </p:cNvPicPr>
          <p:nvPr/>
        </p:nvPicPr>
        <p:blipFill>
          <a:blip r:embed="rId8">
            <a:extLst/>
          </a:blip>
          <a:stretch>
            <a:fillRect/>
          </a:stretch>
        </p:blipFill>
        <p:spPr>
          <a:xfrm>
            <a:off x="5996033" y="1159102"/>
            <a:ext cx="2476033" cy="4346813"/>
          </a:xfrm>
          <a:prstGeom prst="rect">
            <a:avLst/>
          </a:prstGeom>
          <a:ln w="12700">
            <a:miter lim="400000"/>
          </a:ln>
        </p:spPr>
      </p:pic>
      <p:sp>
        <p:nvSpPr>
          <p:cNvPr id="1018" name="Rectangle"/>
          <p:cNvSpPr/>
          <p:nvPr/>
        </p:nvSpPr>
        <p:spPr>
          <a:xfrm>
            <a:off x="6070600" y="4721496"/>
            <a:ext cx="2392497" cy="583929"/>
          </a:xfrm>
          <a:prstGeom prst="rect">
            <a:avLst/>
          </a:prstGeom>
          <a:solidFill>
            <a:srgbClr val="8EB4E3"/>
          </a:solidFill>
          <a:ln w="25400">
            <a:solidFill>
              <a:srgbClr val="FF0000"/>
            </a:solidFill>
          </a:ln>
        </p:spPr>
        <p:txBody>
          <a:bodyPr lIns="45719" rIns="45719" anchor="ctr"/>
          <a:lstStyle/>
          <a:p>
            <a:pPr algn="ctr">
              <a:defRPr>
                <a:solidFill>
                  <a:srgbClr val="FFFFFF"/>
                </a:solidFill>
              </a:defRPr>
            </a:pPr>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0" name="image3.jpeg" descr="image3.jpeg"/>
          <p:cNvPicPr>
            <a:picLocks noChangeAspect="1"/>
          </p:cNvPicPr>
          <p:nvPr/>
        </p:nvPicPr>
        <p:blipFill>
          <a:blip r:embed="rId2">
            <a:extLst/>
          </a:blip>
          <a:srcRect l="1" r="65980"/>
          <a:stretch>
            <a:fillRect/>
          </a:stretch>
        </p:blipFill>
        <p:spPr>
          <a:xfrm>
            <a:off x="4812" y="0"/>
            <a:ext cx="3637816" cy="7556500"/>
          </a:xfrm>
          <a:prstGeom prst="rect">
            <a:avLst/>
          </a:prstGeom>
          <a:ln w="12700">
            <a:miter lim="400000"/>
          </a:ln>
        </p:spPr>
      </p:pic>
      <p:sp>
        <p:nvSpPr>
          <p:cNvPr id="1021" name="AD SPACES"/>
          <p:cNvSpPr txBox="1"/>
          <p:nvPr/>
        </p:nvSpPr>
        <p:spPr>
          <a:xfrm>
            <a:off x="-287289" y="372447"/>
            <a:ext cx="3753486" cy="797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r">
              <a:defRPr sz="2800" b="1" spc="-25">
                <a:solidFill>
                  <a:srgbClr val="FFFFFF"/>
                </a:solidFill>
              </a:defRPr>
            </a:pPr>
            <a:r>
              <a:t>AD</a:t>
            </a:r>
            <a:br/>
            <a:r>
              <a:rPr b="0" spc="-50"/>
              <a:t>SPACES</a:t>
            </a:r>
          </a:p>
        </p:txBody>
      </p:sp>
      <p:sp>
        <p:nvSpPr>
          <p:cNvPr id="1022" name="Podcasts"/>
          <p:cNvSpPr txBox="1"/>
          <p:nvPr/>
        </p:nvSpPr>
        <p:spPr>
          <a:xfrm>
            <a:off x="-287289" y="1267061"/>
            <a:ext cx="3753486" cy="35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800" spc="-50">
                <a:solidFill>
                  <a:srgbClr val="FFFFFF"/>
                </a:solidFill>
              </a:defRPr>
            </a:lvl1pPr>
          </a:lstStyle>
          <a:p>
            <a:r>
              <a:t>Podcasts</a:t>
            </a:r>
          </a:p>
        </p:txBody>
      </p:sp>
      <p:pic>
        <p:nvPicPr>
          <p:cNvPr id="1023"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sp>
        <p:nvSpPr>
          <p:cNvPr id="1024" name="Tiso Blackstar Group publishes a range of podcasts, ranging from business topics (in partnership with Business Day TV) to specialist podcast series on topics like political events.…"/>
          <p:cNvSpPr txBox="1"/>
          <p:nvPr/>
        </p:nvSpPr>
        <p:spPr>
          <a:xfrm>
            <a:off x="622300" y="2027638"/>
            <a:ext cx="2849018" cy="2840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defRPr sz="1600">
                <a:solidFill>
                  <a:srgbClr val="FFFFFF"/>
                </a:solidFill>
              </a:defRPr>
            </a:pPr>
            <a:r>
              <a:t>Tiso Blackstar Group publishes a range of podcasts, ranging from business topics (in partnership with Business Day TV) to specialist podcast series on topics like political events.</a:t>
            </a:r>
          </a:p>
          <a:p>
            <a:pPr algn="r">
              <a:defRPr sz="1600">
                <a:solidFill>
                  <a:srgbClr val="FFFFFF"/>
                </a:solidFill>
              </a:defRPr>
            </a:pPr>
            <a:endParaRPr/>
          </a:p>
          <a:p>
            <a:pPr algn="r">
              <a:defRPr sz="1600">
                <a:solidFill>
                  <a:srgbClr val="FFFFFF"/>
                </a:solidFill>
              </a:defRPr>
            </a:pPr>
            <a:r>
              <a:t>Advertising opportunities on podcasts include sponsorships and audio pre-, post- and mid-roll advertisements.</a:t>
            </a:r>
          </a:p>
        </p:txBody>
      </p:sp>
      <p:sp>
        <p:nvSpPr>
          <p:cNvPr id="1025" name="35,459…"/>
          <p:cNvSpPr txBox="1"/>
          <p:nvPr/>
        </p:nvSpPr>
        <p:spPr>
          <a:xfrm>
            <a:off x="3922850" y="5610225"/>
            <a:ext cx="2499166" cy="944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pPr>
            <a:r>
              <a:t>35,459</a:t>
            </a:r>
          </a:p>
          <a:p>
            <a:pPr>
              <a:defRPr sz="1300"/>
            </a:pPr>
            <a:r>
              <a:t>Average number of podcast downloads across Tiso Blackstar Group platforms (February 2019) </a:t>
            </a:r>
          </a:p>
        </p:txBody>
      </p:sp>
      <p:pic>
        <p:nvPicPr>
          <p:cNvPr id="1026" name="image58.png" descr="image58.png"/>
          <p:cNvPicPr>
            <a:picLocks noChangeAspect="1"/>
          </p:cNvPicPr>
          <p:nvPr/>
        </p:nvPicPr>
        <p:blipFill>
          <a:blip r:embed="rId4">
            <a:extLst/>
          </a:blip>
          <a:stretch>
            <a:fillRect/>
          </a:stretch>
        </p:blipFill>
        <p:spPr>
          <a:xfrm>
            <a:off x="3934726" y="372448"/>
            <a:ext cx="4755596" cy="4596797"/>
          </a:xfrm>
          <a:prstGeom prst="rect">
            <a:avLst/>
          </a:prstGeom>
          <a:ln>
            <a:solidFill>
              <a:srgbClr val="BFBFBF"/>
            </a:solidFill>
          </a:ln>
        </p:spPr>
      </p:pic>
      <p:pic>
        <p:nvPicPr>
          <p:cNvPr id="1027" name="image59.png" descr="image59.png"/>
          <p:cNvPicPr>
            <a:picLocks noChangeAspect="1"/>
          </p:cNvPicPr>
          <p:nvPr/>
        </p:nvPicPr>
        <p:blipFill>
          <a:blip r:embed="rId5">
            <a:extLst/>
          </a:blip>
          <a:stretch>
            <a:fillRect/>
          </a:stretch>
        </p:blipFill>
        <p:spPr>
          <a:xfrm>
            <a:off x="6598686" y="3760606"/>
            <a:ext cx="3566477" cy="2764020"/>
          </a:xfrm>
          <a:prstGeom prst="rect">
            <a:avLst/>
          </a:prstGeom>
          <a:ln>
            <a:solidFill>
              <a:srgbClr val="BFBFBF"/>
            </a:solidFill>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image3.jpeg" descr="image3.jpeg"/>
          <p:cNvPicPr>
            <a:picLocks noChangeAspect="1"/>
          </p:cNvPicPr>
          <p:nvPr/>
        </p:nvPicPr>
        <p:blipFill>
          <a:blip r:embed="rId2">
            <a:extLst/>
          </a:blip>
          <a:srcRect l="1" r="65980"/>
          <a:stretch>
            <a:fillRect/>
          </a:stretch>
        </p:blipFill>
        <p:spPr>
          <a:xfrm>
            <a:off x="4812" y="0"/>
            <a:ext cx="3637816" cy="7556500"/>
          </a:xfrm>
          <a:prstGeom prst="rect">
            <a:avLst/>
          </a:prstGeom>
          <a:ln w="12700">
            <a:miter lim="400000"/>
          </a:ln>
        </p:spPr>
      </p:pic>
      <p:sp>
        <p:nvSpPr>
          <p:cNvPr id="1030" name="AD SPACES"/>
          <p:cNvSpPr txBox="1"/>
          <p:nvPr/>
        </p:nvSpPr>
        <p:spPr>
          <a:xfrm>
            <a:off x="-287289" y="372447"/>
            <a:ext cx="3753486" cy="797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r">
              <a:defRPr sz="2800" b="1" spc="-25">
                <a:solidFill>
                  <a:srgbClr val="FFFFFF"/>
                </a:solidFill>
              </a:defRPr>
            </a:pPr>
            <a:r>
              <a:t>AD</a:t>
            </a:r>
            <a:br/>
            <a:r>
              <a:rPr b="0" spc="-50"/>
              <a:t>SPACES</a:t>
            </a:r>
          </a:p>
        </p:txBody>
      </p:sp>
      <p:sp>
        <p:nvSpPr>
          <p:cNvPr id="1031" name="Video"/>
          <p:cNvSpPr txBox="1"/>
          <p:nvPr/>
        </p:nvSpPr>
        <p:spPr>
          <a:xfrm>
            <a:off x="-287289" y="1267061"/>
            <a:ext cx="3753486" cy="35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800" spc="-50">
                <a:solidFill>
                  <a:srgbClr val="FFFFFF"/>
                </a:solidFill>
              </a:defRPr>
            </a:lvl1pPr>
          </a:lstStyle>
          <a:p>
            <a:r>
              <a:t>Video</a:t>
            </a:r>
          </a:p>
        </p:txBody>
      </p:sp>
      <p:pic>
        <p:nvPicPr>
          <p:cNvPr id="1032"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sp>
        <p:nvSpPr>
          <p:cNvPr id="1033" name="Tiso Blackstar Group publishes many hours of video every month across our websites – breaking news videos, lifestyle news and features, exclusive interviews, in-depth news analysis and more.…"/>
          <p:cNvSpPr txBox="1"/>
          <p:nvPr/>
        </p:nvSpPr>
        <p:spPr>
          <a:xfrm>
            <a:off x="622300" y="2027638"/>
            <a:ext cx="2849018" cy="2840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defRPr sz="1600">
                <a:solidFill>
                  <a:srgbClr val="FFFFFF"/>
                </a:solidFill>
              </a:defRPr>
            </a:pPr>
            <a:r>
              <a:t>Tiso Blackstar Group publishes many hours of video every month across our websites – breaking news videos, lifestyle news and features, exclusive interviews, in-depth news analysis and more. </a:t>
            </a:r>
          </a:p>
          <a:p>
            <a:pPr algn="r">
              <a:defRPr sz="1600">
                <a:solidFill>
                  <a:srgbClr val="FFFFFF"/>
                </a:solidFill>
              </a:defRPr>
            </a:pPr>
            <a:endParaRPr/>
          </a:p>
          <a:p>
            <a:pPr algn="r">
              <a:defRPr sz="1600">
                <a:solidFill>
                  <a:srgbClr val="FFFFFF"/>
                </a:solidFill>
              </a:defRPr>
            </a:pPr>
            <a:r>
              <a:t>We offer pre-roll advertising </a:t>
            </a:r>
            <a:br/>
            <a:r>
              <a:t>on these videos, as well as sponsorships.</a:t>
            </a:r>
          </a:p>
        </p:txBody>
      </p:sp>
      <p:sp>
        <p:nvSpPr>
          <p:cNvPr id="1034" name="5.7-million…"/>
          <p:cNvSpPr txBox="1"/>
          <p:nvPr/>
        </p:nvSpPr>
        <p:spPr>
          <a:xfrm>
            <a:off x="3847077" y="3800475"/>
            <a:ext cx="2321103" cy="11472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pPr>
            <a:r>
              <a:t>5.7-million</a:t>
            </a:r>
          </a:p>
          <a:p>
            <a:pPr>
              <a:defRPr sz="1300"/>
            </a:pPr>
            <a:r>
              <a:t>Total video views of Tiso Blackstar Group content across our websites, Facebook and YouTube (February 2019) </a:t>
            </a:r>
          </a:p>
        </p:txBody>
      </p:sp>
      <p:pic>
        <p:nvPicPr>
          <p:cNvPr id="1035" name="image60.png" descr="image60.png"/>
          <p:cNvPicPr>
            <a:picLocks noChangeAspect="1"/>
          </p:cNvPicPr>
          <p:nvPr/>
        </p:nvPicPr>
        <p:blipFill>
          <a:blip r:embed="rId4">
            <a:extLst/>
          </a:blip>
          <a:stretch>
            <a:fillRect/>
          </a:stretch>
        </p:blipFill>
        <p:spPr>
          <a:xfrm>
            <a:off x="3960126" y="276225"/>
            <a:ext cx="3376096" cy="3298825"/>
          </a:xfrm>
          <a:prstGeom prst="rect">
            <a:avLst/>
          </a:prstGeom>
          <a:ln>
            <a:solidFill>
              <a:srgbClr val="BFBFBF"/>
            </a:solidFill>
          </a:ln>
        </p:spPr>
      </p:pic>
      <p:pic>
        <p:nvPicPr>
          <p:cNvPr id="1036" name="image61.png" descr="image61.png"/>
          <p:cNvPicPr>
            <a:picLocks noChangeAspect="1"/>
          </p:cNvPicPr>
          <p:nvPr/>
        </p:nvPicPr>
        <p:blipFill>
          <a:blip r:embed="rId5">
            <a:extLst/>
          </a:blip>
          <a:stretch>
            <a:fillRect/>
          </a:stretch>
        </p:blipFill>
        <p:spPr>
          <a:xfrm>
            <a:off x="6230813" y="3428020"/>
            <a:ext cx="4087017" cy="3171826"/>
          </a:xfrm>
          <a:prstGeom prst="rect">
            <a:avLst/>
          </a:prstGeom>
          <a:ln>
            <a:solidFill>
              <a:srgbClr val="BFBFBF"/>
            </a:solidFill>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image3.jpeg" descr="image3.jpeg"/>
          <p:cNvPicPr>
            <a:picLocks noChangeAspect="1"/>
          </p:cNvPicPr>
          <p:nvPr/>
        </p:nvPicPr>
        <p:blipFill>
          <a:blip r:embed="rId2">
            <a:extLst/>
          </a:blip>
          <a:srcRect l="1" r="65980"/>
          <a:stretch>
            <a:fillRect/>
          </a:stretch>
        </p:blipFill>
        <p:spPr>
          <a:xfrm>
            <a:off x="4812" y="0"/>
            <a:ext cx="3637816" cy="7556500"/>
          </a:xfrm>
          <a:prstGeom prst="rect">
            <a:avLst/>
          </a:prstGeom>
          <a:ln w="12700">
            <a:miter lim="400000"/>
          </a:ln>
        </p:spPr>
      </p:pic>
      <p:sp>
        <p:nvSpPr>
          <p:cNvPr id="1039" name="AD SPACES"/>
          <p:cNvSpPr txBox="1"/>
          <p:nvPr/>
        </p:nvSpPr>
        <p:spPr>
          <a:xfrm>
            <a:off x="-287289" y="372447"/>
            <a:ext cx="3753486" cy="797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r">
              <a:defRPr sz="2800" b="1" spc="-25">
                <a:solidFill>
                  <a:srgbClr val="FFFFFF"/>
                </a:solidFill>
              </a:defRPr>
            </a:pPr>
            <a:r>
              <a:t>AD</a:t>
            </a:r>
            <a:br/>
            <a:r>
              <a:rPr b="0" spc="-50"/>
              <a:t>SPACES</a:t>
            </a:r>
          </a:p>
        </p:txBody>
      </p:sp>
      <p:sp>
        <p:nvSpPr>
          <p:cNvPr id="1040" name="Programmatic advertising"/>
          <p:cNvSpPr txBox="1"/>
          <p:nvPr/>
        </p:nvSpPr>
        <p:spPr>
          <a:xfrm>
            <a:off x="-287289" y="1267061"/>
            <a:ext cx="3753486" cy="301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400" spc="-50">
                <a:solidFill>
                  <a:srgbClr val="FFFFFF"/>
                </a:solidFill>
              </a:defRPr>
            </a:lvl1pPr>
          </a:lstStyle>
          <a:p>
            <a:r>
              <a:t>Programmatic advertising</a:t>
            </a:r>
          </a:p>
        </p:txBody>
      </p:sp>
      <p:pic>
        <p:nvPicPr>
          <p:cNvPr id="1041"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sp>
        <p:nvSpPr>
          <p:cNvPr id="1042" name="WHAT WE OFFER…"/>
          <p:cNvSpPr txBox="1"/>
          <p:nvPr/>
        </p:nvSpPr>
        <p:spPr>
          <a:xfrm>
            <a:off x="3985283" y="372447"/>
            <a:ext cx="6199874" cy="5875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b="1">
                <a:solidFill>
                  <a:srgbClr val="1F497D"/>
                </a:solidFill>
              </a:defRPr>
            </a:pPr>
            <a:r>
              <a:t>WHAT WE OFFER</a:t>
            </a:r>
          </a:p>
          <a:p>
            <a:pPr>
              <a:defRPr sz="2000">
                <a:solidFill>
                  <a:srgbClr val="1F497D"/>
                </a:solidFill>
              </a:defRPr>
            </a:pPr>
            <a:endParaRPr/>
          </a:p>
          <a:p>
            <a:pPr>
              <a:defRPr sz="2000" b="1"/>
            </a:pPr>
            <a:r>
              <a:t>Private marketplace deals </a:t>
            </a:r>
            <a:r>
              <a:rPr b="0"/>
              <a:t>are attractive because they bridge the best aspects of traditional direct sales and programmatic. Key benefits of programmatic advertising include an automated workflow that adds tremendous efficiencies to a sales process; the ability to target specific audiences in real time; and the evaluation, targeting and customisation of ad creative for each impression.</a:t>
            </a:r>
          </a:p>
          <a:p>
            <a:pPr>
              <a:defRPr sz="2000"/>
            </a:pPr>
            <a:r>
              <a:t> </a:t>
            </a:r>
          </a:p>
          <a:p>
            <a:pPr marL="342900" indent="-342900">
              <a:buSzPct val="100000"/>
              <a:buFont typeface="Arial"/>
              <a:buChar char="•"/>
              <a:defRPr sz="2000"/>
            </a:pPr>
            <a:r>
              <a:t>Tiso Blackstar Group offers you a universe of more than 7-million unique browsers.</a:t>
            </a:r>
          </a:p>
          <a:p>
            <a:pPr marL="342900" indent="-342900">
              <a:buSzPct val="100000"/>
              <a:buFont typeface="Arial"/>
              <a:buChar char="•"/>
              <a:defRPr sz="2000"/>
            </a:pPr>
            <a:r>
              <a:t>Target your advertising in a more granular way by buying audiences rather than sites.</a:t>
            </a:r>
          </a:p>
          <a:p>
            <a:pPr marL="342900" indent="-342900">
              <a:buSzPct val="100000"/>
              <a:buFont typeface="Arial"/>
              <a:buChar char="•"/>
              <a:defRPr sz="2000"/>
            </a:pPr>
            <a:r>
              <a:t>Plug directly into our inventory source in a safe and secure environment.</a:t>
            </a:r>
          </a:p>
          <a:p>
            <a:pPr marL="342900" indent="-342900">
              <a:buSzPct val="100000"/>
              <a:buFont typeface="Arial"/>
              <a:buChar char="•"/>
              <a:defRPr sz="2000"/>
            </a:pPr>
            <a:r>
              <a:t>Gain access to our premium inventory before it is made available to open auctions.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image3.jpeg" descr="image3.jpeg"/>
          <p:cNvPicPr>
            <a:picLocks noChangeAspect="1"/>
          </p:cNvPicPr>
          <p:nvPr/>
        </p:nvPicPr>
        <p:blipFill>
          <a:blip r:embed="rId2">
            <a:extLst/>
          </a:blip>
          <a:srcRect r="65610"/>
          <a:stretch>
            <a:fillRect/>
          </a:stretch>
        </p:blipFill>
        <p:spPr>
          <a:xfrm>
            <a:off x="0" y="6350"/>
            <a:ext cx="3677433" cy="7556500"/>
          </a:xfrm>
          <a:prstGeom prst="rect">
            <a:avLst/>
          </a:prstGeom>
          <a:ln w="12700">
            <a:miter lim="400000"/>
          </a:ln>
        </p:spPr>
      </p:pic>
      <p:sp>
        <p:nvSpPr>
          <p:cNvPr id="86" name="ONLINE  TERMINOLOGY"/>
          <p:cNvSpPr txBox="1">
            <a:spLocks noGrp="1"/>
          </p:cNvSpPr>
          <p:nvPr>
            <p:ph type="title"/>
          </p:nvPr>
        </p:nvSpPr>
        <p:spPr>
          <a:xfrm>
            <a:off x="-292101" y="378797"/>
            <a:ext cx="3753486" cy="861776"/>
          </a:xfrm>
          <a:prstGeom prst="rect">
            <a:avLst/>
          </a:prstGeom>
        </p:spPr>
        <p:txBody>
          <a:bodyPr/>
          <a:lstStyle/>
          <a:p>
            <a:pPr indent="12700" algn="r">
              <a:defRPr b="1" spc="-100">
                <a:latin typeface="+mn-lt"/>
                <a:ea typeface="+mn-ea"/>
                <a:cs typeface="+mn-cs"/>
                <a:sym typeface="Calibri"/>
              </a:defRPr>
            </a:pPr>
            <a:r>
              <a:t>ONLINE</a:t>
            </a:r>
            <a:r>
              <a:rPr spc="-200"/>
              <a:t> </a:t>
            </a:r>
            <a:br>
              <a:rPr spc="-200"/>
            </a:br>
            <a:r>
              <a:rPr b="0"/>
              <a:t>TERMINOLOGY</a:t>
            </a:r>
          </a:p>
        </p:txBody>
      </p:sp>
      <p:pic>
        <p:nvPicPr>
          <p:cNvPr id="87"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sp>
        <p:nvSpPr>
          <p:cNvPr id="88" name="Unique browsers: The number of browsers who visit your site within a reporting period (usually one calendar month), recording each visitor only once (unique) regardless of how many times they visited your site in that period.…"/>
          <p:cNvSpPr txBox="1"/>
          <p:nvPr/>
        </p:nvSpPr>
        <p:spPr>
          <a:xfrm>
            <a:off x="3899172" y="352425"/>
            <a:ext cx="3060280" cy="6365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600" b="1">
                <a:solidFill>
                  <a:srgbClr val="808080"/>
                </a:solidFill>
                <a:latin typeface="Tahoma"/>
                <a:ea typeface="Tahoma"/>
                <a:cs typeface="Tahoma"/>
                <a:sym typeface="Tahoma"/>
              </a:defRPr>
            </a:pPr>
            <a:r>
              <a:t>Unique browsers:</a:t>
            </a:r>
            <a:r>
              <a:rPr b="0"/>
              <a:t> The number of </a:t>
            </a:r>
            <a:r>
              <a:t>browsers</a:t>
            </a:r>
            <a:r>
              <a:rPr b="0"/>
              <a:t> who visit your site within a reporting period (usually one calendar month), recording each visitor only once (</a:t>
            </a:r>
            <a:r>
              <a:t>unique</a:t>
            </a:r>
            <a:r>
              <a:rPr b="0"/>
              <a:t>) regardless of how many times they visited your site in that period. </a:t>
            </a:r>
          </a:p>
          <a:p>
            <a:pPr>
              <a:defRPr sz="1600">
                <a:solidFill>
                  <a:srgbClr val="808080"/>
                </a:solidFill>
                <a:latin typeface="Tahoma"/>
                <a:ea typeface="Tahoma"/>
                <a:cs typeface="Tahoma"/>
                <a:sym typeface="Tahoma"/>
              </a:defRPr>
            </a:pPr>
            <a:endParaRPr b="0"/>
          </a:p>
          <a:p>
            <a:pPr>
              <a:defRPr sz="1600" b="1">
                <a:solidFill>
                  <a:srgbClr val="808080"/>
                </a:solidFill>
                <a:latin typeface="Tahoma"/>
                <a:ea typeface="Tahoma"/>
                <a:cs typeface="Tahoma"/>
                <a:sym typeface="Tahoma"/>
              </a:defRPr>
            </a:pPr>
            <a:r>
              <a:t>Impressions:</a:t>
            </a:r>
            <a:r>
              <a:rPr b="0"/>
              <a:t> The number of times an advertisement was viewed by </a:t>
            </a:r>
            <a:r>
              <a:t>browsers</a:t>
            </a:r>
            <a:r>
              <a:rPr b="0"/>
              <a:t>.</a:t>
            </a:r>
          </a:p>
          <a:p>
            <a:pPr>
              <a:defRPr sz="1600">
                <a:solidFill>
                  <a:srgbClr val="808080"/>
                </a:solidFill>
                <a:latin typeface="Tahoma"/>
                <a:ea typeface="Tahoma"/>
                <a:cs typeface="Tahoma"/>
                <a:sym typeface="Tahoma"/>
              </a:defRPr>
            </a:pPr>
            <a:endParaRPr b="0"/>
          </a:p>
          <a:p>
            <a:pPr>
              <a:defRPr sz="1600" b="1">
                <a:solidFill>
                  <a:srgbClr val="808080"/>
                </a:solidFill>
                <a:latin typeface="Tahoma"/>
                <a:ea typeface="Tahoma"/>
                <a:cs typeface="Tahoma"/>
                <a:sym typeface="Tahoma"/>
              </a:defRPr>
            </a:pPr>
            <a:r>
              <a:t>Pageviews:</a:t>
            </a:r>
            <a:r>
              <a:rPr b="0"/>
              <a:t> The number of times a web page was viewed by </a:t>
            </a:r>
            <a:r>
              <a:t>browsers</a:t>
            </a:r>
            <a:r>
              <a:rPr b="0"/>
              <a:t>.</a:t>
            </a:r>
          </a:p>
          <a:p>
            <a:pPr>
              <a:defRPr sz="1600">
                <a:solidFill>
                  <a:srgbClr val="808080"/>
                </a:solidFill>
                <a:latin typeface="Tahoma"/>
                <a:ea typeface="Tahoma"/>
                <a:cs typeface="Tahoma"/>
                <a:sym typeface="Tahoma"/>
              </a:defRPr>
            </a:pPr>
            <a:endParaRPr b="0"/>
          </a:p>
          <a:p>
            <a:pPr>
              <a:defRPr sz="1600" b="1">
                <a:solidFill>
                  <a:srgbClr val="808080"/>
                </a:solidFill>
                <a:latin typeface="Tahoma"/>
                <a:ea typeface="Tahoma"/>
                <a:cs typeface="Tahoma"/>
                <a:sym typeface="Tahoma"/>
              </a:defRPr>
            </a:pPr>
            <a:r>
              <a:t>Run of site:</a:t>
            </a:r>
            <a:r>
              <a:rPr b="0"/>
              <a:t> A run-of-site ad</a:t>
            </a:r>
          </a:p>
          <a:p>
            <a:pPr>
              <a:defRPr sz="1600">
                <a:solidFill>
                  <a:srgbClr val="808080"/>
                </a:solidFill>
                <a:latin typeface="Tahoma"/>
                <a:ea typeface="Tahoma"/>
                <a:cs typeface="Tahoma"/>
                <a:sym typeface="Tahoma"/>
              </a:defRPr>
            </a:pPr>
            <a:r>
              <a:t>is placed to rotate on all </a:t>
            </a:r>
          </a:p>
          <a:p>
            <a:pPr>
              <a:defRPr sz="1600">
                <a:solidFill>
                  <a:srgbClr val="808080"/>
                </a:solidFill>
                <a:latin typeface="Tahoma"/>
                <a:ea typeface="Tahoma"/>
                <a:cs typeface="Tahoma"/>
                <a:sym typeface="Tahoma"/>
              </a:defRPr>
            </a:pPr>
            <a:r>
              <a:t>non-featured ad spaces on</a:t>
            </a:r>
          </a:p>
          <a:p>
            <a:pPr>
              <a:defRPr sz="1600">
                <a:solidFill>
                  <a:srgbClr val="808080"/>
                </a:solidFill>
                <a:latin typeface="Tahoma"/>
                <a:ea typeface="Tahoma"/>
                <a:cs typeface="Tahoma"/>
                <a:sym typeface="Tahoma"/>
              </a:defRPr>
            </a:pPr>
            <a:r>
              <a:t>a website. </a:t>
            </a:r>
          </a:p>
          <a:p>
            <a:pPr>
              <a:defRPr sz="1600" b="1">
                <a:solidFill>
                  <a:srgbClr val="808080"/>
                </a:solidFill>
                <a:latin typeface="Tahoma"/>
                <a:ea typeface="Tahoma"/>
                <a:cs typeface="Tahoma"/>
                <a:sym typeface="Tahoma"/>
              </a:defRPr>
            </a:pPr>
            <a:endParaRPr/>
          </a:p>
          <a:p>
            <a:pPr>
              <a:defRPr sz="1600" b="1">
                <a:solidFill>
                  <a:srgbClr val="808080"/>
                </a:solidFill>
                <a:latin typeface="Tahoma"/>
                <a:ea typeface="Tahoma"/>
                <a:cs typeface="Tahoma"/>
                <a:sym typeface="Tahoma"/>
              </a:defRPr>
            </a:pPr>
            <a:r>
              <a:t>Run of network</a:t>
            </a:r>
            <a:r>
              <a:rPr b="0"/>
              <a:t>: A run-of-network ad is placed to run </a:t>
            </a:r>
          </a:p>
          <a:p>
            <a:pPr>
              <a:defRPr sz="1600">
                <a:solidFill>
                  <a:srgbClr val="808080"/>
                </a:solidFill>
                <a:latin typeface="Tahoma"/>
                <a:ea typeface="Tahoma"/>
                <a:cs typeface="Tahoma"/>
                <a:sym typeface="Tahoma"/>
              </a:defRPr>
            </a:pPr>
            <a:r>
              <a:t>on all websites within a network of sites. </a:t>
            </a:r>
          </a:p>
        </p:txBody>
      </p:sp>
      <p:sp>
        <p:nvSpPr>
          <p:cNvPr id="89" name="CPM: CPM is &quot;cost per thousand&quot; ad impressions,…"/>
          <p:cNvSpPr txBox="1"/>
          <p:nvPr/>
        </p:nvSpPr>
        <p:spPr>
          <a:xfrm>
            <a:off x="7391548" y="352425"/>
            <a:ext cx="3162000" cy="4917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600" b="1">
                <a:solidFill>
                  <a:srgbClr val="808080"/>
                </a:solidFill>
                <a:latin typeface="Tahoma"/>
                <a:ea typeface="Tahoma"/>
                <a:cs typeface="Tahoma"/>
                <a:sym typeface="Tahoma"/>
              </a:defRPr>
            </a:pPr>
            <a:r>
              <a:t>CPM:</a:t>
            </a:r>
            <a:r>
              <a:rPr b="0"/>
              <a:t> CPM is "cost per thousand" ad impressions, </a:t>
            </a:r>
          </a:p>
          <a:p>
            <a:pPr>
              <a:defRPr sz="1600">
                <a:solidFill>
                  <a:srgbClr val="808080"/>
                </a:solidFill>
                <a:latin typeface="Tahoma"/>
                <a:ea typeface="Tahoma"/>
                <a:cs typeface="Tahoma"/>
                <a:sym typeface="Tahoma"/>
              </a:defRPr>
            </a:pPr>
            <a:r>
              <a:t>a standard industry measure </a:t>
            </a:r>
          </a:p>
          <a:p>
            <a:pPr>
              <a:defRPr sz="1600">
                <a:solidFill>
                  <a:srgbClr val="808080"/>
                </a:solidFill>
                <a:latin typeface="Tahoma"/>
                <a:ea typeface="Tahoma"/>
                <a:cs typeface="Tahoma"/>
                <a:sym typeface="Tahoma"/>
              </a:defRPr>
            </a:pPr>
            <a:r>
              <a:t>for selling ads on websites. </a:t>
            </a:r>
          </a:p>
          <a:p>
            <a:pPr>
              <a:defRPr sz="1600">
                <a:solidFill>
                  <a:srgbClr val="808080"/>
                </a:solidFill>
                <a:latin typeface="Tahoma"/>
                <a:ea typeface="Tahoma"/>
                <a:cs typeface="Tahoma"/>
                <a:sym typeface="Tahoma"/>
              </a:defRPr>
            </a:pPr>
            <a:r>
              <a:t>This measure is taken from</a:t>
            </a:r>
          </a:p>
          <a:p>
            <a:pPr>
              <a:defRPr sz="1600">
                <a:solidFill>
                  <a:srgbClr val="808080"/>
                </a:solidFill>
                <a:latin typeface="Tahoma"/>
                <a:ea typeface="Tahoma"/>
                <a:cs typeface="Tahoma"/>
                <a:sym typeface="Tahoma"/>
              </a:defRPr>
            </a:pPr>
            <a:r>
              <a:t>print advertising. The "M" </a:t>
            </a:r>
            <a:br/>
            <a:r>
              <a:t>is taken from the Roman numeral for "thousand".</a:t>
            </a:r>
          </a:p>
          <a:p>
            <a:pPr>
              <a:defRPr sz="1600">
                <a:solidFill>
                  <a:srgbClr val="808080"/>
                </a:solidFill>
                <a:latin typeface="Tahoma"/>
                <a:ea typeface="Tahoma"/>
                <a:cs typeface="Tahoma"/>
                <a:sym typeface="Tahoma"/>
              </a:defRPr>
            </a:pPr>
            <a:endParaRPr/>
          </a:p>
          <a:p>
            <a:pPr>
              <a:defRPr sz="1600" b="1">
                <a:solidFill>
                  <a:srgbClr val="808080"/>
                </a:solidFill>
                <a:latin typeface="Tahoma"/>
                <a:ea typeface="Tahoma"/>
                <a:cs typeface="Tahoma"/>
                <a:sym typeface="Tahoma"/>
              </a:defRPr>
            </a:pPr>
            <a:r>
              <a:t>Clickthrough rate:</a:t>
            </a:r>
            <a:r>
              <a:rPr b="0"/>
              <a:t> </a:t>
            </a:r>
          </a:p>
          <a:p>
            <a:pPr>
              <a:defRPr sz="1600">
                <a:solidFill>
                  <a:srgbClr val="808080"/>
                </a:solidFill>
                <a:latin typeface="Tahoma"/>
                <a:ea typeface="Tahoma"/>
                <a:cs typeface="Tahoma"/>
                <a:sym typeface="Tahoma"/>
              </a:defRPr>
            </a:pPr>
            <a:r>
              <a:t>The percentage of ad views </a:t>
            </a:r>
          </a:p>
          <a:p>
            <a:pPr>
              <a:defRPr sz="1600">
                <a:solidFill>
                  <a:srgbClr val="808080"/>
                </a:solidFill>
                <a:latin typeface="Tahoma"/>
                <a:ea typeface="Tahoma"/>
                <a:cs typeface="Tahoma"/>
                <a:sym typeface="Tahoma"/>
              </a:defRPr>
            </a:pPr>
            <a:r>
              <a:t>or impressions that resulted </a:t>
            </a:r>
          </a:p>
          <a:p>
            <a:pPr>
              <a:defRPr sz="1600">
                <a:solidFill>
                  <a:srgbClr val="808080"/>
                </a:solidFill>
                <a:latin typeface="Tahoma"/>
                <a:ea typeface="Tahoma"/>
                <a:cs typeface="Tahoma"/>
                <a:sym typeface="Tahoma"/>
              </a:defRPr>
            </a:pPr>
            <a:r>
              <a:t>in clickthroughs to the</a:t>
            </a:r>
          </a:p>
          <a:p>
            <a:pPr>
              <a:defRPr sz="1600">
                <a:solidFill>
                  <a:srgbClr val="808080"/>
                </a:solidFill>
                <a:latin typeface="Tahoma"/>
                <a:ea typeface="Tahoma"/>
                <a:cs typeface="Tahoma"/>
                <a:sym typeface="Tahoma"/>
              </a:defRPr>
            </a:pPr>
            <a:r>
              <a:t>target page. </a:t>
            </a:r>
          </a:p>
          <a:p>
            <a:pPr>
              <a:defRPr sz="1600">
                <a:solidFill>
                  <a:srgbClr val="808080"/>
                </a:solidFill>
                <a:latin typeface="Tahoma"/>
                <a:ea typeface="Tahoma"/>
                <a:cs typeface="Tahoma"/>
                <a:sym typeface="Tahoma"/>
              </a:defRPr>
            </a:pPr>
            <a:endParaRPr/>
          </a:p>
          <a:p>
            <a:pPr>
              <a:defRPr sz="1600" b="1">
                <a:solidFill>
                  <a:srgbClr val="808080"/>
                </a:solidFill>
                <a:latin typeface="Tahoma"/>
                <a:ea typeface="Tahoma"/>
                <a:cs typeface="Tahoma"/>
                <a:sym typeface="Tahoma"/>
              </a:defRPr>
            </a:pPr>
            <a:r>
              <a:t>Banner:</a:t>
            </a:r>
            <a:r>
              <a:rPr b="0"/>
              <a:t> An advertisement in the form of a graphic image that typically runs across a web page or is positioned in a margin or other space reserved for ads.</a:t>
            </a:r>
            <a:r>
              <a:rPr b="0">
                <a:solidFill>
                  <a:srgbClr val="000000"/>
                </a:solidFill>
              </a:rPr>
              <a:t> </a:t>
            </a:r>
          </a:p>
        </p:txBody>
      </p:sp>
      <p:sp>
        <p:nvSpPr>
          <p:cNvPr id="90" name="Line"/>
          <p:cNvSpPr/>
          <p:nvPr/>
        </p:nvSpPr>
        <p:spPr>
          <a:xfrm flipH="1">
            <a:off x="7175499" y="378797"/>
            <a:ext cx="1" cy="6298228"/>
          </a:xfrm>
          <a:prstGeom prst="line">
            <a:avLst/>
          </a:prstGeom>
          <a:ln>
            <a:solidFill>
              <a:srgbClr val="BFBFBF"/>
            </a:solidFill>
          </a:ln>
        </p:spPr>
        <p:txBody>
          <a:bodyPr lIns="45719" rIns="45719"/>
          <a:lstStyle/>
          <a:p>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 name="image3.jpeg" descr="image3.jpeg"/>
          <p:cNvPicPr>
            <a:picLocks noChangeAspect="1"/>
          </p:cNvPicPr>
          <p:nvPr/>
        </p:nvPicPr>
        <p:blipFill>
          <a:blip r:embed="rId2">
            <a:extLst/>
          </a:blip>
          <a:srcRect l="1" r="65980"/>
          <a:stretch>
            <a:fillRect/>
          </a:stretch>
        </p:blipFill>
        <p:spPr>
          <a:xfrm>
            <a:off x="4812" y="0"/>
            <a:ext cx="3637816" cy="7556500"/>
          </a:xfrm>
          <a:prstGeom prst="rect">
            <a:avLst/>
          </a:prstGeom>
          <a:ln w="12700">
            <a:miter lim="400000"/>
          </a:ln>
        </p:spPr>
      </p:pic>
      <p:sp>
        <p:nvSpPr>
          <p:cNvPr id="1045" name="AD SPACES"/>
          <p:cNvSpPr txBox="1"/>
          <p:nvPr/>
        </p:nvSpPr>
        <p:spPr>
          <a:xfrm>
            <a:off x="-287289" y="372447"/>
            <a:ext cx="3753486" cy="797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r">
              <a:defRPr sz="2800" b="1" spc="-25">
                <a:solidFill>
                  <a:srgbClr val="FFFFFF"/>
                </a:solidFill>
              </a:defRPr>
            </a:pPr>
            <a:r>
              <a:t>AD</a:t>
            </a:r>
            <a:br/>
            <a:r>
              <a:rPr b="0" spc="-50"/>
              <a:t>SPACES</a:t>
            </a:r>
          </a:p>
        </p:txBody>
      </p:sp>
      <p:sp>
        <p:nvSpPr>
          <p:cNvPr id="1046" name="Programmatic advertising"/>
          <p:cNvSpPr txBox="1"/>
          <p:nvPr/>
        </p:nvSpPr>
        <p:spPr>
          <a:xfrm>
            <a:off x="-287289" y="1267061"/>
            <a:ext cx="3753486" cy="301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400" spc="-50">
                <a:solidFill>
                  <a:srgbClr val="FFFFFF"/>
                </a:solidFill>
              </a:defRPr>
            </a:lvl1pPr>
          </a:lstStyle>
          <a:p>
            <a:r>
              <a:t>Programmatic advertising</a:t>
            </a:r>
          </a:p>
        </p:txBody>
      </p:sp>
      <p:pic>
        <p:nvPicPr>
          <p:cNvPr id="1047"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sp>
        <p:nvSpPr>
          <p:cNvPr id="1048" name="PMP audiences (first-party data)…"/>
          <p:cNvSpPr txBox="1"/>
          <p:nvPr/>
        </p:nvSpPr>
        <p:spPr>
          <a:xfrm>
            <a:off x="3934726" y="301624"/>
            <a:ext cx="6199874"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800" b="1">
                <a:solidFill>
                  <a:srgbClr val="1F497D"/>
                </a:solidFill>
              </a:defRPr>
            </a:pPr>
            <a:r>
              <a:t>PMP audiences (first-party data)</a:t>
            </a:r>
            <a:endParaRPr sz="2000"/>
          </a:p>
          <a:p>
            <a:pPr>
              <a:defRPr sz="1600" b="1">
                <a:solidFill>
                  <a:srgbClr val="1F497D"/>
                </a:solidFill>
              </a:defRPr>
            </a:pPr>
            <a:r>
              <a:t>In addition to standard IAB audience segments, through Cxense and Enreach we can build customised audience segments. For example:</a:t>
            </a:r>
          </a:p>
        </p:txBody>
      </p:sp>
      <p:graphicFrame>
        <p:nvGraphicFramePr>
          <p:cNvPr id="1049" name="Table"/>
          <p:cNvGraphicFramePr/>
          <p:nvPr/>
        </p:nvGraphicFramePr>
        <p:xfrm>
          <a:off x="3993013" y="1742385"/>
          <a:ext cx="6083301" cy="4800597"/>
        </p:xfrm>
        <a:graphic>
          <a:graphicData uri="http://schemas.openxmlformats.org/drawingml/2006/table">
            <a:tbl>
              <a:tblPr>
                <a:tableStyleId>{4C3C2611-4C71-4FC5-86AE-919BDF0F9419}</a:tableStyleId>
              </a:tblPr>
              <a:tblGrid>
                <a:gridCol w="2345002"/>
                <a:gridCol w="1130626"/>
                <a:gridCol w="1202955"/>
                <a:gridCol w="1404717"/>
              </a:tblGrid>
              <a:tr h="291469">
                <a:tc>
                  <a:txBody>
                    <a:bodyPr/>
                    <a:lstStyle/>
                    <a:p>
                      <a:pPr algn="l"/>
                      <a:r>
                        <a:rPr sz="1200" b="1">
                          <a:solidFill>
                            <a:srgbClr val="FFFFFF"/>
                          </a:solidFill>
                        </a:rPr>
                        <a:t>Segment</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chemeClr val="accent1">
                        <a:satOff val="-4409"/>
                        <a:lumOff val="-10509"/>
                      </a:schemeClr>
                    </a:solidFill>
                  </a:tcPr>
                </a:tc>
                <a:tc>
                  <a:txBody>
                    <a:bodyPr/>
                    <a:lstStyle/>
                    <a:p>
                      <a:pPr algn="ctr"/>
                      <a:r>
                        <a:rPr sz="1200" b="1">
                          <a:solidFill>
                            <a:srgbClr val="FFFFFF"/>
                          </a:solidFill>
                        </a:rPr>
                        <a:t> Unique users </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chemeClr val="accent1">
                        <a:satOff val="-4409"/>
                        <a:lumOff val="-10509"/>
                      </a:schemeClr>
                    </a:solidFill>
                  </a:tcPr>
                </a:tc>
                <a:tc>
                  <a:txBody>
                    <a:bodyPr/>
                    <a:lstStyle/>
                    <a:p>
                      <a:pPr algn="ctr"/>
                      <a:r>
                        <a:rPr sz="1200" b="1">
                          <a:solidFill>
                            <a:srgbClr val="FFFFFF"/>
                          </a:solidFill>
                        </a:rPr>
                        <a:t>% of network</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chemeClr val="accent1">
                        <a:satOff val="-4409"/>
                        <a:lumOff val="-10509"/>
                      </a:schemeClr>
                    </a:solidFill>
                  </a:tcPr>
                </a:tc>
                <a:tc>
                  <a:txBody>
                    <a:bodyPr/>
                    <a:lstStyle/>
                    <a:p>
                      <a:pPr algn="ctr"/>
                      <a:r>
                        <a:rPr sz="1200" b="1">
                          <a:solidFill>
                            <a:srgbClr val="FFFFFF"/>
                          </a:solidFill>
                        </a:rPr>
                        <a:t> Pageviews </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chemeClr val="accent1">
                        <a:satOff val="-4409"/>
                        <a:lumOff val="-10509"/>
                      </a:schemeClr>
                    </a:solidFill>
                  </a:tcPr>
                </a:tc>
              </a:tr>
              <a:tr h="240669">
                <a:tc>
                  <a:txBody>
                    <a:bodyPr/>
                    <a:lstStyle/>
                    <a:p>
                      <a:pPr algn="l"/>
                      <a:r>
                        <a:rPr sz="1200"/>
                        <a:t>Active Outdoors &amp; Nature</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66 000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ctr"/>
                      <a:r>
                        <a:rPr sz="1200"/>
                        <a:t>0,9%</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300 000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240669">
                <a:tc>
                  <a:txBody>
                    <a:bodyPr/>
                    <a:lstStyle/>
                    <a:p>
                      <a:pPr algn="l"/>
                      <a:r>
                        <a:rPr sz="1200"/>
                        <a:t>Animal Lovers</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173 000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ctr"/>
                      <a:r>
                        <a:rPr sz="1200"/>
                        <a:t>2,4%</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846 000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240669">
                <a:tc>
                  <a:txBody>
                    <a:bodyPr/>
                    <a:lstStyle/>
                    <a:p>
                      <a:pPr algn="l"/>
                      <a:r>
                        <a:rPr sz="1200"/>
                        <a:t>Business/Career</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363 000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ctr"/>
                      <a:r>
                        <a:rPr sz="1200"/>
                        <a:t>5%</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4 300 000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227884">
                <a:tc>
                  <a:txBody>
                    <a:bodyPr/>
                    <a:lstStyle/>
                    <a:p>
                      <a:pPr algn="l"/>
                      <a:r>
                        <a:rPr sz="1200"/>
                        <a:t>Celebrities &amp; Entertainment</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320 000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ctr"/>
                      <a:r>
                        <a:rPr sz="1200"/>
                        <a:t>4,4%</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4 800 000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240669">
                <a:tc>
                  <a:txBody>
                    <a:bodyPr/>
                    <a:lstStyle/>
                    <a:p>
                      <a:pPr algn="l"/>
                      <a:r>
                        <a:rPr sz="1200"/>
                        <a:t>Children &amp; Parenting</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420 000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ctr"/>
                      <a:r>
                        <a:rPr sz="1200"/>
                        <a:t>5,8%</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4 400 000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240669">
                <a:tc>
                  <a:txBody>
                    <a:bodyPr/>
                    <a:lstStyle/>
                    <a:p>
                      <a:pPr algn="l"/>
                      <a:r>
                        <a:rPr sz="1200"/>
                        <a:t>Fashion &amp; Beauty</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247 000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ctr"/>
                      <a:r>
                        <a:rPr sz="1200"/>
                        <a:t>3,4%</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7 200 000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240669">
                <a:tc>
                  <a:txBody>
                    <a:bodyPr/>
                    <a:lstStyle/>
                    <a:p>
                      <a:pPr algn="l"/>
                      <a:r>
                        <a:rPr sz="1200"/>
                        <a:t>Food, Wine &amp; Dining</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283 000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ctr"/>
                      <a:r>
                        <a:rPr sz="1200"/>
                        <a:t>3,9%</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2 000 000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240669">
                <a:tc>
                  <a:txBody>
                    <a:bodyPr/>
                    <a:lstStyle/>
                    <a:p>
                      <a:pPr algn="l"/>
                      <a:r>
                        <a:rPr sz="1200"/>
                        <a:t>Gaming</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219 000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ctr"/>
                      <a:r>
                        <a:rPr sz="1200"/>
                        <a:t>3%</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1 100 000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240669">
                <a:tc>
                  <a:txBody>
                    <a:bodyPr/>
                    <a:lstStyle/>
                    <a:p>
                      <a:pPr algn="l"/>
                      <a:r>
                        <a:rPr sz="1200"/>
                        <a:t>Health &amp; Fitness</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276 000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ctr"/>
                      <a:r>
                        <a:rPr sz="1200"/>
                        <a:t>3,8%</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1 600 000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240669">
                <a:tc>
                  <a:txBody>
                    <a:bodyPr/>
                    <a:lstStyle/>
                    <a:p>
                      <a:pPr algn="l"/>
                      <a:r>
                        <a:rPr sz="1200"/>
                        <a:t>Music Lovers</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383 000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ctr"/>
                      <a:r>
                        <a:rPr sz="1200"/>
                        <a:t>5,3%</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5 300 000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240669">
                <a:tc>
                  <a:txBody>
                    <a:bodyPr/>
                    <a:lstStyle/>
                    <a:p>
                      <a:pPr algn="l"/>
                      <a:r>
                        <a:rPr sz="1200"/>
                        <a:t>Personal Finance &amp; Economy</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468 000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ctr"/>
                      <a:r>
                        <a:rPr sz="1200"/>
                        <a:t>6,4%</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6 500 000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240669">
                <a:tc>
                  <a:txBody>
                    <a:bodyPr/>
                    <a:lstStyle/>
                    <a:p>
                      <a:pPr algn="l"/>
                      <a:r>
                        <a:rPr sz="1200"/>
                        <a:t>Plants/Gardening</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144 000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ctr"/>
                      <a:r>
                        <a:rPr sz="1200"/>
                        <a:t>2%</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766 000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240669">
                <a:tc>
                  <a:txBody>
                    <a:bodyPr/>
                    <a:lstStyle/>
                    <a:p>
                      <a:pPr algn="l"/>
                      <a:r>
                        <a:rPr sz="1200"/>
                        <a:t>Sports Followers</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275 000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ctr"/>
                      <a:r>
                        <a:rPr sz="1200"/>
                        <a:t>3,8%</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4 500 000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240669">
                <a:tc>
                  <a:txBody>
                    <a:bodyPr/>
                    <a:lstStyle/>
                    <a:p>
                      <a:pPr algn="l"/>
                      <a:r>
                        <a:rPr sz="1200"/>
                        <a:t>Studying</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152 000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ctr"/>
                      <a:r>
                        <a:rPr sz="1200"/>
                        <a:t>2,1%</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700 000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240669">
                <a:tc>
                  <a:txBody>
                    <a:bodyPr/>
                    <a:lstStyle/>
                    <a:p>
                      <a:pPr algn="l"/>
                      <a:r>
                        <a:rPr sz="1200"/>
                        <a:t>Style &amp; Trendsetters</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196 000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ctr"/>
                      <a:r>
                        <a:rPr sz="1200"/>
                        <a:t>2,7%</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1 100 000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240669">
                <a:tc>
                  <a:txBody>
                    <a:bodyPr/>
                    <a:lstStyle/>
                    <a:p>
                      <a:pPr algn="l"/>
                      <a:r>
                        <a:rPr sz="1200"/>
                        <a:t>Technology &amp; Gadgets</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294 000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ctr"/>
                      <a:r>
                        <a:rPr sz="1200"/>
                        <a:t>4%</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1 500 000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240669">
                <a:tc>
                  <a:txBody>
                    <a:bodyPr/>
                    <a:lstStyle/>
                    <a:p>
                      <a:pPr algn="l"/>
                      <a:r>
                        <a:rPr sz="1200"/>
                        <a:t>Thearte, Arts &amp; Culture</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340 000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ctr"/>
                      <a:r>
                        <a:rPr sz="1200"/>
                        <a:t>4,7%</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3 400 000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240669">
                <a:tc>
                  <a:txBody>
                    <a:bodyPr/>
                    <a:lstStyle/>
                    <a:p>
                      <a:pPr algn="l"/>
                      <a:r>
                        <a:rPr sz="1200"/>
                        <a:t>Weekends &amp; Nightlife</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110 000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ctr"/>
                      <a:r>
                        <a:rPr sz="1200"/>
                        <a:t>1,5%</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476 000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240669">
                <a:tc>
                  <a:txBody>
                    <a:bodyPr/>
                    <a:lstStyle/>
                    <a:p>
                      <a:pPr algn="l"/>
                      <a:r>
                        <a:rPr sz="1200"/>
                        <a:t>World Travel Enthusiasts</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338 000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ctr"/>
                      <a:r>
                        <a:rPr sz="1200"/>
                        <a:t>4,6%</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a:r>
                        <a:rPr sz="1200"/>
                        <a:t>            2 500 000 </a:t>
                      </a:r>
                    </a:p>
                  </a:txBody>
                  <a:tcPr marL="9525" marR="9525" marT="9525" marB="9525" anchor="b"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bl>
          </a:graphicData>
        </a:graphic>
      </p:graphicFrame>
      <p:sp>
        <p:nvSpPr>
          <p:cNvPr id="1050" name="Universe: 7.3-million monthly unique browsers"/>
          <p:cNvSpPr txBox="1"/>
          <p:nvPr/>
        </p:nvSpPr>
        <p:spPr>
          <a:xfrm>
            <a:off x="3972426" y="6876301"/>
            <a:ext cx="4191001"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b="1"/>
            </a:lvl1pPr>
          </a:lstStyle>
          <a:p>
            <a:r>
              <a:t>Universe: 7.3-million monthly unique browsers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2" name="image3.jpeg" descr="image3.jpeg"/>
          <p:cNvPicPr>
            <a:picLocks noChangeAspect="1"/>
          </p:cNvPicPr>
          <p:nvPr/>
        </p:nvPicPr>
        <p:blipFill>
          <a:blip r:embed="rId2">
            <a:extLst/>
          </a:blip>
          <a:srcRect l="1" r="65980"/>
          <a:stretch>
            <a:fillRect/>
          </a:stretch>
        </p:blipFill>
        <p:spPr>
          <a:xfrm>
            <a:off x="4812" y="0"/>
            <a:ext cx="3637816" cy="7556500"/>
          </a:xfrm>
          <a:prstGeom prst="rect">
            <a:avLst/>
          </a:prstGeom>
          <a:ln w="12700">
            <a:miter lim="400000"/>
          </a:ln>
        </p:spPr>
      </p:pic>
      <p:sp>
        <p:nvSpPr>
          <p:cNvPr id="1053" name="AD SPACES"/>
          <p:cNvSpPr txBox="1"/>
          <p:nvPr/>
        </p:nvSpPr>
        <p:spPr>
          <a:xfrm>
            <a:off x="-287289" y="372447"/>
            <a:ext cx="3753486" cy="797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r">
              <a:defRPr sz="2800" b="1" spc="-25">
                <a:solidFill>
                  <a:srgbClr val="FFFFFF"/>
                </a:solidFill>
              </a:defRPr>
            </a:pPr>
            <a:r>
              <a:t>AD</a:t>
            </a:r>
            <a:br/>
            <a:r>
              <a:rPr b="0" spc="-50"/>
              <a:t>SPACES</a:t>
            </a:r>
          </a:p>
        </p:txBody>
      </p:sp>
      <p:sp>
        <p:nvSpPr>
          <p:cNvPr id="1054" name="Native advertising"/>
          <p:cNvSpPr txBox="1"/>
          <p:nvPr/>
        </p:nvSpPr>
        <p:spPr>
          <a:xfrm>
            <a:off x="-287289" y="1267061"/>
            <a:ext cx="3753486" cy="35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800" spc="-50">
                <a:solidFill>
                  <a:srgbClr val="FFFFFF"/>
                </a:solidFill>
              </a:defRPr>
            </a:lvl1pPr>
          </a:lstStyle>
          <a:p>
            <a:r>
              <a:t>Native advertising</a:t>
            </a:r>
          </a:p>
        </p:txBody>
      </p:sp>
      <p:pic>
        <p:nvPicPr>
          <p:cNvPr id="1055"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sp>
        <p:nvSpPr>
          <p:cNvPr id="1056" name="WHAT IS NATIVE ADVERTISING?…"/>
          <p:cNvSpPr txBox="1"/>
          <p:nvPr/>
        </p:nvSpPr>
        <p:spPr>
          <a:xfrm>
            <a:off x="3934726" y="372447"/>
            <a:ext cx="5983976" cy="5932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solidFill>
                  <a:srgbClr val="1F497D"/>
                </a:solidFill>
              </a:defRPr>
            </a:pPr>
            <a:r>
              <a:t>WHAT IS NATIVE ADVERTISING?</a:t>
            </a:r>
          </a:p>
          <a:p>
            <a:endParaRPr/>
          </a:p>
          <a:p>
            <a:r>
              <a:t>Paid-for articles, infographics, videos and more presented similarly to regular editorial content, in the style of the hosting website. It provides value to readers by </a:t>
            </a:r>
            <a:r>
              <a:rPr i="1"/>
              <a:t>entertaining, informing or educating </a:t>
            </a:r>
            <a:r>
              <a:t>while raising awareness of a brand message or campaign.</a:t>
            </a:r>
          </a:p>
          <a:p>
            <a:r>
              <a:t> </a:t>
            </a:r>
          </a:p>
          <a:p>
            <a:pPr>
              <a:defRPr b="1">
                <a:solidFill>
                  <a:srgbClr val="1F497D"/>
                </a:solidFill>
              </a:defRPr>
            </a:pPr>
            <a:r>
              <a:t>TYPES OF NATIVE CONTENT</a:t>
            </a:r>
          </a:p>
          <a:p>
            <a:endParaRPr/>
          </a:p>
          <a:p>
            <a:pPr>
              <a:defRPr b="1"/>
            </a:pPr>
            <a:r>
              <a:t>Sponsored (paid-for/branded)</a:t>
            </a:r>
          </a:p>
          <a:p>
            <a:r>
              <a:t>Provided by the brand or created by Tiso Blackstar Group –custom-written in an editorially engaging way for maximum appeal to our readers. </a:t>
            </a:r>
          </a:p>
          <a:p>
            <a:pPr>
              <a:defRPr b="1"/>
            </a:pPr>
            <a:endParaRPr/>
          </a:p>
          <a:p>
            <a:pPr>
              <a:defRPr b="1"/>
            </a:pPr>
            <a:r>
              <a:t>Advertorial </a:t>
            </a:r>
          </a:p>
          <a:p>
            <a:r>
              <a:t>Content presented by the brand to push a particular product or aspect of the brand itself (but such content often fails to attract readers’ attention).</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8" name="image3.jpeg" descr="image3.jpeg"/>
          <p:cNvPicPr>
            <a:picLocks noChangeAspect="1"/>
          </p:cNvPicPr>
          <p:nvPr/>
        </p:nvPicPr>
        <p:blipFill>
          <a:blip r:embed="rId2">
            <a:extLst/>
          </a:blip>
          <a:srcRect l="1" r="65980"/>
          <a:stretch>
            <a:fillRect/>
          </a:stretch>
        </p:blipFill>
        <p:spPr>
          <a:xfrm>
            <a:off x="4812" y="0"/>
            <a:ext cx="3637816" cy="7556500"/>
          </a:xfrm>
          <a:prstGeom prst="rect">
            <a:avLst/>
          </a:prstGeom>
          <a:ln w="12700">
            <a:miter lim="400000"/>
          </a:ln>
        </p:spPr>
      </p:pic>
      <p:sp>
        <p:nvSpPr>
          <p:cNvPr id="1059" name="AD SPACES"/>
          <p:cNvSpPr txBox="1"/>
          <p:nvPr/>
        </p:nvSpPr>
        <p:spPr>
          <a:xfrm>
            <a:off x="-287289" y="372447"/>
            <a:ext cx="3753486" cy="797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r">
              <a:defRPr sz="2800" b="1" spc="-25">
                <a:solidFill>
                  <a:srgbClr val="FFFFFF"/>
                </a:solidFill>
              </a:defRPr>
            </a:pPr>
            <a:r>
              <a:t>AD</a:t>
            </a:r>
            <a:br/>
            <a:r>
              <a:rPr b="0" spc="-50"/>
              <a:t>SPACES</a:t>
            </a:r>
          </a:p>
        </p:txBody>
      </p:sp>
      <p:sp>
        <p:nvSpPr>
          <p:cNvPr id="1060" name="Native advertising"/>
          <p:cNvSpPr txBox="1"/>
          <p:nvPr/>
        </p:nvSpPr>
        <p:spPr>
          <a:xfrm>
            <a:off x="-287289" y="1267061"/>
            <a:ext cx="3753486" cy="35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800" spc="-50">
                <a:solidFill>
                  <a:srgbClr val="FFFFFF"/>
                </a:solidFill>
              </a:defRPr>
            </a:lvl1pPr>
          </a:lstStyle>
          <a:p>
            <a:r>
              <a:t>Native advertising</a:t>
            </a:r>
          </a:p>
        </p:txBody>
      </p:sp>
      <p:pic>
        <p:nvPicPr>
          <p:cNvPr id="1061"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sp>
        <p:nvSpPr>
          <p:cNvPr id="1062" name="WHY DOES NATIVE ADVERTISING WORK?…"/>
          <p:cNvSpPr txBox="1"/>
          <p:nvPr/>
        </p:nvSpPr>
        <p:spPr>
          <a:xfrm>
            <a:off x="3934726" y="370823"/>
            <a:ext cx="6136374" cy="4701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solidFill>
                  <a:srgbClr val="1F497D"/>
                </a:solidFill>
              </a:defRPr>
            </a:pPr>
            <a:r>
              <a:t>WHY DOES NATIVE ADVERTISING WORK?</a:t>
            </a:r>
          </a:p>
          <a:p>
            <a:endParaRPr/>
          </a:p>
          <a:p>
            <a:r>
              <a:t>Brands and advertisers love native content, mainly because clickthrough rates tend to be higher than for display advertising – and, if done right, it can lead to high reader engagement.</a:t>
            </a:r>
          </a:p>
          <a:p>
            <a:endParaRPr/>
          </a:p>
          <a:p>
            <a:r>
              <a:rPr u="sng">
                <a:solidFill>
                  <a:srgbClr val="0000FF"/>
                </a:solidFill>
                <a:uFill>
                  <a:solidFill>
                    <a:srgbClr val="0000FF"/>
                  </a:solidFill>
                </a:uFill>
                <a:hlinkClick r:id="rId4"/>
              </a:rPr>
              <a:t>Sharethrough and IPG</a:t>
            </a:r>
            <a:r>
              <a:t> report that consumers engage with native content 53% more frequently than with traditional display ads. About 32% of survey respondents say they would share a native content with someone they know.</a:t>
            </a:r>
          </a:p>
          <a:p>
            <a:endParaRPr/>
          </a:p>
          <a:p>
            <a:r>
              <a:t>Why is this? According to </a:t>
            </a:r>
            <a:r>
              <a:rPr u="sng">
                <a:solidFill>
                  <a:srgbClr val="0000FF"/>
                </a:solidFill>
                <a:uFill>
                  <a:solidFill>
                    <a:srgbClr val="0000FF"/>
                  </a:solidFill>
                </a:uFill>
                <a:hlinkClick r:id="rId5"/>
              </a:rPr>
              <a:t>Shareaholic</a:t>
            </a:r>
            <a:r>
              <a:t>, 70% of people want to learn about products through content rather than through traditional advertising. Furthermore, people view native content </a:t>
            </a:r>
            <a:r>
              <a:rPr u="sng">
                <a:solidFill>
                  <a:srgbClr val="0000FF"/>
                </a:solidFill>
                <a:uFill>
                  <a:solidFill>
                    <a:srgbClr val="0000FF"/>
                  </a:solidFill>
                </a:uFill>
                <a:hlinkClick r:id="rId6"/>
              </a:rPr>
              <a:t>53% more often than banner ads</a:t>
            </a:r>
            <a:r>
              <a:t>. Add rich media to the mix, and conversion rates can increase by up to 60%.</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 name="image3.jpeg" descr="image3.jpeg"/>
          <p:cNvPicPr>
            <a:picLocks noChangeAspect="1"/>
          </p:cNvPicPr>
          <p:nvPr/>
        </p:nvPicPr>
        <p:blipFill>
          <a:blip r:embed="rId2">
            <a:extLst/>
          </a:blip>
          <a:srcRect l="1" r="65980"/>
          <a:stretch>
            <a:fillRect/>
          </a:stretch>
        </p:blipFill>
        <p:spPr>
          <a:xfrm>
            <a:off x="4812" y="0"/>
            <a:ext cx="3637816" cy="7556500"/>
          </a:xfrm>
          <a:prstGeom prst="rect">
            <a:avLst/>
          </a:prstGeom>
          <a:ln w="12700">
            <a:miter lim="400000"/>
          </a:ln>
        </p:spPr>
      </p:pic>
      <p:sp>
        <p:nvSpPr>
          <p:cNvPr id="1065" name="AD SPACES"/>
          <p:cNvSpPr txBox="1"/>
          <p:nvPr/>
        </p:nvSpPr>
        <p:spPr>
          <a:xfrm>
            <a:off x="-287289" y="372447"/>
            <a:ext cx="3753486" cy="797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r">
              <a:defRPr sz="2800" b="1" spc="-25">
                <a:solidFill>
                  <a:srgbClr val="FFFFFF"/>
                </a:solidFill>
              </a:defRPr>
            </a:pPr>
            <a:r>
              <a:t>AD</a:t>
            </a:r>
            <a:br/>
            <a:r>
              <a:rPr b="0" spc="-50"/>
              <a:t>SPACES</a:t>
            </a:r>
          </a:p>
        </p:txBody>
      </p:sp>
      <p:sp>
        <p:nvSpPr>
          <p:cNvPr id="1066" name="Native advertising"/>
          <p:cNvSpPr txBox="1"/>
          <p:nvPr/>
        </p:nvSpPr>
        <p:spPr>
          <a:xfrm>
            <a:off x="-287289" y="1267061"/>
            <a:ext cx="3753486" cy="35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800" spc="-50">
                <a:solidFill>
                  <a:srgbClr val="FFFFFF"/>
                </a:solidFill>
              </a:defRPr>
            </a:lvl1pPr>
          </a:lstStyle>
          <a:p>
            <a:r>
              <a:t>Native advertising</a:t>
            </a:r>
          </a:p>
        </p:txBody>
      </p:sp>
      <p:pic>
        <p:nvPicPr>
          <p:cNvPr id="1067"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sp>
        <p:nvSpPr>
          <p:cNvPr id="1068" name="CAMPAIGN EXAMPLE: Showmax on SowetanLIVE"/>
          <p:cNvSpPr txBox="1"/>
          <p:nvPr/>
        </p:nvSpPr>
        <p:spPr>
          <a:xfrm>
            <a:off x="3722506" y="367017"/>
            <a:ext cx="5423989"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1F497D"/>
                </a:solidFill>
              </a:defRPr>
            </a:lvl1pPr>
          </a:lstStyle>
          <a:p>
            <a:r>
              <a:t>CAMPAIGN EXAMPLE: Showmax on SowetanLIVE</a:t>
            </a:r>
          </a:p>
        </p:txBody>
      </p:sp>
      <p:pic>
        <p:nvPicPr>
          <p:cNvPr id="1069" name="image62.png" descr="image62.png"/>
          <p:cNvPicPr>
            <a:picLocks noChangeAspect="1"/>
          </p:cNvPicPr>
          <p:nvPr/>
        </p:nvPicPr>
        <p:blipFill>
          <a:blip r:embed="rId4">
            <a:extLst/>
          </a:blip>
          <a:stretch>
            <a:fillRect/>
          </a:stretch>
        </p:blipFill>
        <p:spPr>
          <a:xfrm>
            <a:off x="6642100" y="1538396"/>
            <a:ext cx="2751539" cy="855492"/>
          </a:xfrm>
          <a:prstGeom prst="rect">
            <a:avLst/>
          </a:prstGeom>
          <a:ln w="12700">
            <a:miter lim="400000"/>
          </a:ln>
        </p:spPr>
      </p:pic>
      <p:sp>
        <p:nvSpPr>
          <p:cNvPr id="1070" name="The streaming internet TV service wanted to reach a young, aspirational  class of readers starting to earn disposable income and interested  in entertainment-related topics."/>
          <p:cNvSpPr txBox="1"/>
          <p:nvPr/>
        </p:nvSpPr>
        <p:spPr>
          <a:xfrm>
            <a:off x="3736294" y="781770"/>
            <a:ext cx="6639607" cy="849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600"/>
            </a:pPr>
            <a:r>
              <a:t>The streaming internet TV service wanted to reach a young, aspirational </a:t>
            </a:r>
            <a:br/>
            <a:r>
              <a:t>class of readers starting to earn disposable income and interested </a:t>
            </a:r>
            <a:br/>
            <a:r>
              <a:t>in entertainment-related topics</a:t>
            </a:r>
            <a:r>
              <a:rPr>
                <a:latin typeface="Tahoma"/>
                <a:ea typeface="Tahoma"/>
                <a:cs typeface="Tahoma"/>
                <a:sym typeface="Tahoma"/>
              </a:rPr>
              <a:t>. </a:t>
            </a:r>
          </a:p>
        </p:txBody>
      </p:sp>
      <p:sp>
        <p:nvSpPr>
          <p:cNvPr id="1071" name="STRATEGY"/>
          <p:cNvSpPr txBox="1"/>
          <p:nvPr/>
        </p:nvSpPr>
        <p:spPr>
          <a:xfrm>
            <a:off x="2426745" y="1952625"/>
            <a:ext cx="949286" cy="332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b="1">
                <a:solidFill>
                  <a:srgbClr val="FFFFFF"/>
                </a:solidFill>
              </a:defRPr>
            </a:lvl1pPr>
          </a:lstStyle>
          <a:p>
            <a:r>
              <a:t>STRATEGY</a:t>
            </a:r>
          </a:p>
        </p:txBody>
      </p:sp>
      <p:sp>
        <p:nvSpPr>
          <p:cNvPr id="1072" name="Over a month, publish  series of articles using cool ShowMax content to attract readers and teach them about internet TV.…"/>
          <p:cNvSpPr txBox="1"/>
          <p:nvPr/>
        </p:nvSpPr>
        <p:spPr>
          <a:xfrm>
            <a:off x="639988" y="2322513"/>
            <a:ext cx="2831331" cy="3763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defRPr sz="1600">
                <a:solidFill>
                  <a:srgbClr val="FFFFFF"/>
                </a:solidFill>
              </a:defRPr>
            </a:pPr>
            <a:r>
              <a:t>Over a month, publish </a:t>
            </a:r>
            <a:br/>
            <a:r>
              <a:rPr b="1"/>
              <a:t>series of articles</a:t>
            </a:r>
            <a:r>
              <a:t> using cool ShowMax content to attract readers and teach them about internet TV.</a:t>
            </a:r>
            <a:br/>
            <a:endParaRPr/>
          </a:p>
          <a:p>
            <a:pPr algn="r">
              <a:defRPr sz="1600">
                <a:solidFill>
                  <a:srgbClr val="FFFFFF"/>
                </a:solidFill>
              </a:defRPr>
            </a:pPr>
            <a:r>
              <a:t>Embed </a:t>
            </a:r>
            <a:r>
              <a:rPr b="1"/>
              <a:t>ShowMax marketing messages or calls to action</a:t>
            </a:r>
            <a:r>
              <a:t> in those articles.</a:t>
            </a:r>
            <a:br/>
            <a:endParaRPr/>
          </a:p>
          <a:p>
            <a:pPr algn="r">
              <a:defRPr sz="1600">
                <a:solidFill>
                  <a:srgbClr val="FFFFFF"/>
                </a:solidFill>
              </a:defRPr>
            </a:pPr>
            <a:r>
              <a:t>Promote articles via </a:t>
            </a:r>
            <a:r>
              <a:rPr b="1"/>
              <a:t>paid Facebook campaign</a:t>
            </a:r>
            <a:r>
              <a:t> targeted </a:t>
            </a:r>
            <a:br/>
            <a:r>
              <a:t>at audience interested in TV and movies.</a:t>
            </a:r>
          </a:p>
        </p:txBody>
      </p:sp>
      <p:pic>
        <p:nvPicPr>
          <p:cNvPr id="1073" name="image63.png" descr="image63.png"/>
          <p:cNvPicPr>
            <a:picLocks noChangeAspect="1"/>
          </p:cNvPicPr>
          <p:nvPr/>
        </p:nvPicPr>
        <p:blipFill>
          <a:blip r:embed="rId5">
            <a:extLst/>
          </a:blip>
          <a:stretch>
            <a:fillRect/>
          </a:stretch>
        </p:blipFill>
        <p:spPr>
          <a:xfrm>
            <a:off x="3886591" y="3042327"/>
            <a:ext cx="3365109" cy="3713889"/>
          </a:xfrm>
          <a:prstGeom prst="rect">
            <a:avLst/>
          </a:prstGeom>
          <a:ln w="12700">
            <a:miter lim="400000"/>
          </a:ln>
        </p:spPr>
      </p:pic>
      <p:sp>
        <p:nvSpPr>
          <p:cNvPr id="1074" name="EXAMPLE: “Why your parents watched Roots on TV – and why you should too”"/>
          <p:cNvSpPr txBox="1"/>
          <p:nvPr/>
        </p:nvSpPr>
        <p:spPr>
          <a:xfrm>
            <a:off x="3757105" y="2395995"/>
            <a:ext cx="3478515" cy="508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300" b="1"/>
            </a:pPr>
            <a:r>
              <a:t>EXAMPLE: “Why your parents watched</a:t>
            </a:r>
            <a:r>
              <a:rPr b="0"/>
              <a:t> </a:t>
            </a:r>
            <a:r>
              <a:t>Roots on TV – and why</a:t>
            </a:r>
            <a:r>
              <a:rPr b="0"/>
              <a:t> </a:t>
            </a:r>
            <a:r>
              <a:t>you should too”</a:t>
            </a:r>
          </a:p>
        </p:txBody>
      </p:sp>
      <p:pic>
        <p:nvPicPr>
          <p:cNvPr id="1075" name="image64.png" descr="image64.png"/>
          <p:cNvPicPr>
            <a:picLocks noChangeAspect="1"/>
          </p:cNvPicPr>
          <p:nvPr/>
        </p:nvPicPr>
        <p:blipFill>
          <a:blip r:embed="rId6">
            <a:extLst/>
          </a:blip>
          <a:stretch>
            <a:fillRect/>
          </a:stretch>
        </p:blipFill>
        <p:spPr>
          <a:xfrm>
            <a:off x="6261098" y="3843797"/>
            <a:ext cx="4114802" cy="481947"/>
          </a:xfrm>
          <a:prstGeom prst="rect">
            <a:avLst/>
          </a:prstGeom>
          <a:ln w="12700">
            <a:miter lim="400000"/>
          </a:ln>
        </p:spPr>
      </p:pic>
      <p:sp>
        <p:nvSpPr>
          <p:cNvPr id="1076" name="With embedded calls to action…"/>
          <p:cNvSpPr txBox="1"/>
          <p:nvPr/>
        </p:nvSpPr>
        <p:spPr>
          <a:xfrm>
            <a:off x="7762820" y="3427755"/>
            <a:ext cx="3478515" cy="281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300" b="1"/>
            </a:pPr>
            <a:r>
              <a:t>With embedded calls to action…</a:t>
            </a:r>
          </a:p>
        </p:txBody>
      </p:sp>
      <p:pic>
        <p:nvPicPr>
          <p:cNvPr id="1077" name="image65.png" descr="image65.png"/>
          <p:cNvPicPr>
            <a:picLocks noChangeAspect="1"/>
          </p:cNvPicPr>
          <p:nvPr/>
        </p:nvPicPr>
        <p:blipFill>
          <a:blip r:embed="rId7">
            <a:extLst/>
          </a:blip>
          <a:stretch>
            <a:fillRect/>
          </a:stretch>
        </p:blipFill>
        <p:spPr>
          <a:xfrm>
            <a:off x="8470900" y="4665567"/>
            <a:ext cx="1906416" cy="2094904"/>
          </a:xfrm>
          <a:prstGeom prst="rect">
            <a:avLst/>
          </a:prstGeom>
          <a:ln w="12700">
            <a:miter lim="400000"/>
          </a:ln>
        </p:spPr>
      </p:pic>
      <p:sp>
        <p:nvSpPr>
          <p:cNvPr id="1078" name="And social…"/>
          <p:cNvSpPr txBox="1"/>
          <p:nvPr/>
        </p:nvSpPr>
        <p:spPr>
          <a:xfrm>
            <a:off x="7251700" y="5004111"/>
            <a:ext cx="1039077"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b="1">
                <a:latin typeface="Tahoma"/>
                <a:ea typeface="Tahoma"/>
                <a:cs typeface="Tahoma"/>
                <a:sym typeface="Tahoma"/>
              </a:defRPr>
            </a:pPr>
            <a:r>
              <a:t>And social</a:t>
            </a:r>
          </a:p>
          <a:p>
            <a:pPr>
              <a:defRPr sz="1200" b="1">
                <a:latin typeface="Tahoma"/>
                <a:ea typeface="Tahoma"/>
                <a:cs typeface="Tahoma"/>
                <a:sym typeface="Tahoma"/>
              </a:defRPr>
            </a:pPr>
            <a:r>
              <a:t>support…</a:t>
            </a:r>
          </a:p>
        </p:txBody>
      </p:sp>
      <p:pic>
        <p:nvPicPr>
          <p:cNvPr id="1079" name="image66.png" descr="image66.png"/>
          <p:cNvPicPr>
            <a:picLocks noChangeAspect="1"/>
          </p:cNvPicPr>
          <p:nvPr/>
        </p:nvPicPr>
        <p:blipFill>
          <a:blip r:embed="rId8">
            <a:extLst/>
          </a:blip>
          <a:stretch>
            <a:fillRect/>
          </a:stretch>
        </p:blipFill>
        <p:spPr>
          <a:xfrm>
            <a:off x="7360525" y="4657504"/>
            <a:ext cx="333850" cy="333850"/>
          </a:xfrm>
          <a:prstGeom prst="rect">
            <a:avLst/>
          </a:prstGeom>
          <a:ln w="12700">
            <a:miter lim="400000"/>
          </a:ln>
        </p:spPr>
      </p:pic>
      <p:sp>
        <p:nvSpPr>
          <p:cNvPr id="1080" name="Reach: 474,365…"/>
          <p:cNvSpPr txBox="1"/>
          <p:nvPr/>
        </p:nvSpPr>
        <p:spPr>
          <a:xfrm>
            <a:off x="7259866" y="5447486"/>
            <a:ext cx="1237792"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b="1">
                <a:latin typeface="Tahoma"/>
                <a:ea typeface="Tahoma"/>
                <a:cs typeface="Tahoma"/>
                <a:sym typeface="Tahoma"/>
              </a:defRPr>
            </a:pPr>
            <a:r>
              <a:t>Reach: </a:t>
            </a:r>
            <a:r>
              <a:rPr b="0"/>
              <a:t>474,365</a:t>
            </a:r>
          </a:p>
          <a:p>
            <a:pPr>
              <a:defRPr sz="1200" b="1">
                <a:latin typeface="Tahoma"/>
                <a:ea typeface="Tahoma"/>
                <a:cs typeface="Tahoma"/>
                <a:sym typeface="Tahoma"/>
              </a:defRPr>
            </a:pPr>
            <a:r>
              <a:t>Impressions: </a:t>
            </a:r>
            <a:r>
              <a:rPr b="0"/>
              <a:t>1,291,954</a:t>
            </a:r>
          </a:p>
          <a:p>
            <a:pPr>
              <a:defRPr sz="1200" b="1">
                <a:latin typeface="Tahoma"/>
                <a:ea typeface="Tahoma"/>
                <a:cs typeface="Tahoma"/>
                <a:sym typeface="Tahoma"/>
              </a:defRPr>
            </a:pPr>
            <a:r>
              <a:t>Clicks: </a:t>
            </a:r>
            <a:r>
              <a:rPr b="0"/>
              <a:t>19,785</a:t>
            </a:r>
          </a:p>
        </p:txBody>
      </p:sp>
      <p:sp>
        <p:nvSpPr>
          <p:cNvPr id="1081" name="ShowMax got a high number  of sign-ups and leads, and renewed the campaign."/>
          <p:cNvSpPr txBox="1"/>
          <p:nvPr/>
        </p:nvSpPr>
        <p:spPr>
          <a:xfrm>
            <a:off x="8089900" y="2395995"/>
            <a:ext cx="2383737" cy="662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defRPr sz="1300" b="1"/>
            </a:pPr>
            <a:r>
              <a:t>ShowMax got a high number </a:t>
            </a:r>
            <a:br/>
            <a:r>
              <a:t>of sign-ups and leads, and renewed the campaign.</a:t>
            </a:r>
          </a:p>
        </p:txBody>
      </p:sp>
      <p:sp>
        <p:nvSpPr>
          <p:cNvPr id="1082" name="Line"/>
          <p:cNvSpPr/>
          <p:nvPr/>
        </p:nvSpPr>
        <p:spPr>
          <a:xfrm>
            <a:off x="7229763" y="2670693"/>
            <a:ext cx="707737" cy="757062"/>
          </a:xfrm>
          <a:prstGeom prst="line">
            <a:avLst/>
          </a:prstGeom>
          <a:ln w="38100">
            <a:solidFill>
              <a:srgbClr val="BE4B48"/>
            </a:solidFill>
            <a:tailEnd type="triangle"/>
          </a:ln>
        </p:spPr>
        <p:txBody>
          <a:bodyPr lIns="45719" rIns="45719"/>
          <a:lstStyle/>
          <a:p>
            <a:endParaRPr/>
          </a:p>
        </p:txBody>
      </p:sp>
      <p:sp>
        <p:nvSpPr>
          <p:cNvPr id="1083" name="Line"/>
          <p:cNvSpPr/>
          <p:nvPr/>
        </p:nvSpPr>
        <p:spPr>
          <a:xfrm flipV="1">
            <a:off x="8258057" y="3042327"/>
            <a:ext cx="316121" cy="362930"/>
          </a:xfrm>
          <a:prstGeom prst="line">
            <a:avLst/>
          </a:prstGeom>
          <a:ln w="38100">
            <a:solidFill>
              <a:srgbClr val="BE4B48"/>
            </a:solidFill>
            <a:tailEnd type="triangle"/>
          </a:ln>
        </p:spPr>
        <p:txBody>
          <a:bodyPr lIns="45719" rIns="45719"/>
          <a:lstStyle/>
          <a:p>
            <a:endParaRPr/>
          </a:p>
        </p:txBody>
      </p:sp>
      <p:pic>
        <p:nvPicPr>
          <p:cNvPr id="1084" name="image44.png" descr="image44.png"/>
          <p:cNvPicPr>
            <a:picLocks noChangeAspect="1"/>
          </p:cNvPicPr>
          <p:nvPr/>
        </p:nvPicPr>
        <p:blipFill>
          <a:blip r:embed="rId9">
            <a:extLst/>
          </a:blip>
          <a:srcRect l="17154" t="31452" r="16285" b="28757"/>
          <a:stretch>
            <a:fillRect/>
          </a:stretch>
        </p:blipFill>
        <p:spPr>
          <a:xfrm>
            <a:off x="9393638" y="1779673"/>
            <a:ext cx="881502" cy="372936"/>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6" name="image3.jpeg" descr="image3.jpeg"/>
          <p:cNvPicPr>
            <a:picLocks noChangeAspect="1"/>
          </p:cNvPicPr>
          <p:nvPr/>
        </p:nvPicPr>
        <p:blipFill>
          <a:blip r:embed="rId2">
            <a:extLst/>
          </a:blip>
          <a:srcRect l="1" r="65980"/>
          <a:stretch>
            <a:fillRect/>
          </a:stretch>
        </p:blipFill>
        <p:spPr>
          <a:xfrm>
            <a:off x="4812" y="0"/>
            <a:ext cx="3637816" cy="7556500"/>
          </a:xfrm>
          <a:prstGeom prst="rect">
            <a:avLst/>
          </a:prstGeom>
          <a:ln w="12700">
            <a:miter lim="400000"/>
          </a:ln>
        </p:spPr>
      </p:pic>
      <p:sp>
        <p:nvSpPr>
          <p:cNvPr id="1087" name="AD SPACES"/>
          <p:cNvSpPr txBox="1"/>
          <p:nvPr/>
        </p:nvSpPr>
        <p:spPr>
          <a:xfrm>
            <a:off x="-287289" y="372447"/>
            <a:ext cx="3753486" cy="797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r">
              <a:defRPr sz="2800" b="1" spc="-25">
                <a:solidFill>
                  <a:srgbClr val="FFFFFF"/>
                </a:solidFill>
              </a:defRPr>
            </a:pPr>
            <a:r>
              <a:t>AD</a:t>
            </a:r>
            <a:br/>
            <a:r>
              <a:rPr b="0" spc="-50"/>
              <a:t>SPACES</a:t>
            </a:r>
          </a:p>
        </p:txBody>
      </p:sp>
      <p:sp>
        <p:nvSpPr>
          <p:cNvPr id="1088" name="Native advertising"/>
          <p:cNvSpPr txBox="1"/>
          <p:nvPr/>
        </p:nvSpPr>
        <p:spPr>
          <a:xfrm>
            <a:off x="-287289" y="1267061"/>
            <a:ext cx="3753486" cy="35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800" spc="-50">
                <a:solidFill>
                  <a:srgbClr val="FFFFFF"/>
                </a:solidFill>
              </a:defRPr>
            </a:lvl1pPr>
          </a:lstStyle>
          <a:p>
            <a:r>
              <a:t>Native advertising</a:t>
            </a:r>
          </a:p>
        </p:txBody>
      </p:sp>
      <p:pic>
        <p:nvPicPr>
          <p:cNvPr id="1089"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sp>
        <p:nvSpPr>
          <p:cNvPr id="1090" name="STRATEGY"/>
          <p:cNvSpPr txBox="1"/>
          <p:nvPr/>
        </p:nvSpPr>
        <p:spPr>
          <a:xfrm>
            <a:off x="2426745" y="1952625"/>
            <a:ext cx="949286" cy="332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b="1">
                <a:solidFill>
                  <a:srgbClr val="FFFFFF"/>
                </a:solidFill>
              </a:defRPr>
            </a:lvl1pPr>
          </a:lstStyle>
          <a:p>
            <a:r>
              <a:t>STRATEGY</a:t>
            </a:r>
          </a:p>
        </p:txBody>
      </p:sp>
      <p:sp>
        <p:nvSpPr>
          <p:cNvPr id="1091" name="Over a year, publish  a weekly series of informative articles written by Investec experts on matters relating to investment, retirement and other financial services.…"/>
          <p:cNvSpPr txBox="1"/>
          <p:nvPr/>
        </p:nvSpPr>
        <p:spPr>
          <a:xfrm>
            <a:off x="927100" y="2322513"/>
            <a:ext cx="2544218" cy="3856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defRPr sz="1600">
                <a:solidFill>
                  <a:srgbClr val="FFFFFF"/>
                </a:solidFill>
              </a:defRPr>
            </a:pPr>
            <a:r>
              <a:t>Over a year, publish </a:t>
            </a:r>
            <a:br/>
            <a:r>
              <a:t>a weekly series of informative articles written by Investec experts on matters relating to investment, retirement and other financial services.</a:t>
            </a:r>
            <a:br/>
            <a:endParaRPr/>
          </a:p>
          <a:p>
            <a:pPr algn="r">
              <a:defRPr sz="1600">
                <a:solidFill>
                  <a:srgbClr val="FFFFFF"/>
                </a:solidFill>
              </a:defRPr>
            </a:pPr>
            <a:r>
              <a:t>Promote articles via Facebook &amp; Twitter on BusinessLIVE and Business Day; share on Investec’s own social media channels; link previous content as related articles.</a:t>
            </a:r>
          </a:p>
        </p:txBody>
      </p:sp>
      <p:sp>
        <p:nvSpPr>
          <p:cNvPr id="1092" name="CAMPAIGN EXAMPLE: Investec on BusinessLIVE"/>
          <p:cNvSpPr txBox="1"/>
          <p:nvPr/>
        </p:nvSpPr>
        <p:spPr>
          <a:xfrm>
            <a:off x="3758296" y="378682"/>
            <a:ext cx="5423989"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1F497D"/>
                </a:solidFill>
              </a:defRPr>
            </a:lvl1pPr>
          </a:lstStyle>
          <a:p>
            <a:r>
              <a:t>CAMPAIGN EXAMPLE: Investec on BusinessLIVE</a:t>
            </a:r>
          </a:p>
        </p:txBody>
      </p:sp>
      <p:sp>
        <p:nvSpPr>
          <p:cNvPr id="1093" name="Investec wanted to connect with wealthy readers interested in investment and related financial topics, which fit the niche audience profile for BusinessLIVE."/>
          <p:cNvSpPr txBox="1"/>
          <p:nvPr/>
        </p:nvSpPr>
        <p:spPr>
          <a:xfrm>
            <a:off x="3772084" y="793436"/>
            <a:ext cx="7251701" cy="5545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600"/>
            </a:lvl1pPr>
          </a:lstStyle>
          <a:p>
            <a:r>
              <a:t>Investec wanted to connect with wealthy readers interested in investment and related financial topics, which fit the niche audience profile for BusinessLIVE.</a:t>
            </a:r>
          </a:p>
        </p:txBody>
      </p:sp>
      <p:sp>
        <p:nvSpPr>
          <p:cNvPr id="1094" name="EXAMPLE: “Active or passive fund management: which is on the fast track?”"/>
          <p:cNvSpPr txBox="1"/>
          <p:nvPr/>
        </p:nvSpPr>
        <p:spPr>
          <a:xfrm>
            <a:off x="3869268" y="2036349"/>
            <a:ext cx="3478515"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300" b="1"/>
            </a:lvl1pPr>
          </a:lstStyle>
          <a:p>
            <a:r>
              <a:t>EXAMPLE: “Active or passive fund management: which is on the fast track?”</a:t>
            </a:r>
          </a:p>
        </p:txBody>
      </p:sp>
      <p:sp>
        <p:nvSpPr>
          <p:cNvPr id="1095" name="With embedded calls to action…"/>
          <p:cNvSpPr txBox="1"/>
          <p:nvPr/>
        </p:nvSpPr>
        <p:spPr>
          <a:xfrm>
            <a:off x="7578839" y="3445038"/>
            <a:ext cx="3133517" cy="281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300" b="1"/>
            </a:pPr>
            <a:r>
              <a:t>With embedded calls to action…</a:t>
            </a:r>
          </a:p>
        </p:txBody>
      </p:sp>
      <p:sp>
        <p:nvSpPr>
          <p:cNvPr id="1096" name="Investec has had 1000s of pageviews, associated with premium publisher; readers are educated on investment."/>
          <p:cNvSpPr txBox="1"/>
          <p:nvPr/>
        </p:nvSpPr>
        <p:spPr>
          <a:xfrm>
            <a:off x="7574422" y="2375873"/>
            <a:ext cx="2777056" cy="662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300" b="1"/>
            </a:lvl1pPr>
          </a:lstStyle>
          <a:p>
            <a:r>
              <a:t>Investec has had 1000s of pageviews, associated with premium publisher; readers are educated on investment.</a:t>
            </a:r>
          </a:p>
        </p:txBody>
      </p:sp>
      <p:sp>
        <p:nvSpPr>
          <p:cNvPr id="1097" name="Line"/>
          <p:cNvSpPr/>
          <p:nvPr/>
        </p:nvSpPr>
        <p:spPr>
          <a:xfrm>
            <a:off x="6904687" y="2563959"/>
            <a:ext cx="822521" cy="833183"/>
          </a:xfrm>
          <a:prstGeom prst="line">
            <a:avLst/>
          </a:prstGeom>
          <a:ln w="38100">
            <a:solidFill>
              <a:srgbClr val="BE4B48"/>
            </a:solidFill>
            <a:tailEnd type="triangle"/>
          </a:ln>
        </p:spPr>
        <p:txBody>
          <a:bodyPr lIns="45719" rIns="45719"/>
          <a:lstStyle/>
          <a:p>
            <a:endParaRPr/>
          </a:p>
        </p:txBody>
      </p:sp>
      <p:pic>
        <p:nvPicPr>
          <p:cNvPr id="1098" name="image67.tif" descr="image67.tif"/>
          <p:cNvPicPr>
            <a:picLocks noChangeAspect="1"/>
          </p:cNvPicPr>
          <p:nvPr/>
        </p:nvPicPr>
        <p:blipFill>
          <a:blip r:embed="rId4">
            <a:extLst/>
          </a:blip>
          <a:stretch>
            <a:fillRect/>
          </a:stretch>
        </p:blipFill>
        <p:spPr>
          <a:xfrm>
            <a:off x="3968422" y="3015000"/>
            <a:ext cx="3532145" cy="3620869"/>
          </a:xfrm>
          <a:prstGeom prst="rect">
            <a:avLst/>
          </a:prstGeom>
          <a:ln>
            <a:solidFill>
              <a:srgbClr val="BFBFBF"/>
            </a:solidFill>
          </a:ln>
        </p:spPr>
      </p:pic>
      <p:pic>
        <p:nvPicPr>
          <p:cNvPr id="1099" name="image68.png" descr="image68.png"/>
          <p:cNvPicPr>
            <a:picLocks noChangeAspect="1"/>
          </p:cNvPicPr>
          <p:nvPr/>
        </p:nvPicPr>
        <p:blipFill>
          <a:blip r:embed="rId5">
            <a:extLst/>
          </a:blip>
          <a:stretch>
            <a:fillRect/>
          </a:stretch>
        </p:blipFill>
        <p:spPr>
          <a:xfrm>
            <a:off x="6333875" y="1375005"/>
            <a:ext cx="2112708" cy="546287"/>
          </a:xfrm>
          <a:prstGeom prst="rect">
            <a:avLst/>
          </a:prstGeom>
          <a:ln w="12700">
            <a:miter lim="400000"/>
          </a:ln>
        </p:spPr>
      </p:pic>
      <p:pic>
        <p:nvPicPr>
          <p:cNvPr id="1100" name="image11.png" descr="image11.png"/>
          <p:cNvPicPr>
            <a:picLocks noChangeAspect="1"/>
          </p:cNvPicPr>
          <p:nvPr/>
        </p:nvPicPr>
        <p:blipFill>
          <a:blip r:embed="rId6">
            <a:extLst/>
          </a:blip>
          <a:stretch>
            <a:fillRect/>
          </a:stretch>
        </p:blipFill>
        <p:spPr>
          <a:xfrm>
            <a:off x="8618594" y="1571625"/>
            <a:ext cx="1676850" cy="318735"/>
          </a:xfrm>
          <a:prstGeom prst="rect">
            <a:avLst/>
          </a:prstGeom>
          <a:ln w="12700">
            <a:miter lim="400000"/>
          </a:ln>
        </p:spPr>
      </p:pic>
      <p:pic>
        <p:nvPicPr>
          <p:cNvPr id="1101" name="image69.png" descr="image69.png"/>
          <p:cNvPicPr>
            <a:picLocks noChangeAspect="1"/>
          </p:cNvPicPr>
          <p:nvPr/>
        </p:nvPicPr>
        <p:blipFill>
          <a:blip r:embed="rId7">
            <a:extLst/>
          </a:blip>
          <a:stretch>
            <a:fillRect/>
          </a:stretch>
        </p:blipFill>
        <p:spPr>
          <a:xfrm>
            <a:off x="7244991" y="3815191"/>
            <a:ext cx="3071092" cy="616176"/>
          </a:xfrm>
          <a:prstGeom prst="rect">
            <a:avLst/>
          </a:prstGeom>
          <a:ln>
            <a:solidFill>
              <a:srgbClr val="BFBFBF"/>
            </a:solidFill>
          </a:ln>
        </p:spPr>
      </p:pic>
      <p:sp>
        <p:nvSpPr>
          <p:cNvPr id="1102" name="And social…"/>
          <p:cNvSpPr txBox="1"/>
          <p:nvPr/>
        </p:nvSpPr>
        <p:spPr>
          <a:xfrm>
            <a:off x="7150651" y="5070528"/>
            <a:ext cx="1039078"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b="1">
                <a:latin typeface="Tahoma"/>
                <a:ea typeface="Tahoma"/>
                <a:cs typeface="Tahoma"/>
                <a:sym typeface="Tahoma"/>
              </a:defRPr>
            </a:pPr>
            <a:r>
              <a:t>And social</a:t>
            </a:r>
          </a:p>
          <a:p>
            <a:pPr>
              <a:defRPr sz="1200" b="1">
                <a:latin typeface="Tahoma"/>
                <a:ea typeface="Tahoma"/>
                <a:cs typeface="Tahoma"/>
                <a:sym typeface="Tahoma"/>
              </a:defRPr>
            </a:pPr>
            <a:r>
              <a:t>support…</a:t>
            </a:r>
          </a:p>
        </p:txBody>
      </p:sp>
      <p:pic>
        <p:nvPicPr>
          <p:cNvPr id="1103" name="image66.png" descr="image66.png"/>
          <p:cNvPicPr>
            <a:picLocks noChangeAspect="1"/>
          </p:cNvPicPr>
          <p:nvPr/>
        </p:nvPicPr>
        <p:blipFill>
          <a:blip r:embed="rId8">
            <a:extLst/>
          </a:blip>
          <a:stretch>
            <a:fillRect/>
          </a:stretch>
        </p:blipFill>
        <p:spPr>
          <a:xfrm>
            <a:off x="7244991" y="4688782"/>
            <a:ext cx="333850" cy="333850"/>
          </a:xfrm>
          <a:prstGeom prst="rect">
            <a:avLst/>
          </a:prstGeom>
          <a:ln w="12700">
            <a:miter lim="400000"/>
          </a:ln>
        </p:spPr>
      </p:pic>
      <p:pic>
        <p:nvPicPr>
          <p:cNvPr id="1104" name="image70.png" descr="image70.png"/>
          <p:cNvPicPr>
            <a:picLocks noChangeAspect="1"/>
          </p:cNvPicPr>
          <p:nvPr/>
        </p:nvPicPr>
        <p:blipFill>
          <a:blip r:embed="rId9">
            <a:extLst/>
          </a:blip>
          <a:stretch>
            <a:fillRect/>
          </a:stretch>
        </p:blipFill>
        <p:spPr>
          <a:xfrm>
            <a:off x="8267931" y="4576636"/>
            <a:ext cx="2081769" cy="2034777"/>
          </a:xfrm>
          <a:prstGeom prst="rect">
            <a:avLst/>
          </a:prstGeom>
          <a:ln w="3175">
            <a:solidFill>
              <a:srgbClr val="BFBFBF"/>
            </a:solidFill>
          </a:ln>
        </p:spPr>
      </p:pic>
      <p:pic>
        <p:nvPicPr>
          <p:cNvPr id="1105" name="image71.png" descr="image71.png"/>
          <p:cNvPicPr>
            <a:picLocks noChangeAspect="1"/>
          </p:cNvPicPr>
          <p:nvPr/>
        </p:nvPicPr>
        <p:blipFill>
          <a:blip r:embed="rId10">
            <a:extLst/>
          </a:blip>
          <a:stretch>
            <a:fillRect/>
          </a:stretch>
        </p:blipFill>
        <p:spPr>
          <a:xfrm>
            <a:off x="7639693" y="4688423"/>
            <a:ext cx="349986" cy="349432"/>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7" name="image3.jpeg" descr="image3.jpeg"/>
          <p:cNvPicPr>
            <a:picLocks noChangeAspect="1"/>
          </p:cNvPicPr>
          <p:nvPr/>
        </p:nvPicPr>
        <p:blipFill>
          <a:blip r:embed="rId2">
            <a:extLst/>
          </a:blip>
          <a:srcRect l="1" r="65980"/>
          <a:stretch>
            <a:fillRect/>
          </a:stretch>
        </p:blipFill>
        <p:spPr>
          <a:xfrm>
            <a:off x="4812" y="0"/>
            <a:ext cx="3637816" cy="7556500"/>
          </a:xfrm>
          <a:prstGeom prst="rect">
            <a:avLst/>
          </a:prstGeom>
          <a:ln w="12700">
            <a:miter lim="400000"/>
          </a:ln>
        </p:spPr>
      </p:pic>
      <p:sp>
        <p:nvSpPr>
          <p:cNvPr id="1108" name="AD SPACES"/>
          <p:cNvSpPr txBox="1"/>
          <p:nvPr/>
        </p:nvSpPr>
        <p:spPr>
          <a:xfrm>
            <a:off x="-287289" y="372447"/>
            <a:ext cx="3753486" cy="797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r">
              <a:defRPr sz="2800" b="1" spc="-25">
                <a:solidFill>
                  <a:srgbClr val="FFFFFF"/>
                </a:solidFill>
              </a:defRPr>
            </a:pPr>
            <a:r>
              <a:t>AD</a:t>
            </a:r>
            <a:br/>
            <a:r>
              <a:rPr b="0" spc="-50"/>
              <a:t>SPACES</a:t>
            </a:r>
          </a:p>
        </p:txBody>
      </p:sp>
      <p:sp>
        <p:nvSpPr>
          <p:cNvPr id="1109" name="Native advertising"/>
          <p:cNvSpPr txBox="1"/>
          <p:nvPr/>
        </p:nvSpPr>
        <p:spPr>
          <a:xfrm>
            <a:off x="-287289" y="1267061"/>
            <a:ext cx="3753486" cy="35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800" spc="-50">
                <a:solidFill>
                  <a:srgbClr val="FFFFFF"/>
                </a:solidFill>
              </a:defRPr>
            </a:lvl1pPr>
          </a:lstStyle>
          <a:p>
            <a:r>
              <a:t>Native advertising</a:t>
            </a:r>
          </a:p>
        </p:txBody>
      </p:sp>
      <p:pic>
        <p:nvPicPr>
          <p:cNvPr id="1110"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sp>
        <p:nvSpPr>
          <p:cNvPr id="1111" name="STRATEGY"/>
          <p:cNvSpPr txBox="1"/>
          <p:nvPr/>
        </p:nvSpPr>
        <p:spPr>
          <a:xfrm>
            <a:off x="2426745" y="1952625"/>
            <a:ext cx="949286" cy="332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b="1">
                <a:solidFill>
                  <a:srgbClr val="FFFFFF"/>
                </a:solidFill>
              </a:defRPr>
            </a:lvl1pPr>
          </a:lstStyle>
          <a:p>
            <a:r>
              <a:t>STRATEGY</a:t>
            </a:r>
          </a:p>
        </p:txBody>
      </p:sp>
      <p:sp>
        <p:nvSpPr>
          <p:cNvPr id="1112" name="Publish the series of five videos weekly on Facebook (right after Olympics) with paid promotion per post via the TimesLIVE Facebook page (with more than 1-million fans already).…"/>
          <p:cNvSpPr txBox="1"/>
          <p:nvPr/>
        </p:nvSpPr>
        <p:spPr>
          <a:xfrm>
            <a:off x="622300" y="2322513"/>
            <a:ext cx="2849018" cy="3094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defRPr sz="1600">
                <a:solidFill>
                  <a:srgbClr val="FFFFFF"/>
                </a:solidFill>
              </a:defRPr>
            </a:pPr>
            <a:r>
              <a:t>Publish the series of five videos weekly on Facebook (right after Olympics) with paid promotion per post via the TimesLIVE Facebook page (with more than 1-million fans already).</a:t>
            </a:r>
            <a:br/>
            <a:endParaRPr/>
          </a:p>
          <a:p>
            <a:pPr algn="r">
              <a:defRPr sz="1600">
                <a:solidFill>
                  <a:srgbClr val="FFFFFF"/>
                </a:solidFill>
              </a:defRPr>
            </a:pPr>
            <a:r>
              <a:t>Collect the videos and explanatory copy in an article published on the Sunday Times website and updated weekly with the latest video content.</a:t>
            </a:r>
          </a:p>
        </p:txBody>
      </p:sp>
      <p:sp>
        <p:nvSpPr>
          <p:cNvPr id="1113" name="CAMPAIGN EXAMPLE: Visa on TimesLIVE/Sunday Times"/>
          <p:cNvSpPr txBox="1"/>
          <p:nvPr/>
        </p:nvSpPr>
        <p:spPr>
          <a:xfrm>
            <a:off x="3827381" y="401822"/>
            <a:ext cx="6083103"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1F497D"/>
                </a:solidFill>
              </a:defRPr>
            </a:lvl1pPr>
          </a:lstStyle>
          <a:p>
            <a:r>
              <a:t>CAMPAIGN EXAMPLE: Visa on TimesLIVE/Sunday Times</a:t>
            </a:r>
          </a:p>
        </p:txBody>
      </p:sp>
      <p:sp>
        <p:nvSpPr>
          <p:cNvPr id="1114" name="Visa filmed Olympic star Wayde van Niekerk talking to clever kids at his alma mater about motivation, credit cards and money, and made a series of cute short videos."/>
          <p:cNvSpPr txBox="1"/>
          <p:nvPr/>
        </p:nvSpPr>
        <p:spPr>
          <a:xfrm>
            <a:off x="3879341" y="817375"/>
            <a:ext cx="6357948" cy="8085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600"/>
            </a:lvl1pPr>
          </a:lstStyle>
          <a:p>
            <a:r>
              <a:t>Visa filmed Olympic star Wayde van Niekerk talking to clever kids at his alma mater about motivation, credit cards and money, and made a series of cute short videos.</a:t>
            </a:r>
          </a:p>
        </p:txBody>
      </p:sp>
      <p:sp>
        <p:nvSpPr>
          <p:cNvPr id="1115" name="“Five life lessons from Olympic  champion Wayde van Niekerk”"/>
          <p:cNvSpPr txBox="1"/>
          <p:nvPr/>
        </p:nvSpPr>
        <p:spPr>
          <a:xfrm>
            <a:off x="3879341" y="2450470"/>
            <a:ext cx="3478515"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300" b="1"/>
            </a:pPr>
            <a:r>
              <a:t>“Five life lessons from Olympic </a:t>
            </a:r>
            <a:br/>
            <a:r>
              <a:t>champion Wayde van Niekerk”</a:t>
            </a:r>
          </a:p>
        </p:txBody>
      </p:sp>
      <p:sp>
        <p:nvSpPr>
          <p:cNvPr id="1116" name="Times Media delivered more than 100,000 video views for the Visa campaign."/>
          <p:cNvSpPr txBox="1"/>
          <p:nvPr/>
        </p:nvSpPr>
        <p:spPr>
          <a:xfrm>
            <a:off x="7963988" y="2695306"/>
            <a:ext cx="2383737" cy="662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300" b="1"/>
            </a:lvl1pPr>
          </a:lstStyle>
          <a:p>
            <a:r>
              <a:t>Times Media delivered more than 100,000 video views for the Visa campaign.</a:t>
            </a:r>
          </a:p>
        </p:txBody>
      </p:sp>
      <p:sp>
        <p:nvSpPr>
          <p:cNvPr id="1117" name="Line"/>
          <p:cNvSpPr/>
          <p:nvPr/>
        </p:nvSpPr>
        <p:spPr>
          <a:xfrm>
            <a:off x="7151742" y="3076378"/>
            <a:ext cx="581708" cy="728548"/>
          </a:xfrm>
          <a:prstGeom prst="line">
            <a:avLst/>
          </a:prstGeom>
          <a:ln w="38100">
            <a:solidFill>
              <a:srgbClr val="BE4B48"/>
            </a:solidFill>
            <a:tailEnd type="triangle"/>
          </a:ln>
        </p:spPr>
        <p:txBody>
          <a:bodyPr lIns="45719" rIns="45719"/>
          <a:lstStyle/>
          <a:p>
            <a:endParaRPr/>
          </a:p>
        </p:txBody>
      </p:sp>
      <p:sp>
        <p:nvSpPr>
          <p:cNvPr id="1118" name="Line"/>
          <p:cNvSpPr/>
          <p:nvPr/>
        </p:nvSpPr>
        <p:spPr>
          <a:xfrm flipV="1">
            <a:off x="9155856" y="3370947"/>
            <a:ext cx="1" cy="814606"/>
          </a:xfrm>
          <a:prstGeom prst="line">
            <a:avLst/>
          </a:prstGeom>
          <a:ln w="38100">
            <a:solidFill>
              <a:srgbClr val="BE4B48"/>
            </a:solidFill>
            <a:tailEnd type="triangle"/>
          </a:ln>
        </p:spPr>
        <p:txBody>
          <a:bodyPr lIns="45719" rIns="45719"/>
          <a:lstStyle/>
          <a:p>
            <a:endParaRPr/>
          </a:p>
        </p:txBody>
      </p:sp>
      <p:sp>
        <p:nvSpPr>
          <p:cNvPr id="1119" name="Video posts"/>
          <p:cNvSpPr txBox="1"/>
          <p:nvPr/>
        </p:nvSpPr>
        <p:spPr>
          <a:xfrm>
            <a:off x="7107712" y="4686684"/>
            <a:ext cx="1039078"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b="1">
                <a:latin typeface="Tahoma"/>
                <a:ea typeface="Tahoma"/>
                <a:cs typeface="Tahoma"/>
                <a:sym typeface="Tahoma"/>
              </a:defRPr>
            </a:lvl1pPr>
          </a:lstStyle>
          <a:p>
            <a:r>
              <a:t>Video posts</a:t>
            </a:r>
          </a:p>
        </p:txBody>
      </p:sp>
      <p:pic>
        <p:nvPicPr>
          <p:cNvPr id="1120" name="image66.png" descr="image66.png"/>
          <p:cNvPicPr>
            <a:picLocks noChangeAspect="1"/>
          </p:cNvPicPr>
          <p:nvPr/>
        </p:nvPicPr>
        <p:blipFill>
          <a:blip r:embed="rId4">
            <a:extLst/>
          </a:blip>
          <a:stretch>
            <a:fillRect/>
          </a:stretch>
        </p:blipFill>
        <p:spPr>
          <a:xfrm>
            <a:off x="7211949" y="4253462"/>
            <a:ext cx="333850" cy="333850"/>
          </a:xfrm>
          <a:prstGeom prst="rect">
            <a:avLst/>
          </a:prstGeom>
          <a:ln w="12700">
            <a:miter lim="400000"/>
          </a:ln>
        </p:spPr>
      </p:pic>
      <p:pic>
        <p:nvPicPr>
          <p:cNvPr id="1121" name="image72.tif" descr="image72.tif"/>
          <p:cNvPicPr>
            <a:picLocks noChangeAspect="1"/>
          </p:cNvPicPr>
          <p:nvPr/>
        </p:nvPicPr>
        <p:blipFill>
          <a:blip r:embed="rId5">
            <a:extLst/>
          </a:blip>
          <a:stretch>
            <a:fillRect/>
          </a:stretch>
        </p:blipFill>
        <p:spPr>
          <a:xfrm>
            <a:off x="3976251" y="3152182"/>
            <a:ext cx="3016194" cy="3753443"/>
          </a:xfrm>
          <a:prstGeom prst="rect">
            <a:avLst/>
          </a:prstGeom>
          <a:ln>
            <a:solidFill>
              <a:srgbClr val="BFBFBF"/>
            </a:solidFill>
          </a:ln>
        </p:spPr>
      </p:pic>
      <p:pic>
        <p:nvPicPr>
          <p:cNvPr id="1122" name="image73.png" descr="image73.png"/>
          <p:cNvPicPr>
            <a:picLocks noChangeAspect="1"/>
          </p:cNvPicPr>
          <p:nvPr/>
        </p:nvPicPr>
        <p:blipFill>
          <a:blip r:embed="rId6">
            <a:extLst/>
          </a:blip>
          <a:stretch>
            <a:fillRect/>
          </a:stretch>
        </p:blipFill>
        <p:spPr>
          <a:xfrm>
            <a:off x="7357856" y="1190625"/>
            <a:ext cx="1326835" cy="1326835"/>
          </a:xfrm>
          <a:prstGeom prst="rect">
            <a:avLst/>
          </a:prstGeom>
          <a:ln w="12700">
            <a:miter lim="400000"/>
          </a:ln>
        </p:spPr>
      </p:pic>
      <p:pic>
        <p:nvPicPr>
          <p:cNvPr id="1123" name="image74.png" descr="image74.png"/>
          <p:cNvPicPr>
            <a:picLocks noChangeAspect="1"/>
          </p:cNvPicPr>
          <p:nvPr/>
        </p:nvPicPr>
        <p:blipFill>
          <a:blip r:embed="rId7">
            <a:extLst/>
          </a:blip>
          <a:stretch>
            <a:fillRect/>
          </a:stretch>
        </p:blipFill>
        <p:spPr>
          <a:xfrm>
            <a:off x="7858776" y="4260107"/>
            <a:ext cx="2356278" cy="2218789"/>
          </a:xfrm>
          <a:prstGeom prst="rect">
            <a:avLst/>
          </a:prstGeom>
          <a:ln>
            <a:solidFill>
              <a:srgbClr val="BFBFBF"/>
            </a:solidFill>
          </a:ln>
        </p:spPr>
      </p:pic>
      <p:sp>
        <p:nvSpPr>
          <p:cNvPr id="1124" name="Line"/>
          <p:cNvSpPr/>
          <p:nvPr/>
        </p:nvSpPr>
        <p:spPr>
          <a:xfrm flipH="1" flipV="1">
            <a:off x="6923141" y="2567616"/>
            <a:ext cx="740078" cy="909620"/>
          </a:xfrm>
          <a:prstGeom prst="line">
            <a:avLst/>
          </a:prstGeom>
          <a:ln w="38100">
            <a:solidFill>
              <a:srgbClr val="BE4B48"/>
            </a:solidFill>
            <a:tailEnd type="triangle"/>
          </a:ln>
        </p:spPr>
        <p:txBody>
          <a:bodyPr lIns="45719" rIns="45719"/>
          <a:lstStyle/>
          <a:p>
            <a:endParaRPr/>
          </a:p>
        </p:txBody>
      </p:sp>
      <p:pic>
        <p:nvPicPr>
          <p:cNvPr id="1125" name="image75.png" descr="image75.png"/>
          <p:cNvPicPr>
            <a:picLocks noChangeAspect="1"/>
          </p:cNvPicPr>
          <p:nvPr/>
        </p:nvPicPr>
        <p:blipFill>
          <a:blip r:embed="rId8">
            <a:extLst/>
          </a:blip>
          <a:stretch>
            <a:fillRect/>
          </a:stretch>
        </p:blipFill>
        <p:spPr>
          <a:xfrm>
            <a:off x="8819001" y="1471066"/>
            <a:ext cx="1415187" cy="283039"/>
          </a:xfrm>
          <a:prstGeom prst="rect">
            <a:avLst/>
          </a:prstGeom>
          <a:ln w="12700">
            <a:miter lim="400000"/>
          </a:ln>
        </p:spPr>
      </p:pic>
      <p:pic>
        <p:nvPicPr>
          <p:cNvPr id="1126" name="image76.pdf" descr="image76.pdf"/>
          <p:cNvPicPr>
            <a:picLocks noChangeAspect="1"/>
          </p:cNvPicPr>
          <p:nvPr/>
        </p:nvPicPr>
        <p:blipFill>
          <a:blip r:embed="rId9">
            <a:extLst/>
          </a:blip>
          <a:stretch>
            <a:fillRect/>
          </a:stretch>
        </p:blipFill>
        <p:spPr>
          <a:xfrm>
            <a:off x="8612919" y="1689482"/>
            <a:ext cx="1839182" cy="589762"/>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 name="image77.png" descr="image77.png"/>
          <p:cNvPicPr>
            <a:picLocks noChangeAspect="1"/>
          </p:cNvPicPr>
          <p:nvPr/>
        </p:nvPicPr>
        <p:blipFill>
          <a:blip r:embed="rId2">
            <a:extLst/>
          </a:blip>
          <a:stretch>
            <a:fillRect/>
          </a:stretch>
        </p:blipFill>
        <p:spPr>
          <a:xfrm>
            <a:off x="3955603" y="3088239"/>
            <a:ext cx="3539206" cy="3658554"/>
          </a:xfrm>
          <a:prstGeom prst="rect">
            <a:avLst/>
          </a:prstGeom>
          <a:ln>
            <a:solidFill>
              <a:srgbClr val="BFBFBF"/>
            </a:solidFill>
          </a:ln>
        </p:spPr>
      </p:pic>
      <p:pic>
        <p:nvPicPr>
          <p:cNvPr id="1129" name="image78.png" descr="image78.png"/>
          <p:cNvPicPr>
            <a:picLocks noChangeAspect="1"/>
          </p:cNvPicPr>
          <p:nvPr/>
        </p:nvPicPr>
        <p:blipFill>
          <a:blip r:embed="rId3">
            <a:extLst/>
          </a:blip>
          <a:stretch>
            <a:fillRect/>
          </a:stretch>
        </p:blipFill>
        <p:spPr>
          <a:xfrm>
            <a:off x="6946900" y="1571625"/>
            <a:ext cx="1321889" cy="941964"/>
          </a:xfrm>
          <a:prstGeom prst="rect">
            <a:avLst/>
          </a:prstGeom>
          <a:ln w="12700">
            <a:miter lim="400000"/>
          </a:ln>
        </p:spPr>
      </p:pic>
      <p:pic>
        <p:nvPicPr>
          <p:cNvPr id="1130" name="image3.jpeg" descr="image3.jpeg"/>
          <p:cNvPicPr>
            <a:picLocks noChangeAspect="1"/>
          </p:cNvPicPr>
          <p:nvPr/>
        </p:nvPicPr>
        <p:blipFill>
          <a:blip r:embed="rId4">
            <a:extLst/>
          </a:blip>
          <a:srcRect l="1" r="65980"/>
          <a:stretch>
            <a:fillRect/>
          </a:stretch>
        </p:blipFill>
        <p:spPr>
          <a:xfrm>
            <a:off x="4812" y="0"/>
            <a:ext cx="3637816" cy="7556500"/>
          </a:xfrm>
          <a:prstGeom prst="rect">
            <a:avLst/>
          </a:prstGeom>
          <a:ln w="12700">
            <a:miter lim="400000"/>
          </a:ln>
        </p:spPr>
      </p:pic>
      <p:sp>
        <p:nvSpPr>
          <p:cNvPr id="1131" name="AD SPACES"/>
          <p:cNvSpPr txBox="1"/>
          <p:nvPr/>
        </p:nvSpPr>
        <p:spPr>
          <a:xfrm>
            <a:off x="-287289" y="372447"/>
            <a:ext cx="3753486" cy="797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r">
              <a:defRPr sz="2800" b="1" spc="-25">
                <a:solidFill>
                  <a:srgbClr val="FFFFFF"/>
                </a:solidFill>
              </a:defRPr>
            </a:pPr>
            <a:r>
              <a:t>AD</a:t>
            </a:r>
            <a:br/>
            <a:r>
              <a:rPr b="0" spc="-50"/>
              <a:t>SPACES</a:t>
            </a:r>
          </a:p>
        </p:txBody>
      </p:sp>
      <p:sp>
        <p:nvSpPr>
          <p:cNvPr id="1132" name="Native advertising"/>
          <p:cNvSpPr txBox="1"/>
          <p:nvPr/>
        </p:nvSpPr>
        <p:spPr>
          <a:xfrm>
            <a:off x="-287289" y="1267061"/>
            <a:ext cx="3753486" cy="35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800" spc="-50">
                <a:solidFill>
                  <a:srgbClr val="FFFFFF"/>
                </a:solidFill>
              </a:defRPr>
            </a:lvl1pPr>
          </a:lstStyle>
          <a:p>
            <a:r>
              <a:t>Native advertising</a:t>
            </a:r>
          </a:p>
        </p:txBody>
      </p:sp>
      <p:pic>
        <p:nvPicPr>
          <p:cNvPr id="1133" name="image4.png" descr="image4.png"/>
          <p:cNvPicPr>
            <a:picLocks noChangeAspect="1"/>
          </p:cNvPicPr>
          <p:nvPr/>
        </p:nvPicPr>
        <p:blipFill>
          <a:blip r:embed="rId5">
            <a:extLst/>
          </a:blip>
          <a:stretch>
            <a:fillRect/>
          </a:stretch>
        </p:blipFill>
        <p:spPr>
          <a:xfrm>
            <a:off x="8819001" y="6905625"/>
            <a:ext cx="1366156" cy="428909"/>
          </a:xfrm>
          <a:prstGeom prst="rect">
            <a:avLst/>
          </a:prstGeom>
          <a:ln w="12700">
            <a:miter lim="400000"/>
          </a:ln>
        </p:spPr>
      </p:pic>
      <p:sp>
        <p:nvSpPr>
          <p:cNvPr id="1134" name="STRATEGY"/>
          <p:cNvSpPr txBox="1"/>
          <p:nvPr/>
        </p:nvSpPr>
        <p:spPr>
          <a:xfrm>
            <a:off x="2426745" y="1952625"/>
            <a:ext cx="949286" cy="332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b="1">
                <a:solidFill>
                  <a:srgbClr val="FFFFFF"/>
                </a:solidFill>
              </a:defRPr>
            </a:lvl1pPr>
          </a:lstStyle>
          <a:p>
            <a:r>
              <a:t>STRATEGY</a:t>
            </a:r>
          </a:p>
        </p:txBody>
      </p:sp>
      <p:sp>
        <p:nvSpPr>
          <p:cNvPr id="1135" name="Publish the series of 10 videos over 10 weeks as video articles on YouTube and TimesLIVE, followed by native video publication on Facebook later in the week, with a targeted promotional campaign on Facebook to deliver the videos to a wider audience.…"/>
          <p:cNvSpPr txBox="1"/>
          <p:nvPr/>
        </p:nvSpPr>
        <p:spPr>
          <a:xfrm>
            <a:off x="622300" y="2322513"/>
            <a:ext cx="2849018" cy="3602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defRPr sz="1600">
                <a:solidFill>
                  <a:srgbClr val="FFFFFF"/>
                </a:solidFill>
              </a:defRPr>
            </a:pPr>
            <a:r>
              <a:t>Publish the series of 10 videos over 10 weeks as video articles on YouTube and TimesLIVE, followed by native video publication on Facebook later in the week, with a targeted promotional campaign on Facebook to deliver the videos to a wider audience.</a:t>
            </a:r>
          </a:p>
          <a:p>
            <a:pPr algn="r">
              <a:defRPr sz="1600">
                <a:solidFill>
                  <a:srgbClr val="FFFFFF"/>
                </a:solidFill>
              </a:defRPr>
            </a:pPr>
            <a:endParaRPr/>
          </a:p>
          <a:p>
            <a:pPr algn="r">
              <a:defRPr sz="1600">
                <a:solidFill>
                  <a:srgbClr val="FFFFFF"/>
                </a:solidFill>
              </a:defRPr>
            </a:pPr>
            <a:r>
              <a:t>All videos on YouTube, TimesLIVE and Facebook </a:t>
            </a:r>
          </a:p>
          <a:p>
            <a:pPr algn="r">
              <a:defRPr sz="1600">
                <a:solidFill>
                  <a:srgbClr val="FFFFFF"/>
                </a:solidFill>
              </a:defRPr>
            </a:pPr>
            <a:r>
              <a:t>carried the 1Life logo and a 1Life call to action.</a:t>
            </a:r>
          </a:p>
        </p:txBody>
      </p:sp>
      <p:sp>
        <p:nvSpPr>
          <p:cNvPr id="1136" name="CAMPAIGN EXAMPLE: 1Life on TimesLIVE"/>
          <p:cNvSpPr txBox="1"/>
          <p:nvPr/>
        </p:nvSpPr>
        <p:spPr>
          <a:xfrm>
            <a:off x="3827381" y="401822"/>
            <a:ext cx="6083103"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1F497D"/>
                </a:solidFill>
              </a:defRPr>
            </a:lvl1pPr>
          </a:lstStyle>
          <a:p>
            <a:r>
              <a:t>CAMPAIGN EXAMPLE: 1Life on TimesLIVE</a:t>
            </a:r>
          </a:p>
        </p:txBody>
      </p:sp>
      <p:sp>
        <p:nvSpPr>
          <p:cNvPr id="1137" name="The insurer wanted to showcase its approach of “Changing lives”. TimesLIVE produced a series of 10 high-quality video features about ordinary South Africans changing others’ lives through their jobs."/>
          <p:cNvSpPr txBox="1"/>
          <p:nvPr/>
        </p:nvSpPr>
        <p:spPr>
          <a:xfrm>
            <a:off x="3879341" y="817375"/>
            <a:ext cx="6357948" cy="8085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600"/>
            </a:lvl1pPr>
          </a:lstStyle>
          <a:p>
            <a:r>
              <a:t>The insurer wanted to showcase its approach of “Changing lives”. TimesLIVE produced a series of 10 high-quality video features about ordinary South Africans changing others’ lives through their jobs.</a:t>
            </a:r>
          </a:p>
        </p:txBody>
      </p:sp>
      <p:sp>
        <p:nvSpPr>
          <p:cNvPr id="1138" name="Example: video featured a doctor in the trauma unit of a Mitchells Plain hospital"/>
          <p:cNvSpPr txBox="1"/>
          <p:nvPr/>
        </p:nvSpPr>
        <p:spPr>
          <a:xfrm>
            <a:off x="3876904" y="2482914"/>
            <a:ext cx="3478515"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300" b="1"/>
            </a:lvl1pPr>
          </a:lstStyle>
          <a:p>
            <a:r>
              <a:t>Example: video featured a doctor in the trauma unit of a Mitchells Plain hospital</a:t>
            </a:r>
          </a:p>
        </p:txBody>
      </p:sp>
      <p:sp>
        <p:nvSpPr>
          <p:cNvPr id="1139" name="Tiso Blackstar delivered more than 900,000 video views for the 1Life campaign."/>
          <p:cNvSpPr txBox="1"/>
          <p:nvPr/>
        </p:nvSpPr>
        <p:spPr>
          <a:xfrm>
            <a:off x="7963988" y="3004785"/>
            <a:ext cx="2383737" cy="662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300" b="1"/>
            </a:lvl1pPr>
          </a:lstStyle>
          <a:p>
            <a:r>
              <a:t>Tiso Blackstar delivered more than 900,000 video views for the 1Life campaign.</a:t>
            </a:r>
          </a:p>
        </p:txBody>
      </p:sp>
      <p:sp>
        <p:nvSpPr>
          <p:cNvPr id="1140" name="Line"/>
          <p:cNvSpPr/>
          <p:nvPr/>
        </p:nvSpPr>
        <p:spPr>
          <a:xfrm flipV="1">
            <a:off x="9155856" y="3778249"/>
            <a:ext cx="1" cy="640773"/>
          </a:xfrm>
          <a:prstGeom prst="line">
            <a:avLst/>
          </a:prstGeom>
          <a:ln w="38100">
            <a:solidFill>
              <a:srgbClr val="BE4B48"/>
            </a:solidFill>
            <a:tailEnd type="triangle"/>
          </a:ln>
        </p:spPr>
        <p:txBody>
          <a:bodyPr lIns="45719" rIns="45719"/>
          <a:lstStyle/>
          <a:p>
            <a:endParaRPr/>
          </a:p>
        </p:txBody>
      </p:sp>
      <p:pic>
        <p:nvPicPr>
          <p:cNvPr id="1141" name="image66.png" descr="image66.png"/>
          <p:cNvPicPr>
            <a:picLocks noChangeAspect="1"/>
          </p:cNvPicPr>
          <p:nvPr/>
        </p:nvPicPr>
        <p:blipFill>
          <a:blip r:embed="rId6">
            <a:extLst/>
          </a:blip>
          <a:stretch>
            <a:fillRect/>
          </a:stretch>
        </p:blipFill>
        <p:spPr>
          <a:xfrm>
            <a:off x="7835779" y="4085173"/>
            <a:ext cx="333850" cy="333850"/>
          </a:xfrm>
          <a:prstGeom prst="rect">
            <a:avLst/>
          </a:prstGeom>
          <a:ln w="12700">
            <a:miter lim="400000"/>
          </a:ln>
        </p:spPr>
      </p:pic>
      <p:pic>
        <p:nvPicPr>
          <p:cNvPr id="1142" name="image75.png" descr="image75.png"/>
          <p:cNvPicPr>
            <a:picLocks noChangeAspect="1"/>
          </p:cNvPicPr>
          <p:nvPr/>
        </p:nvPicPr>
        <p:blipFill>
          <a:blip r:embed="rId7">
            <a:extLst/>
          </a:blip>
          <a:stretch>
            <a:fillRect/>
          </a:stretch>
        </p:blipFill>
        <p:spPr>
          <a:xfrm>
            <a:off x="8115775" y="1834868"/>
            <a:ext cx="1927702" cy="385541"/>
          </a:xfrm>
          <a:prstGeom prst="rect">
            <a:avLst/>
          </a:prstGeom>
          <a:ln w="12700">
            <a:miter lim="400000"/>
          </a:ln>
        </p:spPr>
      </p:pic>
      <p:pic>
        <p:nvPicPr>
          <p:cNvPr id="1143" name="image79.png" descr="image79.png"/>
          <p:cNvPicPr>
            <a:picLocks noChangeAspect="1"/>
          </p:cNvPicPr>
          <p:nvPr/>
        </p:nvPicPr>
        <p:blipFill>
          <a:blip r:embed="rId8">
            <a:extLst/>
          </a:blip>
          <a:stretch>
            <a:fillRect/>
          </a:stretch>
        </p:blipFill>
        <p:spPr>
          <a:xfrm>
            <a:off x="7835779" y="4545277"/>
            <a:ext cx="2511945" cy="2201517"/>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HANK YOU"/>
          <p:cNvSpPr txBox="1">
            <a:spLocks noGrp="1"/>
          </p:cNvSpPr>
          <p:nvPr>
            <p:ph type="title"/>
          </p:nvPr>
        </p:nvSpPr>
        <p:spPr>
          <a:xfrm>
            <a:off x="4813300" y="1266825"/>
            <a:ext cx="6551001" cy="445770"/>
          </a:xfrm>
          <a:prstGeom prst="rect">
            <a:avLst/>
          </a:prstGeom>
        </p:spPr>
        <p:txBody>
          <a:bodyPr/>
          <a:lstStyle/>
          <a:p>
            <a:pPr indent="12700">
              <a:tabLst>
                <a:tab pos="3378200" algn="l"/>
              </a:tabLst>
              <a:defRPr b="1" spc="-100">
                <a:latin typeface="Helvetica Neue"/>
                <a:ea typeface="Helvetica Neue"/>
                <a:cs typeface="Helvetica Neue"/>
                <a:sym typeface="Helvetica Neue"/>
              </a:defRPr>
            </a:pPr>
            <a:r>
              <a:t>THANK </a:t>
            </a:r>
            <a:r>
              <a:rPr b="0">
                <a:latin typeface="Helvetica Neue Thin"/>
                <a:ea typeface="Helvetica Neue Thin"/>
                <a:cs typeface="Helvetica Neue Thin"/>
                <a:sym typeface="Helvetica Neue Thin"/>
              </a:rPr>
              <a:t>YOU</a:t>
            </a:r>
          </a:p>
        </p:txBody>
      </p:sp>
      <p:pic>
        <p:nvPicPr>
          <p:cNvPr id="1146" name="image80.jpeg" descr="image80.jpeg"/>
          <p:cNvPicPr>
            <a:picLocks noChangeAspect="1"/>
          </p:cNvPicPr>
          <p:nvPr/>
        </p:nvPicPr>
        <p:blipFill>
          <a:blip r:embed="rId2">
            <a:extLst/>
          </a:blip>
          <a:stretch>
            <a:fillRect/>
          </a:stretch>
        </p:blipFill>
        <p:spPr>
          <a:xfrm>
            <a:off x="0" y="0"/>
            <a:ext cx="10693400" cy="75565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image5.jpeg" descr="image5.jpeg"/>
          <p:cNvPicPr>
            <a:picLocks noChangeAspect="1"/>
          </p:cNvPicPr>
          <p:nvPr/>
        </p:nvPicPr>
        <p:blipFill>
          <a:blip r:embed="rId2">
            <a:extLst/>
          </a:blip>
          <a:stretch>
            <a:fillRect/>
          </a:stretch>
        </p:blipFill>
        <p:spPr>
          <a:xfrm>
            <a:off x="0" y="0"/>
            <a:ext cx="10702387" cy="7562850"/>
          </a:xfrm>
          <a:prstGeom prst="rect">
            <a:avLst/>
          </a:prstGeom>
          <a:ln w="12700">
            <a:miter lim="400000"/>
          </a:ln>
        </p:spPr>
      </p:pic>
      <p:sp>
        <p:nvSpPr>
          <p:cNvPr id="93" name="Line"/>
          <p:cNvSpPr/>
          <p:nvPr/>
        </p:nvSpPr>
        <p:spPr>
          <a:xfrm>
            <a:off x="5803900" y="2257425"/>
            <a:ext cx="0" cy="1066800"/>
          </a:xfrm>
          <a:prstGeom prst="line">
            <a:avLst/>
          </a:prstGeom>
          <a:ln>
            <a:solidFill>
              <a:srgbClr val="FFFFFF"/>
            </a:solidFill>
          </a:ln>
        </p:spPr>
        <p:txBody>
          <a:bodyPr lIns="45719" rIns="45719"/>
          <a:lstStyle/>
          <a:p>
            <a:endParaRPr/>
          </a:p>
        </p:txBody>
      </p:sp>
      <p:sp>
        <p:nvSpPr>
          <p:cNvPr id="94" name="DIGITAL SOLUTIONS"/>
          <p:cNvSpPr txBox="1">
            <a:spLocks noGrp="1"/>
          </p:cNvSpPr>
          <p:nvPr>
            <p:ph type="title"/>
          </p:nvPr>
        </p:nvSpPr>
        <p:spPr>
          <a:xfrm>
            <a:off x="1841500" y="2122408"/>
            <a:ext cx="3753485" cy="1354217"/>
          </a:xfrm>
          <a:prstGeom prst="rect">
            <a:avLst/>
          </a:prstGeom>
        </p:spPr>
        <p:txBody>
          <a:bodyPr/>
          <a:lstStyle/>
          <a:p>
            <a:pPr indent="12700" algn="r">
              <a:defRPr sz="4400" b="1" spc="-100">
                <a:latin typeface="+mn-lt"/>
                <a:ea typeface="+mn-ea"/>
                <a:cs typeface="+mn-cs"/>
                <a:sym typeface="Calibri"/>
              </a:defRPr>
            </a:pPr>
            <a:r>
              <a:t>DIGITAL</a:t>
            </a:r>
            <a:br/>
            <a:r>
              <a:rPr b="0"/>
              <a:t>SOLUTIONS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6.jpeg" descr="image6.jpeg"/>
          <p:cNvPicPr>
            <a:picLocks noChangeAspect="1"/>
          </p:cNvPicPr>
          <p:nvPr/>
        </p:nvPicPr>
        <p:blipFill>
          <a:blip r:embed="rId2">
            <a:extLst/>
          </a:blip>
          <a:stretch>
            <a:fillRect/>
          </a:stretch>
        </p:blipFill>
        <p:spPr>
          <a:xfrm>
            <a:off x="-17121" y="-20108"/>
            <a:ext cx="10730842" cy="7582959"/>
          </a:xfrm>
          <a:prstGeom prst="rect">
            <a:avLst/>
          </a:prstGeom>
          <a:ln w="12700">
            <a:miter lim="400000"/>
          </a:ln>
        </p:spPr>
      </p:pic>
      <p:sp>
        <p:nvSpPr>
          <p:cNvPr id="97" name="Source: Narratiive; social media figures as at March 11 2019"/>
          <p:cNvSpPr txBox="1"/>
          <p:nvPr/>
        </p:nvSpPr>
        <p:spPr>
          <a:xfrm>
            <a:off x="4826000" y="6580864"/>
            <a:ext cx="5346700"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100" i="1">
                <a:solidFill>
                  <a:srgbClr val="FFFFFF"/>
                </a:solidFill>
              </a:defRPr>
            </a:lvl1pPr>
          </a:lstStyle>
          <a:p>
            <a:r>
              <a:t>Source: Narratiive; social media figures as at March 11 2019</a:t>
            </a:r>
          </a:p>
        </p:txBody>
      </p:sp>
      <p:sp>
        <p:nvSpPr>
          <p:cNvPr id="98" name="WEBSITE…"/>
          <p:cNvSpPr txBox="1"/>
          <p:nvPr/>
        </p:nvSpPr>
        <p:spPr>
          <a:xfrm>
            <a:off x="774700" y="378797"/>
            <a:ext cx="2686686" cy="797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r">
              <a:defRPr sz="2800" b="1" spc="-25">
                <a:solidFill>
                  <a:srgbClr val="FFFFFF"/>
                </a:solidFill>
              </a:defRPr>
            </a:pPr>
            <a:r>
              <a:t>WEBSITE</a:t>
            </a:r>
            <a:endParaRPr>
              <a:latin typeface="Helvetica Neue"/>
              <a:ea typeface="Helvetica Neue"/>
              <a:cs typeface="Helvetica Neue"/>
              <a:sym typeface="Helvetica Neue"/>
            </a:endParaRPr>
          </a:p>
          <a:p>
            <a:pPr indent="12700" algn="r">
              <a:defRPr sz="2800" spc="-50">
                <a:solidFill>
                  <a:srgbClr val="FFFFFF"/>
                </a:solidFill>
              </a:defRPr>
            </a:pPr>
            <a:r>
              <a:t>OVERVIEW</a:t>
            </a:r>
          </a:p>
        </p:txBody>
      </p:sp>
      <p:sp>
        <p:nvSpPr>
          <p:cNvPr id="99" name="February 2019"/>
          <p:cNvSpPr txBox="1"/>
          <p:nvPr/>
        </p:nvSpPr>
        <p:spPr>
          <a:xfrm>
            <a:off x="1974214" y="428625"/>
            <a:ext cx="3753486" cy="248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000" spc="-25">
                <a:solidFill>
                  <a:srgbClr val="FFFFFF"/>
                </a:solidFill>
              </a:defRPr>
            </a:lvl1pPr>
          </a:lstStyle>
          <a:p>
            <a:r>
              <a:t>February 2019</a:t>
            </a:r>
          </a:p>
        </p:txBody>
      </p:sp>
      <p:graphicFrame>
        <p:nvGraphicFramePr>
          <p:cNvPr id="100" name="Table"/>
          <p:cNvGraphicFramePr/>
          <p:nvPr/>
        </p:nvGraphicFramePr>
        <p:xfrm>
          <a:off x="546249" y="1546225"/>
          <a:ext cx="9604097" cy="4924089"/>
        </p:xfrm>
        <a:graphic>
          <a:graphicData uri="http://schemas.openxmlformats.org/drawingml/2006/table">
            <a:tbl>
              <a:tblPr firstRow="1">
                <a:tableStyleId>{4C3C2611-4C71-4FC5-86AE-919BDF0F9419}</a:tableStyleId>
              </a:tblPr>
              <a:tblGrid>
                <a:gridCol w="2129226"/>
                <a:gridCol w="1837495"/>
                <a:gridCol w="1795738"/>
                <a:gridCol w="1920819"/>
                <a:gridCol w="1920819"/>
              </a:tblGrid>
              <a:tr h="542589">
                <a:tc>
                  <a:txBody>
                    <a:bodyPr/>
                    <a:lstStyle/>
                    <a:p>
                      <a:pPr algn="ctr"/>
                      <a:r>
                        <a:rPr sz="1500" b="1"/>
                        <a:t>WEBSITE</a:t>
                      </a:r>
                    </a:p>
                  </a:txBody>
                  <a:tcPr marL="0" marR="0" marT="0" marB="0" horzOverflow="overflow">
                    <a:solidFill>
                      <a:schemeClr val="accent5">
                        <a:lumOff val="11617"/>
                      </a:schemeClr>
                    </a:solidFill>
                  </a:tcPr>
                </a:tc>
                <a:tc>
                  <a:txBody>
                    <a:bodyPr/>
                    <a:lstStyle/>
                    <a:p>
                      <a:pPr algn="ctr"/>
                      <a:r>
                        <a:rPr sz="1500" b="1"/>
                        <a:t>UNIQUE BROWSERS
(SA AUDIENCE)</a:t>
                      </a:r>
                    </a:p>
                  </a:txBody>
                  <a:tcPr marL="0" marR="0" marT="0" marB="0" horzOverflow="overflow">
                    <a:solidFill>
                      <a:schemeClr val="accent5">
                        <a:lumOff val="11617"/>
                      </a:schemeClr>
                    </a:solidFill>
                  </a:tcPr>
                </a:tc>
                <a:tc>
                  <a:txBody>
                    <a:bodyPr/>
                    <a:lstStyle/>
                    <a:p>
                      <a:pPr algn="ctr"/>
                      <a:r>
                        <a:rPr sz="1500" b="1"/>
                        <a:t>PAGEVIEWS
(SA AUDIENCE)</a:t>
                      </a:r>
                    </a:p>
                  </a:txBody>
                  <a:tcPr marL="0" marR="0" marT="0" marB="0" horzOverflow="overflow">
                    <a:solidFill>
                      <a:schemeClr val="accent5">
                        <a:lumOff val="11617"/>
                      </a:schemeClr>
                    </a:solidFill>
                  </a:tcPr>
                </a:tc>
                <a:tc>
                  <a:txBody>
                    <a:bodyPr/>
                    <a:lstStyle/>
                    <a:p>
                      <a:pPr algn="ctr"/>
                      <a:r>
                        <a:rPr sz="1500" b="1"/>
                        <a:t>FACEBOOK</a:t>
                      </a:r>
                    </a:p>
                  </a:txBody>
                  <a:tcPr marL="0" marR="0" marT="0" marB="0" horzOverflow="overflow">
                    <a:solidFill>
                      <a:schemeClr val="accent5">
                        <a:lumOff val="11617"/>
                      </a:schemeClr>
                    </a:solidFill>
                  </a:tcPr>
                </a:tc>
                <a:tc>
                  <a:txBody>
                    <a:bodyPr/>
                    <a:lstStyle/>
                    <a:p>
                      <a:pPr algn="ctr"/>
                      <a:r>
                        <a:rPr sz="1500" b="1"/>
                        <a:t>TWITTER</a:t>
                      </a:r>
                    </a:p>
                  </a:txBody>
                  <a:tcPr marL="0" marR="0" marT="0" marB="0" horzOverflow="overflow">
                    <a:solidFill>
                      <a:schemeClr val="accent5">
                        <a:lumOff val="11617"/>
                      </a:schemeClr>
                    </a:solidFill>
                  </a:tcPr>
                </a:tc>
              </a:tr>
              <a:tr h="292100">
                <a:tc>
                  <a:txBody>
                    <a:bodyPr/>
                    <a:lstStyle/>
                    <a:p>
                      <a:pPr algn="ctr">
                        <a:spcBef>
                          <a:spcPts val="200"/>
                        </a:spcBef>
                      </a:pPr>
                      <a:r>
                        <a:rPr sz="1400" b="1" spc="-5"/>
                        <a:t>TimesLIVE.co.za</a:t>
                      </a:r>
                    </a:p>
                  </a:txBody>
                  <a:tcPr marL="0" marR="0" marT="0" marB="0" horzOverflow="overflow">
                    <a:solidFill>
                      <a:srgbClr val="D9D9D9"/>
                    </a:solidFill>
                  </a:tcPr>
                </a:tc>
                <a:tc>
                  <a:txBody>
                    <a:bodyPr/>
                    <a:lstStyle/>
                    <a:p>
                      <a:pPr algn="ctr">
                        <a:spcBef>
                          <a:spcPts val="200"/>
                        </a:spcBef>
                      </a:pPr>
                      <a:r>
                        <a:rPr sz="1400"/>
                        <a:t>4 276 838</a:t>
                      </a:r>
                    </a:p>
                  </a:txBody>
                  <a:tcPr marL="0" marR="0" marT="0" marB="0" horzOverflow="overflow">
                    <a:solidFill>
                      <a:srgbClr val="FFFFFF"/>
                    </a:solidFill>
                  </a:tcPr>
                </a:tc>
                <a:tc>
                  <a:txBody>
                    <a:bodyPr/>
                    <a:lstStyle/>
                    <a:p>
                      <a:pPr algn="ctr">
                        <a:spcBef>
                          <a:spcPts val="200"/>
                        </a:spcBef>
                      </a:pPr>
                      <a:r>
                        <a:rPr sz="1400">
                          <a:solidFill>
                            <a:srgbClr val="1F497D"/>
                          </a:solidFill>
                        </a:rPr>
                        <a:t>25 229 750</a:t>
                      </a:r>
                    </a:p>
                  </a:txBody>
                  <a:tcPr marL="0" marR="0" marT="0" marB="0" horzOverflow="overflow">
                    <a:solidFill>
                      <a:srgbClr val="D9D9D9"/>
                    </a:solidFill>
                  </a:tcPr>
                </a:tc>
                <a:tc>
                  <a:txBody>
                    <a:bodyPr/>
                    <a:lstStyle/>
                    <a:p>
                      <a:pPr algn="ctr">
                        <a:spcBef>
                          <a:spcPts val="200"/>
                        </a:spcBef>
                      </a:pPr>
                      <a:r>
                        <a:rPr sz="1400"/>
                        <a:t>1 289 300</a:t>
                      </a:r>
                    </a:p>
                  </a:txBody>
                  <a:tcPr marL="0" marR="0" marT="0" marB="0" horzOverflow="overflow">
                    <a:solidFill>
                      <a:srgbClr val="FFFFFF"/>
                    </a:solidFill>
                  </a:tcPr>
                </a:tc>
                <a:tc>
                  <a:txBody>
                    <a:bodyPr/>
                    <a:lstStyle/>
                    <a:p>
                      <a:pPr algn="ctr">
                        <a:spcBef>
                          <a:spcPts val="200"/>
                        </a:spcBef>
                      </a:pPr>
                      <a:r>
                        <a:rPr sz="1400">
                          <a:solidFill>
                            <a:srgbClr val="1F497D"/>
                          </a:solidFill>
                        </a:rPr>
                        <a:t>1 124 939</a:t>
                      </a:r>
                    </a:p>
                  </a:txBody>
                  <a:tcPr marL="0" marR="0" marT="0" marB="0" horzOverflow="overflow">
                    <a:solidFill>
                      <a:srgbClr val="D9D9D9"/>
                    </a:solidFill>
                  </a:tcPr>
                </a:tc>
              </a:tr>
              <a:tr h="292100">
                <a:tc>
                  <a:txBody>
                    <a:bodyPr/>
                    <a:lstStyle/>
                    <a:p>
                      <a:pPr algn="ctr">
                        <a:spcBef>
                          <a:spcPts val="200"/>
                        </a:spcBef>
                      </a:pPr>
                      <a:r>
                        <a:rPr sz="1400" b="1" spc="-5"/>
                        <a:t>SowetanLIVE.co.za</a:t>
                      </a:r>
                    </a:p>
                  </a:txBody>
                  <a:tcPr marL="0" marR="0" marT="0" marB="0" horzOverflow="overflow">
                    <a:solidFill>
                      <a:srgbClr val="D9D9D9"/>
                    </a:solidFill>
                  </a:tcPr>
                </a:tc>
                <a:tc>
                  <a:txBody>
                    <a:bodyPr/>
                    <a:lstStyle/>
                    <a:p>
                      <a:pPr algn="ctr">
                        <a:spcBef>
                          <a:spcPts val="200"/>
                        </a:spcBef>
                      </a:pPr>
                      <a:r>
                        <a:rPr sz="1400"/>
                        <a:t>2 146 825</a:t>
                      </a:r>
                    </a:p>
                  </a:txBody>
                  <a:tcPr marL="0" marR="0" marT="0" marB="0" horzOverflow="overflow">
                    <a:solidFill>
                      <a:srgbClr val="FFFFFF"/>
                    </a:solidFill>
                  </a:tcPr>
                </a:tc>
                <a:tc>
                  <a:txBody>
                    <a:bodyPr/>
                    <a:lstStyle/>
                    <a:p>
                      <a:pPr algn="ctr">
                        <a:spcBef>
                          <a:spcPts val="200"/>
                        </a:spcBef>
                      </a:pPr>
                      <a:r>
                        <a:rPr sz="1400">
                          <a:solidFill>
                            <a:srgbClr val="1F497D"/>
                          </a:solidFill>
                        </a:rPr>
                        <a:t>15 680 667</a:t>
                      </a:r>
                    </a:p>
                  </a:txBody>
                  <a:tcPr marL="0" marR="0" marT="0" marB="0" horzOverflow="overflow">
                    <a:solidFill>
                      <a:srgbClr val="D9D9D9"/>
                    </a:solidFill>
                  </a:tcPr>
                </a:tc>
                <a:tc>
                  <a:txBody>
                    <a:bodyPr/>
                    <a:lstStyle/>
                    <a:p>
                      <a:pPr algn="ctr">
                        <a:spcBef>
                          <a:spcPts val="200"/>
                        </a:spcBef>
                      </a:pPr>
                      <a:r>
                        <a:rPr sz="1400"/>
                        <a:t>735 252</a:t>
                      </a:r>
                    </a:p>
                  </a:txBody>
                  <a:tcPr marL="0" marR="0" marT="0" marB="0" horzOverflow="overflow">
                    <a:solidFill>
                      <a:srgbClr val="FFFFFF"/>
                    </a:solidFill>
                  </a:tcPr>
                </a:tc>
                <a:tc>
                  <a:txBody>
                    <a:bodyPr/>
                    <a:lstStyle/>
                    <a:p>
                      <a:pPr algn="ctr">
                        <a:spcBef>
                          <a:spcPts val="200"/>
                        </a:spcBef>
                      </a:pPr>
                      <a:r>
                        <a:rPr sz="1400">
                          <a:solidFill>
                            <a:srgbClr val="1F497D"/>
                          </a:solidFill>
                        </a:rPr>
                        <a:t>751 856</a:t>
                      </a:r>
                    </a:p>
                  </a:txBody>
                  <a:tcPr marL="0" marR="0" marT="0" marB="0" horzOverflow="overflow">
                    <a:solidFill>
                      <a:srgbClr val="D9D9D9"/>
                    </a:solidFill>
                  </a:tcPr>
                </a:tc>
              </a:tr>
              <a:tr h="292100">
                <a:tc>
                  <a:txBody>
                    <a:bodyPr/>
                    <a:lstStyle/>
                    <a:p>
                      <a:pPr algn="ctr">
                        <a:spcBef>
                          <a:spcPts val="200"/>
                        </a:spcBef>
                      </a:pPr>
                      <a:r>
                        <a:rPr sz="1400" b="1" spc="-5"/>
                        <a:t>TshisaLIVE.co.za</a:t>
                      </a:r>
                    </a:p>
                  </a:txBody>
                  <a:tcPr marL="0" marR="0" marT="0" marB="0" horzOverflow="overflow">
                    <a:solidFill>
                      <a:srgbClr val="D9D9D9"/>
                    </a:solidFill>
                  </a:tcPr>
                </a:tc>
                <a:tc>
                  <a:txBody>
                    <a:bodyPr/>
                    <a:lstStyle/>
                    <a:p>
                      <a:pPr algn="ctr">
                        <a:spcBef>
                          <a:spcPts val="200"/>
                        </a:spcBef>
                      </a:pPr>
                      <a:r>
                        <a:rPr sz="1400"/>
                        <a:t>1 265 615</a:t>
                      </a:r>
                    </a:p>
                  </a:txBody>
                  <a:tcPr marL="0" marR="0" marT="0" marB="0" horzOverflow="overflow">
                    <a:solidFill>
                      <a:srgbClr val="FFFFFF"/>
                    </a:solidFill>
                  </a:tcPr>
                </a:tc>
                <a:tc>
                  <a:txBody>
                    <a:bodyPr/>
                    <a:lstStyle/>
                    <a:p>
                      <a:pPr algn="ctr">
                        <a:spcBef>
                          <a:spcPts val="200"/>
                        </a:spcBef>
                      </a:pPr>
                      <a:r>
                        <a:rPr sz="1400">
                          <a:solidFill>
                            <a:srgbClr val="1F497D"/>
                          </a:solidFill>
                        </a:rPr>
                        <a:t>4 155 994</a:t>
                      </a:r>
                    </a:p>
                  </a:txBody>
                  <a:tcPr marL="0" marR="0" marT="0" marB="0" horzOverflow="overflow">
                    <a:solidFill>
                      <a:srgbClr val="D9D9D9"/>
                    </a:solidFill>
                  </a:tcPr>
                </a:tc>
                <a:tc>
                  <a:txBody>
                    <a:bodyPr/>
                    <a:lstStyle/>
                    <a:p>
                      <a:pPr algn="ctr">
                        <a:spcBef>
                          <a:spcPts val="200"/>
                        </a:spcBef>
                      </a:pPr>
                      <a:r>
                        <a:rPr sz="1400"/>
                        <a:t>160 956</a:t>
                      </a:r>
                    </a:p>
                  </a:txBody>
                  <a:tcPr marL="0" marR="0" marT="0" marB="0" horzOverflow="overflow">
                    <a:solidFill>
                      <a:srgbClr val="FFFFFF"/>
                    </a:solidFill>
                  </a:tcPr>
                </a:tc>
                <a:tc>
                  <a:txBody>
                    <a:bodyPr/>
                    <a:lstStyle/>
                    <a:p>
                      <a:pPr algn="ctr">
                        <a:spcBef>
                          <a:spcPts val="200"/>
                        </a:spcBef>
                      </a:pPr>
                      <a:r>
                        <a:rPr sz="1400">
                          <a:solidFill>
                            <a:srgbClr val="1F497D"/>
                          </a:solidFill>
                        </a:rPr>
                        <a:t>15 437</a:t>
                      </a:r>
                    </a:p>
                  </a:txBody>
                  <a:tcPr marL="0" marR="0" marT="0" marB="0" horzOverflow="overflow">
                    <a:solidFill>
                      <a:srgbClr val="D9D9D9"/>
                    </a:solidFill>
                  </a:tcPr>
                </a:tc>
              </a:tr>
              <a:tr h="292100">
                <a:tc>
                  <a:txBody>
                    <a:bodyPr/>
                    <a:lstStyle/>
                    <a:p>
                      <a:pPr algn="ctr">
                        <a:spcBef>
                          <a:spcPts val="200"/>
                        </a:spcBef>
                      </a:pPr>
                      <a:r>
                        <a:rPr sz="1400" b="1" spc="-5"/>
                        <a:t>BusinessLIVE.co.za</a:t>
                      </a:r>
                    </a:p>
                  </a:txBody>
                  <a:tcPr marL="0" marR="0" marT="0" marB="0" horzOverflow="overflow">
                    <a:solidFill>
                      <a:srgbClr val="D9D9D9"/>
                    </a:solidFill>
                  </a:tcPr>
                </a:tc>
                <a:tc>
                  <a:txBody>
                    <a:bodyPr/>
                    <a:lstStyle/>
                    <a:p>
                      <a:pPr algn="ctr">
                        <a:spcBef>
                          <a:spcPts val="200"/>
                        </a:spcBef>
                      </a:pPr>
                      <a:r>
                        <a:rPr sz="1400"/>
                        <a:t>926 624</a:t>
                      </a:r>
                    </a:p>
                  </a:txBody>
                  <a:tcPr marL="0" marR="0" marT="0" marB="0" horzOverflow="overflow">
                    <a:solidFill>
                      <a:srgbClr val="FFFFFF"/>
                    </a:solidFill>
                  </a:tcPr>
                </a:tc>
                <a:tc>
                  <a:txBody>
                    <a:bodyPr/>
                    <a:lstStyle/>
                    <a:p>
                      <a:pPr algn="ctr">
                        <a:spcBef>
                          <a:spcPts val="200"/>
                        </a:spcBef>
                      </a:pPr>
                      <a:r>
                        <a:rPr sz="1400">
                          <a:solidFill>
                            <a:srgbClr val="1F497D"/>
                          </a:solidFill>
                        </a:rPr>
                        <a:t>4 115 116</a:t>
                      </a:r>
                    </a:p>
                  </a:txBody>
                  <a:tcPr marL="0" marR="0" marT="0" marB="0" horzOverflow="overflow">
                    <a:solidFill>
                      <a:srgbClr val="D9D9D9"/>
                    </a:solidFill>
                  </a:tcPr>
                </a:tc>
                <a:tc>
                  <a:txBody>
                    <a:bodyPr/>
                    <a:lstStyle/>
                    <a:p>
                      <a:pPr algn="ctr">
                        <a:spcBef>
                          <a:spcPts val="200"/>
                        </a:spcBef>
                      </a:pPr>
                      <a:r>
                        <a:rPr sz="1400"/>
                        <a:t>70 723</a:t>
                      </a:r>
                    </a:p>
                  </a:txBody>
                  <a:tcPr marL="0" marR="0" marT="0" marB="0" horzOverflow="overflow">
                    <a:solidFill>
                      <a:srgbClr val="FFFFFF"/>
                    </a:solidFill>
                  </a:tcPr>
                </a:tc>
                <a:tc>
                  <a:txBody>
                    <a:bodyPr/>
                    <a:lstStyle/>
                    <a:p>
                      <a:pPr algn="ctr">
                        <a:spcBef>
                          <a:spcPts val="200"/>
                        </a:spcBef>
                      </a:pPr>
                      <a:r>
                        <a:rPr sz="1400">
                          <a:solidFill>
                            <a:srgbClr val="1F497D"/>
                          </a:solidFill>
                        </a:rPr>
                        <a:t>11 695</a:t>
                      </a:r>
                    </a:p>
                  </a:txBody>
                  <a:tcPr marL="0" marR="0" marT="0" marB="0" horzOverflow="overflow">
                    <a:solidFill>
                      <a:srgbClr val="D9D9D9"/>
                    </a:solidFill>
                  </a:tcPr>
                </a:tc>
              </a:tr>
              <a:tr h="292100">
                <a:tc>
                  <a:txBody>
                    <a:bodyPr/>
                    <a:lstStyle/>
                    <a:p>
                      <a:pPr algn="ctr">
                        <a:spcBef>
                          <a:spcPts val="200"/>
                        </a:spcBef>
                      </a:pPr>
                      <a:r>
                        <a:rPr sz="1400" b="1" spc="-5"/>
                        <a:t>SundayTimes.co.za</a:t>
                      </a:r>
                    </a:p>
                  </a:txBody>
                  <a:tcPr marL="0" marR="0" marT="0" marB="0" horzOverflow="overflow">
                    <a:solidFill>
                      <a:srgbClr val="D9D9D9"/>
                    </a:solidFill>
                  </a:tcPr>
                </a:tc>
                <a:tc>
                  <a:txBody>
                    <a:bodyPr/>
                    <a:lstStyle/>
                    <a:p>
                      <a:pPr algn="ctr">
                        <a:spcBef>
                          <a:spcPts val="200"/>
                        </a:spcBef>
                      </a:pPr>
                      <a:r>
                        <a:rPr sz="1400"/>
                        <a:t>995 213</a:t>
                      </a:r>
                    </a:p>
                  </a:txBody>
                  <a:tcPr marL="0" marR="0" marT="0" marB="0" horzOverflow="overflow">
                    <a:solidFill>
                      <a:srgbClr val="FFFFFF"/>
                    </a:solidFill>
                  </a:tcPr>
                </a:tc>
                <a:tc>
                  <a:txBody>
                    <a:bodyPr/>
                    <a:lstStyle/>
                    <a:p>
                      <a:pPr algn="ctr">
                        <a:spcBef>
                          <a:spcPts val="200"/>
                        </a:spcBef>
                      </a:pPr>
                      <a:r>
                        <a:rPr sz="1400">
                          <a:solidFill>
                            <a:srgbClr val="1F497D"/>
                          </a:solidFill>
                        </a:rPr>
                        <a:t>2 372 855</a:t>
                      </a:r>
                    </a:p>
                  </a:txBody>
                  <a:tcPr marL="0" marR="0" marT="0" marB="0" horzOverflow="overflow">
                    <a:solidFill>
                      <a:srgbClr val="D9D9D9"/>
                    </a:solidFill>
                  </a:tcPr>
                </a:tc>
                <a:tc>
                  <a:txBody>
                    <a:bodyPr/>
                    <a:lstStyle/>
                    <a:p>
                      <a:pPr algn="ctr">
                        <a:spcBef>
                          <a:spcPts val="200"/>
                        </a:spcBef>
                      </a:pPr>
                      <a:r>
                        <a:rPr sz="1400"/>
                        <a:t>152 883</a:t>
                      </a:r>
                    </a:p>
                  </a:txBody>
                  <a:tcPr marL="0" marR="0" marT="0" marB="0" horzOverflow="overflow">
                    <a:solidFill>
                      <a:srgbClr val="FFFFFF"/>
                    </a:solidFill>
                  </a:tcPr>
                </a:tc>
                <a:tc>
                  <a:txBody>
                    <a:bodyPr/>
                    <a:lstStyle/>
                    <a:p>
                      <a:pPr algn="ctr">
                        <a:spcBef>
                          <a:spcPts val="200"/>
                        </a:spcBef>
                      </a:pPr>
                      <a:r>
                        <a:rPr sz="1400">
                          <a:solidFill>
                            <a:srgbClr val="1F497D"/>
                          </a:solidFill>
                        </a:rPr>
                        <a:t>400 508</a:t>
                      </a:r>
                    </a:p>
                  </a:txBody>
                  <a:tcPr marL="0" marR="0" marT="0" marB="0" horzOverflow="overflow">
                    <a:solidFill>
                      <a:srgbClr val="D9D9D9"/>
                    </a:solidFill>
                  </a:tcPr>
                </a:tc>
              </a:tr>
              <a:tr h="292100">
                <a:tc>
                  <a:txBody>
                    <a:bodyPr/>
                    <a:lstStyle/>
                    <a:p>
                      <a:pPr algn="ctr">
                        <a:spcBef>
                          <a:spcPts val="200"/>
                        </a:spcBef>
                      </a:pPr>
                      <a:r>
                        <a:rPr sz="1400" b="1" spc="-5"/>
                        <a:t>BusinessDay.co.za</a:t>
                      </a:r>
                    </a:p>
                  </a:txBody>
                  <a:tcPr marL="0" marR="0" marT="0" marB="0" horzOverflow="overflow">
                    <a:solidFill>
                      <a:srgbClr val="D9D9D9"/>
                    </a:solidFill>
                  </a:tcPr>
                </a:tc>
                <a:tc>
                  <a:txBody>
                    <a:bodyPr/>
                    <a:lstStyle/>
                    <a:p>
                      <a:pPr algn="ctr">
                        <a:spcBef>
                          <a:spcPts val="200"/>
                        </a:spcBef>
                      </a:pPr>
                      <a:r>
                        <a:rPr sz="1400"/>
                        <a:t>794 154</a:t>
                      </a:r>
                    </a:p>
                  </a:txBody>
                  <a:tcPr marL="0" marR="0" marT="0" marB="0" horzOverflow="overflow">
                    <a:solidFill>
                      <a:srgbClr val="FFFFFF"/>
                    </a:solidFill>
                  </a:tcPr>
                </a:tc>
                <a:tc>
                  <a:txBody>
                    <a:bodyPr/>
                    <a:lstStyle/>
                    <a:p>
                      <a:pPr algn="ctr">
                        <a:spcBef>
                          <a:spcPts val="200"/>
                        </a:spcBef>
                      </a:pPr>
                      <a:r>
                        <a:rPr sz="1400">
                          <a:solidFill>
                            <a:srgbClr val="1F497D"/>
                          </a:solidFill>
                        </a:rPr>
                        <a:t>3 087 719</a:t>
                      </a:r>
                    </a:p>
                  </a:txBody>
                  <a:tcPr marL="0" marR="0" marT="0" marB="0" horzOverflow="overflow">
                    <a:solidFill>
                      <a:srgbClr val="D9D9D9"/>
                    </a:solidFill>
                  </a:tcPr>
                </a:tc>
                <a:tc>
                  <a:txBody>
                    <a:bodyPr/>
                    <a:lstStyle/>
                    <a:p>
                      <a:pPr algn="ctr">
                        <a:spcBef>
                          <a:spcPts val="200"/>
                        </a:spcBef>
                      </a:pPr>
                      <a:r>
                        <a:rPr sz="1400"/>
                        <a:t>104 107</a:t>
                      </a:r>
                    </a:p>
                  </a:txBody>
                  <a:tcPr marL="0" marR="0" marT="0" marB="0" horzOverflow="overflow">
                    <a:solidFill>
                      <a:srgbClr val="FFFFFF"/>
                    </a:solidFill>
                  </a:tcPr>
                </a:tc>
                <a:tc>
                  <a:txBody>
                    <a:bodyPr/>
                    <a:lstStyle/>
                    <a:p>
                      <a:pPr algn="ctr">
                        <a:spcBef>
                          <a:spcPts val="200"/>
                        </a:spcBef>
                      </a:pPr>
                      <a:r>
                        <a:rPr sz="1400">
                          <a:solidFill>
                            <a:srgbClr val="1F497D"/>
                          </a:solidFill>
                        </a:rPr>
                        <a:t>225 467</a:t>
                      </a:r>
                    </a:p>
                  </a:txBody>
                  <a:tcPr marL="0" marR="0" marT="0" marB="0" horzOverflow="overflow">
                    <a:solidFill>
                      <a:srgbClr val="D9D9D9"/>
                    </a:solidFill>
                  </a:tcPr>
                </a:tc>
              </a:tr>
              <a:tr h="292100">
                <a:tc>
                  <a:txBody>
                    <a:bodyPr/>
                    <a:lstStyle/>
                    <a:p>
                      <a:pPr algn="ctr">
                        <a:spcBef>
                          <a:spcPts val="200"/>
                        </a:spcBef>
                      </a:pPr>
                      <a:r>
                        <a:rPr sz="1400" b="1" spc="-5"/>
                        <a:t>HeraldLIVE.co.za</a:t>
                      </a:r>
                    </a:p>
                  </a:txBody>
                  <a:tcPr marL="0" marR="0" marT="0" marB="0" horzOverflow="overflow">
                    <a:solidFill>
                      <a:srgbClr val="D9D9D9"/>
                    </a:solidFill>
                  </a:tcPr>
                </a:tc>
                <a:tc>
                  <a:txBody>
                    <a:bodyPr/>
                    <a:lstStyle/>
                    <a:p>
                      <a:pPr algn="ctr">
                        <a:spcBef>
                          <a:spcPts val="200"/>
                        </a:spcBef>
                      </a:pPr>
                      <a:r>
                        <a:rPr sz="1400"/>
                        <a:t>599 034</a:t>
                      </a:r>
                    </a:p>
                  </a:txBody>
                  <a:tcPr marL="0" marR="0" marT="0" marB="0" horzOverflow="overflow">
                    <a:solidFill>
                      <a:srgbClr val="FFFFFF"/>
                    </a:solidFill>
                  </a:tcPr>
                </a:tc>
                <a:tc>
                  <a:txBody>
                    <a:bodyPr/>
                    <a:lstStyle/>
                    <a:p>
                      <a:pPr algn="ctr">
                        <a:spcBef>
                          <a:spcPts val="200"/>
                        </a:spcBef>
                      </a:pPr>
                      <a:r>
                        <a:rPr sz="1400">
                          <a:solidFill>
                            <a:srgbClr val="1F497D"/>
                          </a:solidFill>
                        </a:rPr>
                        <a:t>2 468 946</a:t>
                      </a:r>
                    </a:p>
                  </a:txBody>
                  <a:tcPr marL="0" marR="0" marT="0" marB="0" horzOverflow="overflow">
                    <a:solidFill>
                      <a:srgbClr val="D9D9D9"/>
                    </a:solidFill>
                  </a:tcPr>
                </a:tc>
                <a:tc>
                  <a:txBody>
                    <a:bodyPr/>
                    <a:lstStyle/>
                    <a:p>
                      <a:pPr algn="ctr">
                        <a:spcBef>
                          <a:spcPts val="200"/>
                        </a:spcBef>
                      </a:pPr>
                      <a:r>
                        <a:rPr sz="1400"/>
                        <a:t>246 772</a:t>
                      </a:r>
                    </a:p>
                  </a:txBody>
                  <a:tcPr marL="0" marR="0" marT="0" marB="0" horzOverflow="overflow">
                    <a:solidFill>
                      <a:srgbClr val="FFFFFF"/>
                    </a:solidFill>
                  </a:tcPr>
                </a:tc>
                <a:tc>
                  <a:txBody>
                    <a:bodyPr/>
                    <a:lstStyle/>
                    <a:p>
                      <a:pPr algn="ctr">
                        <a:spcBef>
                          <a:spcPts val="200"/>
                        </a:spcBef>
                      </a:pPr>
                      <a:r>
                        <a:rPr sz="1400">
                          <a:solidFill>
                            <a:srgbClr val="1F497D"/>
                          </a:solidFill>
                        </a:rPr>
                        <a:t>44 642</a:t>
                      </a:r>
                    </a:p>
                  </a:txBody>
                  <a:tcPr marL="0" marR="0" marT="0" marB="0" horzOverflow="overflow">
                    <a:solidFill>
                      <a:srgbClr val="D9D9D9"/>
                    </a:solidFill>
                  </a:tcPr>
                </a:tc>
              </a:tr>
              <a:tr h="292100">
                <a:tc>
                  <a:txBody>
                    <a:bodyPr/>
                    <a:lstStyle/>
                    <a:p>
                      <a:pPr algn="ctr">
                        <a:spcBef>
                          <a:spcPts val="200"/>
                        </a:spcBef>
                      </a:pPr>
                      <a:r>
                        <a:rPr sz="1400" b="1" spc="-5"/>
                        <a:t>SundayWorld.co.za</a:t>
                      </a:r>
                    </a:p>
                  </a:txBody>
                  <a:tcPr marL="0" marR="0" marT="0" marB="0" horzOverflow="overflow">
                    <a:solidFill>
                      <a:srgbClr val="D9D9D9"/>
                    </a:solidFill>
                  </a:tcPr>
                </a:tc>
                <a:tc>
                  <a:txBody>
                    <a:bodyPr/>
                    <a:lstStyle/>
                    <a:p>
                      <a:pPr algn="ctr">
                        <a:spcBef>
                          <a:spcPts val="200"/>
                        </a:spcBef>
                      </a:pPr>
                      <a:r>
                        <a:rPr sz="1400"/>
                        <a:t>627 810</a:t>
                      </a:r>
                    </a:p>
                  </a:txBody>
                  <a:tcPr marL="0" marR="0" marT="0" marB="0" horzOverflow="overflow">
                    <a:solidFill>
                      <a:srgbClr val="FFFFFF"/>
                    </a:solidFill>
                  </a:tcPr>
                </a:tc>
                <a:tc>
                  <a:txBody>
                    <a:bodyPr/>
                    <a:lstStyle/>
                    <a:p>
                      <a:pPr algn="ctr">
                        <a:spcBef>
                          <a:spcPts val="200"/>
                        </a:spcBef>
                      </a:pPr>
                      <a:r>
                        <a:rPr sz="1400">
                          <a:solidFill>
                            <a:srgbClr val="1F497D"/>
                          </a:solidFill>
                        </a:rPr>
                        <a:t>2 250 917</a:t>
                      </a:r>
                    </a:p>
                  </a:txBody>
                  <a:tcPr marL="0" marR="0" marT="0" marB="0" horzOverflow="overflow">
                    <a:solidFill>
                      <a:srgbClr val="D9D9D9"/>
                    </a:solidFill>
                  </a:tcPr>
                </a:tc>
                <a:tc>
                  <a:txBody>
                    <a:bodyPr/>
                    <a:lstStyle/>
                    <a:p>
                      <a:pPr algn="ctr">
                        <a:spcBef>
                          <a:spcPts val="200"/>
                        </a:spcBef>
                      </a:pPr>
                      <a:r>
                        <a:rPr sz="1400"/>
                        <a:t>168 937</a:t>
                      </a:r>
                    </a:p>
                  </a:txBody>
                  <a:tcPr marL="0" marR="0" marT="0" marB="0" horzOverflow="overflow">
                    <a:solidFill>
                      <a:srgbClr val="FFFFFF"/>
                    </a:solidFill>
                  </a:tcPr>
                </a:tc>
                <a:tc>
                  <a:txBody>
                    <a:bodyPr/>
                    <a:lstStyle/>
                    <a:p>
                      <a:pPr algn="ctr">
                        <a:spcBef>
                          <a:spcPts val="200"/>
                        </a:spcBef>
                      </a:pPr>
                      <a:r>
                        <a:rPr sz="1400">
                          <a:solidFill>
                            <a:srgbClr val="1F497D"/>
                          </a:solidFill>
                        </a:rPr>
                        <a:t>133 297</a:t>
                      </a:r>
                    </a:p>
                  </a:txBody>
                  <a:tcPr marL="0" marR="0" marT="0" marB="0" horzOverflow="overflow">
                    <a:solidFill>
                      <a:srgbClr val="D9D9D9"/>
                    </a:solidFill>
                  </a:tcPr>
                </a:tc>
              </a:tr>
              <a:tr h="292100">
                <a:tc>
                  <a:txBody>
                    <a:bodyPr/>
                    <a:lstStyle/>
                    <a:p>
                      <a:pPr algn="ctr">
                        <a:spcBef>
                          <a:spcPts val="200"/>
                        </a:spcBef>
                      </a:pPr>
                      <a:r>
                        <a:rPr sz="1400" b="1" spc="-5"/>
                        <a:t>DispatchLIVE.co.za</a:t>
                      </a:r>
                    </a:p>
                  </a:txBody>
                  <a:tcPr marL="0" marR="0" marT="0" marB="0" horzOverflow="overflow">
                    <a:solidFill>
                      <a:srgbClr val="D9D9D9"/>
                    </a:solidFill>
                  </a:tcPr>
                </a:tc>
                <a:tc>
                  <a:txBody>
                    <a:bodyPr/>
                    <a:lstStyle/>
                    <a:p>
                      <a:pPr algn="ctr">
                        <a:spcBef>
                          <a:spcPts val="200"/>
                        </a:spcBef>
                      </a:pPr>
                      <a:r>
                        <a:rPr sz="1400"/>
                        <a:t>475 775</a:t>
                      </a:r>
                    </a:p>
                  </a:txBody>
                  <a:tcPr marL="0" marR="0" marT="0" marB="0" horzOverflow="overflow">
                    <a:solidFill>
                      <a:srgbClr val="FFFFFF"/>
                    </a:solidFill>
                  </a:tcPr>
                </a:tc>
                <a:tc>
                  <a:txBody>
                    <a:bodyPr/>
                    <a:lstStyle/>
                    <a:p>
                      <a:pPr algn="ctr">
                        <a:spcBef>
                          <a:spcPts val="200"/>
                        </a:spcBef>
                      </a:pPr>
                      <a:r>
                        <a:rPr sz="1400">
                          <a:solidFill>
                            <a:srgbClr val="1F497D"/>
                          </a:solidFill>
                        </a:rPr>
                        <a:t>1 248 657</a:t>
                      </a:r>
                    </a:p>
                  </a:txBody>
                  <a:tcPr marL="0" marR="0" marT="0" marB="0" horzOverflow="overflow">
                    <a:solidFill>
                      <a:srgbClr val="D9D9D9"/>
                    </a:solidFill>
                  </a:tcPr>
                </a:tc>
                <a:tc>
                  <a:txBody>
                    <a:bodyPr/>
                    <a:lstStyle/>
                    <a:p>
                      <a:pPr algn="ctr">
                        <a:spcBef>
                          <a:spcPts val="200"/>
                        </a:spcBef>
                      </a:pPr>
                      <a:r>
                        <a:rPr sz="1400"/>
                        <a:t>161 355</a:t>
                      </a:r>
                    </a:p>
                  </a:txBody>
                  <a:tcPr marL="0" marR="0" marT="0" marB="0" horzOverflow="overflow">
                    <a:solidFill>
                      <a:srgbClr val="FFFFFF"/>
                    </a:solidFill>
                  </a:tcPr>
                </a:tc>
                <a:tc>
                  <a:txBody>
                    <a:bodyPr/>
                    <a:lstStyle/>
                    <a:p>
                      <a:pPr algn="ctr">
                        <a:spcBef>
                          <a:spcPts val="200"/>
                        </a:spcBef>
                      </a:pPr>
                      <a:r>
                        <a:rPr sz="1400">
                          <a:solidFill>
                            <a:srgbClr val="1F497D"/>
                          </a:solidFill>
                        </a:rPr>
                        <a:t>52 050</a:t>
                      </a:r>
                    </a:p>
                  </a:txBody>
                  <a:tcPr marL="0" marR="0" marT="0" marB="0" horzOverflow="overflow">
                    <a:solidFill>
                      <a:srgbClr val="D9D9D9"/>
                    </a:solidFill>
                  </a:tcPr>
                </a:tc>
              </a:tr>
              <a:tr h="292100">
                <a:tc>
                  <a:txBody>
                    <a:bodyPr/>
                    <a:lstStyle/>
                    <a:p>
                      <a:pPr algn="ctr">
                        <a:spcBef>
                          <a:spcPts val="200"/>
                        </a:spcBef>
                      </a:pPr>
                      <a:r>
                        <a:rPr sz="1400" b="1" spc="-5"/>
                        <a:t>FinancialMail.co.za</a:t>
                      </a:r>
                    </a:p>
                  </a:txBody>
                  <a:tcPr marL="0" marR="0" marT="0" marB="0" horzOverflow="overflow">
                    <a:solidFill>
                      <a:srgbClr val="D9D9D9"/>
                    </a:solidFill>
                  </a:tcPr>
                </a:tc>
                <a:tc>
                  <a:txBody>
                    <a:bodyPr/>
                    <a:lstStyle/>
                    <a:p>
                      <a:pPr algn="ctr">
                        <a:spcBef>
                          <a:spcPts val="200"/>
                        </a:spcBef>
                      </a:pPr>
                      <a:r>
                        <a:rPr sz="1400"/>
                        <a:t>153 046</a:t>
                      </a:r>
                    </a:p>
                  </a:txBody>
                  <a:tcPr marL="0" marR="0" marT="0" marB="0" horzOverflow="overflow">
                    <a:solidFill>
                      <a:srgbClr val="FFFFFF"/>
                    </a:solidFill>
                  </a:tcPr>
                </a:tc>
                <a:tc>
                  <a:txBody>
                    <a:bodyPr/>
                    <a:lstStyle/>
                    <a:p>
                      <a:pPr algn="ctr">
                        <a:spcBef>
                          <a:spcPts val="200"/>
                        </a:spcBef>
                      </a:pPr>
                      <a:r>
                        <a:rPr sz="1400">
                          <a:solidFill>
                            <a:srgbClr val="1F497D"/>
                          </a:solidFill>
                        </a:rPr>
                        <a:t>328 903</a:t>
                      </a:r>
                    </a:p>
                  </a:txBody>
                  <a:tcPr marL="0" marR="0" marT="0" marB="0" horzOverflow="overflow">
                    <a:solidFill>
                      <a:srgbClr val="D9D9D9"/>
                    </a:solidFill>
                  </a:tcPr>
                </a:tc>
                <a:tc>
                  <a:txBody>
                    <a:bodyPr/>
                    <a:lstStyle/>
                    <a:p>
                      <a:pPr algn="ctr">
                        <a:spcBef>
                          <a:spcPts val="200"/>
                        </a:spcBef>
                      </a:pPr>
                      <a:r>
                        <a:rPr sz="1400"/>
                        <a:t>74 659</a:t>
                      </a:r>
                    </a:p>
                  </a:txBody>
                  <a:tcPr marL="0" marR="0" marT="0" marB="0" horzOverflow="overflow">
                    <a:solidFill>
                      <a:srgbClr val="FFFFFF"/>
                    </a:solidFill>
                  </a:tcPr>
                </a:tc>
                <a:tc>
                  <a:txBody>
                    <a:bodyPr/>
                    <a:lstStyle/>
                    <a:p>
                      <a:pPr algn="ctr">
                        <a:spcBef>
                          <a:spcPts val="200"/>
                        </a:spcBef>
                      </a:pPr>
                      <a:r>
                        <a:rPr sz="1400">
                          <a:solidFill>
                            <a:srgbClr val="1F497D"/>
                          </a:solidFill>
                        </a:rPr>
                        <a:t>74 737</a:t>
                      </a:r>
                    </a:p>
                  </a:txBody>
                  <a:tcPr marL="0" marR="0" marT="0" marB="0" horzOverflow="overflow">
                    <a:solidFill>
                      <a:srgbClr val="D9D9D9"/>
                    </a:solidFill>
                  </a:tcPr>
                </a:tc>
              </a:tr>
              <a:tr h="292100">
                <a:tc>
                  <a:txBody>
                    <a:bodyPr/>
                    <a:lstStyle/>
                    <a:p>
                      <a:pPr algn="ctr">
                        <a:spcBef>
                          <a:spcPts val="200"/>
                        </a:spcBef>
                      </a:pPr>
                      <a:r>
                        <a:rPr sz="1400" b="1"/>
                        <a:t>TimesSelect.co.za</a:t>
                      </a:r>
                    </a:p>
                  </a:txBody>
                  <a:tcPr marL="0" marR="0" marT="0" marB="0" horzOverflow="overflow">
                    <a:solidFill>
                      <a:srgbClr val="D9D9D9"/>
                    </a:solidFill>
                  </a:tcPr>
                </a:tc>
                <a:tc>
                  <a:txBody>
                    <a:bodyPr/>
                    <a:lstStyle/>
                    <a:p>
                      <a:pPr algn="ctr">
                        <a:spcBef>
                          <a:spcPts val="200"/>
                        </a:spcBef>
                      </a:pPr>
                      <a:r>
                        <a:rPr sz="1400"/>
                        <a:t>181 829</a:t>
                      </a:r>
                    </a:p>
                  </a:txBody>
                  <a:tcPr marL="0" marR="0" marT="0" marB="0" horzOverflow="overflow">
                    <a:solidFill>
                      <a:srgbClr val="FFFFFF"/>
                    </a:solidFill>
                  </a:tcPr>
                </a:tc>
                <a:tc>
                  <a:txBody>
                    <a:bodyPr/>
                    <a:lstStyle/>
                    <a:p>
                      <a:pPr algn="ctr">
                        <a:spcBef>
                          <a:spcPts val="200"/>
                        </a:spcBef>
                      </a:pPr>
                      <a:r>
                        <a:rPr sz="1400">
                          <a:solidFill>
                            <a:srgbClr val="1F497D"/>
                          </a:solidFill>
                        </a:rPr>
                        <a:t>571 124</a:t>
                      </a:r>
                    </a:p>
                  </a:txBody>
                  <a:tcPr marL="0" marR="0" marT="0" marB="0" horzOverflow="overflow">
                    <a:solidFill>
                      <a:srgbClr val="D9D9D9"/>
                    </a:solidFill>
                  </a:tcPr>
                </a:tc>
                <a:tc>
                  <a:txBody>
                    <a:bodyPr/>
                    <a:lstStyle/>
                    <a:p>
                      <a:pPr algn="ctr">
                        <a:spcBef>
                          <a:spcPts val="200"/>
                        </a:spcBef>
                      </a:pPr>
                      <a:r>
                        <a:rPr sz="1400"/>
                        <a:t>1 035</a:t>
                      </a:r>
                    </a:p>
                  </a:txBody>
                  <a:tcPr marL="0" marR="0" marT="0" marB="0" horzOverflow="overflow">
                    <a:solidFill>
                      <a:srgbClr val="FFFFFF"/>
                    </a:solidFill>
                  </a:tcPr>
                </a:tc>
                <a:tc>
                  <a:txBody>
                    <a:bodyPr/>
                    <a:lstStyle/>
                    <a:p>
                      <a:pPr algn="ctr">
                        <a:spcBef>
                          <a:spcPts val="200"/>
                        </a:spcBef>
                      </a:pPr>
                      <a:r>
                        <a:rPr sz="1400">
                          <a:solidFill>
                            <a:srgbClr val="1F497D"/>
                          </a:solidFill>
                        </a:rPr>
                        <a:t>1 134</a:t>
                      </a:r>
                    </a:p>
                  </a:txBody>
                  <a:tcPr marL="0" marR="0" marT="0" marB="0" horzOverflow="overflow">
                    <a:solidFill>
                      <a:srgbClr val="D9D9D9"/>
                    </a:solidFill>
                  </a:tcPr>
                </a:tc>
              </a:tr>
              <a:tr h="292100">
                <a:tc>
                  <a:txBody>
                    <a:bodyPr/>
                    <a:lstStyle/>
                    <a:p>
                      <a:pPr algn="ctr">
                        <a:spcBef>
                          <a:spcPts val="200"/>
                        </a:spcBef>
                      </a:pPr>
                      <a:r>
                        <a:rPr sz="1400" b="1" spc="-5"/>
                        <a:t>TimesLIVE.co.za/motoring</a:t>
                      </a:r>
                    </a:p>
                  </a:txBody>
                  <a:tcPr marL="0" marR="0" marT="0" marB="0" horzOverflow="overflow">
                    <a:solidFill>
                      <a:srgbClr val="D9D9D9"/>
                    </a:solidFill>
                  </a:tcPr>
                </a:tc>
                <a:tc>
                  <a:txBody>
                    <a:bodyPr/>
                    <a:lstStyle/>
                    <a:p>
                      <a:pPr algn="ctr">
                        <a:spcBef>
                          <a:spcPts val="200"/>
                        </a:spcBef>
                      </a:pPr>
                      <a:r>
                        <a:rPr sz="1400"/>
                        <a:t>78 726</a:t>
                      </a:r>
                    </a:p>
                  </a:txBody>
                  <a:tcPr marL="0" marR="0" marT="0" marB="0" horzOverflow="overflow">
                    <a:solidFill>
                      <a:srgbClr val="FFFFFF"/>
                    </a:solidFill>
                  </a:tcPr>
                </a:tc>
                <a:tc>
                  <a:txBody>
                    <a:bodyPr/>
                    <a:lstStyle/>
                    <a:p>
                      <a:pPr algn="ctr">
                        <a:spcBef>
                          <a:spcPts val="200"/>
                        </a:spcBef>
                      </a:pPr>
                      <a:r>
                        <a:rPr sz="1400">
                          <a:solidFill>
                            <a:srgbClr val="1F497D"/>
                          </a:solidFill>
                        </a:rPr>
                        <a:t>124 598</a:t>
                      </a:r>
                    </a:p>
                  </a:txBody>
                  <a:tcPr marL="0" marR="0" marT="0" marB="0" horzOverflow="overflow">
                    <a:solidFill>
                      <a:srgbClr val="D9D9D9"/>
                    </a:solidFill>
                  </a:tcPr>
                </a:tc>
                <a:tc>
                  <a:txBody>
                    <a:bodyPr/>
                    <a:lstStyle/>
                    <a:p>
                      <a:pPr algn="ctr">
                        <a:spcBef>
                          <a:spcPts val="200"/>
                        </a:spcBef>
                      </a:pPr>
                      <a:r>
                        <a:rPr sz="1400"/>
                        <a:t>22 515</a:t>
                      </a:r>
                    </a:p>
                  </a:txBody>
                  <a:tcPr marL="0" marR="0" marT="0" marB="0" horzOverflow="overflow">
                    <a:solidFill>
                      <a:srgbClr val="FFFFFF"/>
                    </a:solidFill>
                  </a:tcPr>
                </a:tc>
                <a:tc>
                  <a:txBody>
                    <a:bodyPr/>
                    <a:lstStyle/>
                    <a:p>
                      <a:pPr algn="ctr">
                        <a:spcBef>
                          <a:spcPts val="200"/>
                        </a:spcBef>
                      </a:pPr>
                      <a:r>
                        <a:rPr sz="1400">
                          <a:solidFill>
                            <a:srgbClr val="1F497D"/>
                          </a:solidFill>
                        </a:rPr>
                        <a:t>6 686</a:t>
                      </a:r>
                    </a:p>
                  </a:txBody>
                  <a:tcPr marL="0" marR="0" marT="0" marB="0" horzOverflow="overflow">
                    <a:solidFill>
                      <a:srgbClr val="D9D9D9"/>
                    </a:solidFill>
                  </a:tcPr>
                </a:tc>
              </a:tr>
              <a:tr h="292100">
                <a:tc>
                  <a:txBody>
                    <a:bodyPr/>
                    <a:lstStyle/>
                    <a:p>
                      <a:pPr algn="ctr">
                        <a:spcBef>
                          <a:spcPts val="200"/>
                        </a:spcBef>
                      </a:pPr>
                      <a:r>
                        <a:rPr sz="1400" b="1" spc="-5"/>
                        <a:t>SAHomeOwner.co.za</a:t>
                      </a:r>
                    </a:p>
                  </a:txBody>
                  <a:tcPr marL="0" marR="0" marT="0" marB="0" horzOverflow="overflow">
                    <a:solidFill>
                      <a:srgbClr val="D9D9D9"/>
                    </a:solidFill>
                  </a:tcPr>
                </a:tc>
                <a:tc>
                  <a:txBody>
                    <a:bodyPr/>
                    <a:lstStyle/>
                    <a:p>
                      <a:pPr algn="ctr">
                        <a:spcBef>
                          <a:spcPts val="200"/>
                        </a:spcBef>
                      </a:pPr>
                      <a:r>
                        <a:rPr sz="1400"/>
                        <a:t>23 641</a:t>
                      </a:r>
                    </a:p>
                  </a:txBody>
                  <a:tcPr marL="0" marR="0" marT="0" marB="0" horzOverflow="overflow">
                    <a:solidFill>
                      <a:srgbClr val="FFFFFF"/>
                    </a:solidFill>
                  </a:tcPr>
                </a:tc>
                <a:tc>
                  <a:txBody>
                    <a:bodyPr/>
                    <a:lstStyle/>
                    <a:p>
                      <a:pPr algn="ctr">
                        <a:spcBef>
                          <a:spcPts val="200"/>
                        </a:spcBef>
                      </a:pPr>
                      <a:r>
                        <a:rPr sz="1400">
                          <a:solidFill>
                            <a:srgbClr val="1F497D"/>
                          </a:solidFill>
                        </a:rPr>
                        <a:t>55 273</a:t>
                      </a:r>
                    </a:p>
                  </a:txBody>
                  <a:tcPr marL="0" marR="0" marT="0" marB="0" horzOverflow="overflow">
                    <a:solidFill>
                      <a:srgbClr val="D9D9D9"/>
                    </a:solidFill>
                  </a:tcPr>
                </a:tc>
                <a:tc>
                  <a:txBody>
                    <a:bodyPr/>
                    <a:lstStyle/>
                    <a:p>
                      <a:pPr algn="ctr">
                        <a:spcBef>
                          <a:spcPts val="200"/>
                        </a:spcBef>
                      </a:pPr>
                      <a:r>
                        <a:rPr sz="1400"/>
                        <a:t>240 690</a:t>
                      </a:r>
                    </a:p>
                  </a:txBody>
                  <a:tcPr marL="0" marR="0" marT="0" marB="0" horzOverflow="overflow">
                    <a:solidFill>
                      <a:srgbClr val="FFFFFF"/>
                    </a:solidFill>
                  </a:tcPr>
                </a:tc>
                <a:tc>
                  <a:txBody>
                    <a:bodyPr/>
                    <a:lstStyle/>
                    <a:p>
                      <a:pPr algn="ctr">
                        <a:spcBef>
                          <a:spcPts val="200"/>
                        </a:spcBef>
                      </a:pPr>
                      <a:r>
                        <a:rPr sz="1400">
                          <a:solidFill>
                            <a:srgbClr val="1F497D"/>
                          </a:solidFill>
                        </a:rPr>
                        <a:t>8 318</a:t>
                      </a:r>
                    </a:p>
                  </a:txBody>
                  <a:tcPr marL="0" marR="0" marT="0" marB="0" horzOverflow="overflow">
                    <a:solidFill>
                      <a:srgbClr val="D9D9D9"/>
                    </a:solidFill>
                  </a:tcPr>
                </a:tc>
              </a:tr>
              <a:tr h="292100">
                <a:tc>
                  <a:txBody>
                    <a:bodyPr/>
                    <a:lstStyle/>
                    <a:p>
                      <a:pPr algn="ctr">
                        <a:spcBef>
                          <a:spcPts val="200"/>
                        </a:spcBef>
                      </a:pPr>
                      <a:r>
                        <a:rPr sz="1400" b="1" spc="-5"/>
                        <a:t>WantedOnline.co.za</a:t>
                      </a:r>
                    </a:p>
                  </a:txBody>
                  <a:tcPr marL="0" marR="0" marT="0" marB="0" horzOverflow="overflow">
                    <a:solidFill>
                      <a:srgbClr val="D9D9D9"/>
                    </a:solidFill>
                  </a:tcPr>
                </a:tc>
                <a:tc>
                  <a:txBody>
                    <a:bodyPr/>
                    <a:lstStyle/>
                    <a:p>
                      <a:pPr algn="ctr">
                        <a:spcBef>
                          <a:spcPts val="200"/>
                        </a:spcBef>
                      </a:pPr>
                      <a:r>
                        <a:rPr sz="1400"/>
                        <a:t>22 869</a:t>
                      </a:r>
                    </a:p>
                  </a:txBody>
                  <a:tcPr marL="0" marR="0" marT="0" marB="0" horzOverflow="overflow">
                    <a:solidFill>
                      <a:srgbClr val="FFFFFF"/>
                    </a:solidFill>
                  </a:tcPr>
                </a:tc>
                <a:tc>
                  <a:txBody>
                    <a:bodyPr/>
                    <a:lstStyle/>
                    <a:p>
                      <a:pPr algn="ctr">
                        <a:spcBef>
                          <a:spcPts val="200"/>
                        </a:spcBef>
                      </a:pPr>
                      <a:r>
                        <a:rPr sz="1400">
                          <a:solidFill>
                            <a:srgbClr val="1F497D"/>
                          </a:solidFill>
                        </a:rPr>
                        <a:t>38 689</a:t>
                      </a:r>
                    </a:p>
                  </a:txBody>
                  <a:tcPr marL="0" marR="0" marT="0" marB="0" horzOverflow="overflow">
                    <a:solidFill>
                      <a:srgbClr val="D9D9D9"/>
                    </a:solidFill>
                  </a:tcPr>
                </a:tc>
                <a:tc>
                  <a:txBody>
                    <a:bodyPr/>
                    <a:lstStyle/>
                    <a:p>
                      <a:pPr algn="ctr">
                        <a:spcBef>
                          <a:spcPts val="200"/>
                        </a:spcBef>
                      </a:pPr>
                      <a:r>
                        <a:rPr sz="1400"/>
                        <a:t>116 734</a:t>
                      </a:r>
                    </a:p>
                  </a:txBody>
                  <a:tcPr marL="0" marR="0" marT="0" marB="0" horzOverflow="overflow">
                    <a:solidFill>
                      <a:srgbClr val="FFFFFF"/>
                    </a:solidFill>
                  </a:tcPr>
                </a:tc>
                <a:tc>
                  <a:txBody>
                    <a:bodyPr/>
                    <a:lstStyle/>
                    <a:p>
                      <a:pPr algn="ctr">
                        <a:spcBef>
                          <a:spcPts val="200"/>
                        </a:spcBef>
                      </a:pPr>
                      <a:r>
                        <a:rPr sz="1400">
                          <a:solidFill>
                            <a:srgbClr val="1F497D"/>
                          </a:solidFill>
                        </a:rPr>
                        <a:t>677</a:t>
                      </a:r>
                    </a:p>
                  </a:txBody>
                  <a:tcPr marL="0" marR="0" marT="0" marB="0" horzOverflow="overflow">
                    <a:solidFill>
                      <a:srgbClr val="D9D9D9"/>
                    </a:solidFill>
                  </a:tcPr>
                </a:tc>
              </a:tr>
              <a:tr h="292100">
                <a:tc>
                  <a:txBody>
                    <a:bodyPr/>
                    <a:lstStyle/>
                    <a:p>
                      <a:pPr algn="ctr">
                        <a:spcBef>
                          <a:spcPts val="200"/>
                        </a:spcBef>
                      </a:pPr>
                      <a:r>
                        <a:rPr sz="1400" b="1" spc="-5"/>
                        <a:t>TheHomeChannel.co.za</a:t>
                      </a:r>
                    </a:p>
                  </a:txBody>
                  <a:tcPr marL="0" marR="0" marT="0" marB="0" horzOverflow="overflow">
                    <a:solidFill>
                      <a:srgbClr val="D9D9D9"/>
                    </a:solidFill>
                  </a:tcPr>
                </a:tc>
                <a:tc>
                  <a:txBody>
                    <a:bodyPr/>
                    <a:lstStyle/>
                    <a:p>
                      <a:pPr algn="ctr">
                        <a:spcBef>
                          <a:spcPts val="200"/>
                        </a:spcBef>
                      </a:pPr>
                      <a:r>
                        <a:rPr sz="1400"/>
                        <a:t>7 574</a:t>
                      </a:r>
                    </a:p>
                  </a:txBody>
                  <a:tcPr marL="0" marR="0" marT="0" marB="0" horzOverflow="overflow">
                    <a:solidFill>
                      <a:srgbClr val="FFFFFF"/>
                    </a:solidFill>
                  </a:tcPr>
                </a:tc>
                <a:tc>
                  <a:txBody>
                    <a:bodyPr/>
                    <a:lstStyle/>
                    <a:p>
                      <a:pPr algn="ctr">
                        <a:spcBef>
                          <a:spcPts val="200"/>
                        </a:spcBef>
                      </a:pPr>
                      <a:r>
                        <a:rPr sz="1400">
                          <a:solidFill>
                            <a:srgbClr val="1F497D"/>
                          </a:solidFill>
                        </a:rPr>
                        <a:t>30 613</a:t>
                      </a:r>
                    </a:p>
                  </a:txBody>
                  <a:tcPr marL="0" marR="0" marT="0" marB="0" horzOverflow="overflow">
                    <a:solidFill>
                      <a:srgbClr val="D9D9D9"/>
                    </a:solidFill>
                  </a:tcPr>
                </a:tc>
                <a:tc>
                  <a:txBody>
                    <a:bodyPr/>
                    <a:lstStyle/>
                    <a:p>
                      <a:pPr algn="ctr">
                        <a:spcBef>
                          <a:spcPts val="200"/>
                        </a:spcBef>
                      </a:pPr>
                      <a:r>
                        <a:rPr sz="1400"/>
                        <a:t>10 185</a:t>
                      </a:r>
                    </a:p>
                  </a:txBody>
                  <a:tcPr marL="0" marR="0" marT="0" marB="0" horzOverflow="overflow">
                    <a:solidFill>
                      <a:srgbClr val="FFFFFF"/>
                    </a:solidFill>
                  </a:tcPr>
                </a:tc>
                <a:tc>
                  <a:txBody>
                    <a:bodyPr/>
                    <a:lstStyle/>
                    <a:p>
                      <a:pPr algn="ctr">
                        <a:spcBef>
                          <a:spcPts val="200"/>
                        </a:spcBef>
                      </a:pPr>
                      <a:r>
                        <a:rPr sz="1400">
                          <a:solidFill>
                            <a:srgbClr val="1F497D"/>
                          </a:solidFill>
                        </a:rPr>
                        <a:t>2 378</a:t>
                      </a:r>
                    </a:p>
                  </a:txBody>
                  <a:tcPr marL="0" marR="0" marT="0" marB="0" horzOverflow="overflow">
                    <a:solidFill>
                      <a:srgbClr val="D9D9D9"/>
                    </a:solidFill>
                  </a:tcPr>
                </a:tc>
              </a:tr>
            </a:tbl>
          </a:graphicData>
        </a:graphic>
      </p:graphicFrame>
      <p:graphicFrame>
        <p:nvGraphicFramePr>
          <p:cNvPr id="101" name="Table"/>
          <p:cNvGraphicFramePr/>
          <p:nvPr/>
        </p:nvGraphicFramePr>
        <p:xfrm>
          <a:off x="934301" y="8411860"/>
          <a:ext cx="9604098" cy="292100"/>
        </p:xfrm>
        <a:graphic>
          <a:graphicData uri="http://schemas.openxmlformats.org/drawingml/2006/table">
            <a:tbl>
              <a:tblPr>
                <a:tableStyleId>{4C3C2611-4C71-4FC5-86AE-919BDF0F9419}</a:tableStyleId>
              </a:tblPr>
              <a:tblGrid>
                <a:gridCol w="1920820"/>
                <a:gridCol w="1920820"/>
                <a:gridCol w="1920820"/>
                <a:gridCol w="1920819"/>
                <a:gridCol w="1920819"/>
              </a:tblGrid>
              <a:tr h="292100">
                <a:tc>
                  <a:txBody>
                    <a:bodyPr/>
                    <a:lstStyle/>
                    <a:p>
                      <a:pPr algn="ctr">
                        <a:spcBef>
                          <a:spcPts val="200"/>
                        </a:spcBef>
                      </a:pPr>
                      <a:r>
                        <a:rPr sz="1400" b="1" spc="-5"/>
                        <a:t>SAHomeOwner.co.za</a:t>
                      </a:r>
                    </a:p>
                  </a:txBody>
                  <a:tcPr marL="0" marR="0" marT="0" marB="0" horzOverflow="overflow">
                    <a:solidFill>
                      <a:srgbClr val="D9D9D9"/>
                    </a:solidFill>
                  </a:tcPr>
                </a:tc>
                <a:tc>
                  <a:txBody>
                    <a:bodyPr/>
                    <a:lstStyle/>
                    <a:p>
                      <a:pPr algn="ctr">
                        <a:spcBef>
                          <a:spcPts val="200"/>
                        </a:spcBef>
                      </a:pPr>
                      <a:r>
                        <a:rPr sz="1400"/>
                        <a:t>17 568</a:t>
                      </a:r>
                    </a:p>
                  </a:txBody>
                  <a:tcPr marL="0" marR="0" marT="0" marB="0" horzOverflow="overflow">
                    <a:solidFill>
                      <a:srgbClr val="FFFFFF"/>
                    </a:solidFill>
                  </a:tcPr>
                </a:tc>
                <a:tc>
                  <a:txBody>
                    <a:bodyPr/>
                    <a:lstStyle/>
                    <a:p>
                      <a:pPr algn="ctr">
                        <a:spcBef>
                          <a:spcPts val="200"/>
                        </a:spcBef>
                      </a:pPr>
                      <a:r>
                        <a:rPr sz="1400">
                          <a:solidFill>
                            <a:srgbClr val="1F497D"/>
                          </a:solidFill>
                        </a:rPr>
                        <a:t>48 890</a:t>
                      </a:r>
                    </a:p>
                  </a:txBody>
                  <a:tcPr marL="0" marR="0" marT="0" marB="0" horzOverflow="overflow">
                    <a:solidFill>
                      <a:srgbClr val="D9D9D9"/>
                    </a:solidFill>
                  </a:tcPr>
                </a:tc>
                <a:tc>
                  <a:txBody>
                    <a:bodyPr/>
                    <a:lstStyle/>
                    <a:p>
                      <a:pPr algn="ctr">
                        <a:spcBef>
                          <a:spcPts val="200"/>
                        </a:spcBef>
                      </a:pPr>
                      <a:r>
                        <a:rPr sz="1400"/>
                        <a:t>224 321</a:t>
                      </a:r>
                    </a:p>
                  </a:txBody>
                  <a:tcPr marL="0" marR="0" marT="0" marB="0" horzOverflow="overflow">
                    <a:solidFill>
                      <a:srgbClr val="FFFFFF"/>
                    </a:solidFill>
                  </a:tcPr>
                </a:tc>
                <a:tc>
                  <a:txBody>
                    <a:bodyPr/>
                    <a:lstStyle/>
                    <a:p>
                      <a:pPr algn="ctr">
                        <a:spcBef>
                          <a:spcPts val="200"/>
                        </a:spcBef>
                      </a:pPr>
                      <a:r>
                        <a:rPr sz="1400">
                          <a:solidFill>
                            <a:srgbClr val="1F497D"/>
                          </a:solidFill>
                        </a:rPr>
                        <a:t>8 175</a:t>
                      </a:r>
                    </a:p>
                  </a:txBody>
                  <a:tcPr marL="0" marR="0" marT="0" marB="0" horzOverflow="overflow">
                    <a:solidFill>
                      <a:srgbClr val="D9D9D9"/>
                    </a:solidFill>
                  </a:tcPr>
                </a:tc>
              </a:tr>
            </a:tbl>
          </a:graphicData>
        </a:graphic>
      </p:graphicFrame>
      <p:graphicFrame>
        <p:nvGraphicFramePr>
          <p:cNvPr id="102" name="Table"/>
          <p:cNvGraphicFramePr/>
          <p:nvPr/>
        </p:nvGraphicFramePr>
        <p:xfrm>
          <a:off x="544651" y="7647440"/>
          <a:ext cx="9604098" cy="292100"/>
        </p:xfrm>
        <a:graphic>
          <a:graphicData uri="http://schemas.openxmlformats.org/drawingml/2006/table">
            <a:tbl>
              <a:tblPr>
                <a:tableStyleId>{4C3C2611-4C71-4FC5-86AE-919BDF0F9419}</a:tableStyleId>
              </a:tblPr>
              <a:tblGrid>
                <a:gridCol w="1920820"/>
                <a:gridCol w="1920820"/>
                <a:gridCol w="1920820"/>
                <a:gridCol w="1920819"/>
                <a:gridCol w="1920819"/>
              </a:tblGrid>
              <a:tr h="292100">
                <a:tc>
                  <a:txBody>
                    <a:bodyPr/>
                    <a:lstStyle/>
                    <a:p>
                      <a:pPr algn="ctr">
                        <a:spcBef>
                          <a:spcPts val="200"/>
                        </a:spcBef>
                      </a:pPr>
                      <a:r>
                        <a:rPr sz="1400" b="1" spc="-5"/>
                        <a:t>RDM.co.za</a:t>
                      </a:r>
                    </a:p>
                  </a:txBody>
                  <a:tcPr marL="0" marR="0" marT="0" marB="0" horzOverflow="overflow">
                    <a:solidFill>
                      <a:srgbClr val="D9D9D9"/>
                    </a:solidFill>
                  </a:tcPr>
                </a:tc>
                <a:tc>
                  <a:txBody>
                    <a:bodyPr/>
                    <a:lstStyle/>
                    <a:p>
                      <a:pPr algn="ctr">
                        <a:spcBef>
                          <a:spcPts val="200"/>
                        </a:spcBef>
                      </a:pPr>
                      <a:r>
                        <a:rPr sz="1400"/>
                        <a:t>154 168</a:t>
                      </a:r>
                    </a:p>
                  </a:txBody>
                  <a:tcPr marL="0" marR="0" marT="0" marB="0" horzOverflow="overflow">
                    <a:solidFill>
                      <a:srgbClr val="FFFFFF"/>
                    </a:solidFill>
                  </a:tcPr>
                </a:tc>
                <a:tc>
                  <a:txBody>
                    <a:bodyPr/>
                    <a:lstStyle/>
                    <a:p>
                      <a:pPr algn="ctr">
                        <a:spcBef>
                          <a:spcPts val="200"/>
                        </a:spcBef>
                      </a:pPr>
                      <a:r>
                        <a:rPr sz="1400">
                          <a:solidFill>
                            <a:srgbClr val="1F497D"/>
                          </a:solidFill>
                        </a:rPr>
                        <a:t>303 110</a:t>
                      </a:r>
                    </a:p>
                  </a:txBody>
                  <a:tcPr marL="0" marR="0" marT="0" marB="0" horzOverflow="overflow">
                    <a:solidFill>
                      <a:srgbClr val="D9D9D9"/>
                    </a:solidFill>
                  </a:tcPr>
                </a:tc>
                <a:tc>
                  <a:txBody>
                    <a:bodyPr/>
                    <a:lstStyle/>
                    <a:p>
                      <a:pPr algn="ctr">
                        <a:spcBef>
                          <a:spcPts val="200"/>
                        </a:spcBef>
                      </a:pPr>
                      <a:r>
                        <a:rPr sz="1400"/>
                        <a:t>43 349</a:t>
                      </a:r>
                    </a:p>
                  </a:txBody>
                  <a:tcPr marL="0" marR="0" marT="0" marB="0" horzOverflow="overflow">
                    <a:solidFill>
                      <a:srgbClr val="FFFFFF"/>
                    </a:solidFill>
                  </a:tcPr>
                </a:tc>
                <a:tc>
                  <a:txBody>
                    <a:bodyPr/>
                    <a:lstStyle/>
                    <a:p>
                      <a:pPr algn="ctr">
                        <a:spcBef>
                          <a:spcPts val="200"/>
                        </a:spcBef>
                      </a:pPr>
                      <a:r>
                        <a:rPr sz="1400">
                          <a:solidFill>
                            <a:srgbClr val="1F497D"/>
                          </a:solidFill>
                        </a:rPr>
                        <a:t>24 160</a:t>
                      </a:r>
                    </a:p>
                  </a:txBody>
                  <a:tcPr marL="0" marR="0" marT="0" marB="0" horzOverflow="overflow">
                    <a:solidFill>
                      <a:srgbClr val="D9D9D9"/>
                    </a:solidFill>
                  </a:tcPr>
                </a:tc>
              </a:tr>
            </a:tbl>
          </a:graphicData>
        </a:graphic>
      </p:graphicFrame>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image5.jpeg" descr="image5.jpeg"/>
          <p:cNvPicPr>
            <a:picLocks noChangeAspect="1"/>
          </p:cNvPicPr>
          <p:nvPr/>
        </p:nvPicPr>
        <p:blipFill>
          <a:blip r:embed="rId2">
            <a:extLst/>
          </a:blip>
          <a:stretch>
            <a:fillRect/>
          </a:stretch>
        </p:blipFill>
        <p:spPr>
          <a:xfrm>
            <a:off x="0" y="-104775"/>
            <a:ext cx="10841671" cy="7661275"/>
          </a:xfrm>
          <a:prstGeom prst="rect">
            <a:avLst/>
          </a:prstGeom>
          <a:ln w="12700">
            <a:miter lim="400000"/>
          </a:ln>
        </p:spPr>
      </p:pic>
      <p:sp>
        <p:nvSpPr>
          <p:cNvPr id="105" name="Line"/>
          <p:cNvSpPr/>
          <p:nvPr/>
        </p:nvSpPr>
        <p:spPr>
          <a:xfrm>
            <a:off x="5803900" y="2257425"/>
            <a:ext cx="0" cy="1066800"/>
          </a:xfrm>
          <a:prstGeom prst="line">
            <a:avLst/>
          </a:prstGeom>
          <a:ln>
            <a:solidFill>
              <a:srgbClr val="FFFFFF"/>
            </a:solidFill>
          </a:ln>
        </p:spPr>
        <p:txBody>
          <a:bodyPr lIns="45719" rIns="45719"/>
          <a:lstStyle/>
          <a:p>
            <a:endParaRPr/>
          </a:p>
        </p:txBody>
      </p:sp>
      <p:sp>
        <p:nvSpPr>
          <p:cNvPr id="106" name="OUR NETWORK"/>
          <p:cNvSpPr txBox="1">
            <a:spLocks noGrp="1"/>
          </p:cNvSpPr>
          <p:nvPr>
            <p:ph type="title"/>
          </p:nvPr>
        </p:nvSpPr>
        <p:spPr>
          <a:xfrm>
            <a:off x="1841500" y="2113715"/>
            <a:ext cx="3753485" cy="1354218"/>
          </a:xfrm>
          <a:prstGeom prst="rect">
            <a:avLst/>
          </a:prstGeom>
        </p:spPr>
        <p:txBody>
          <a:bodyPr/>
          <a:lstStyle/>
          <a:p>
            <a:pPr indent="12700" algn="r">
              <a:defRPr sz="4400" b="1" spc="-100">
                <a:latin typeface="+mn-lt"/>
                <a:ea typeface="+mn-ea"/>
                <a:cs typeface="+mn-cs"/>
                <a:sym typeface="Calibri"/>
              </a:defRPr>
            </a:pPr>
            <a:r>
              <a:t>OUR</a:t>
            </a:r>
            <a:br/>
            <a:r>
              <a:rPr b="0"/>
              <a:t>NETWORK</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p:cNvSpPr/>
          <p:nvPr/>
        </p:nvSpPr>
        <p:spPr>
          <a:xfrm>
            <a:off x="7100833" y="6820424"/>
            <a:ext cx="3367702" cy="561595"/>
          </a:xfrm>
          <a:prstGeom prst="rect">
            <a:avLst/>
          </a:prstGeom>
          <a:solidFill>
            <a:srgbClr val="013050">
              <a:alpha val="16026"/>
            </a:srgbClr>
          </a:solidFill>
          <a:ln w="12700">
            <a:miter lim="400000"/>
          </a:ln>
        </p:spPr>
        <p:txBody>
          <a:bodyPr lIns="45719" rIns="45719" anchor="ctr"/>
          <a:lstStyle/>
          <a:p>
            <a:endParaRPr/>
          </a:p>
        </p:txBody>
      </p:sp>
      <p:sp>
        <p:nvSpPr>
          <p:cNvPr id="109" name="Rectangle"/>
          <p:cNvSpPr/>
          <p:nvPr/>
        </p:nvSpPr>
        <p:spPr>
          <a:xfrm>
            <a:off x="3924996" y="3674624"/>
            <a:ext cx="2974181" cy="1808653"/>
          </a:xfrm>
          <a:prstGeom prst="rect">
            <a:avLst/>
          </a:prstGeom>
          <a:solidFill>
            <a:srgbClr val="013050">
              <a:alpha val="16026"/>
            </a:srgbClr>
          </a:solidFill>
          <a:ln w="12700">
            <a:miter lim="400000"/>
          </a:ln>
        </p:spPr>
        <p:txBody>
          <a:bodyPr lIns="45719" rIns="45719" anchor="ctr"/>
          <a:lstStyle/>
          <a:p>
            <a:endParaRPr/>
          </a:p>
        </p:txBody>
      </p:sp>
      <p:sp>
        <p:nvSpPr>
          <p:cNvPr id="110" name="Rectangle"/>
          <p:cNvSpPr/>
          <p:nvPr/>
        </p:nvSpPr>
        <p:spPr>
          <a:xfrm>
            <a:off x="7071559" y="176691"/>
            <a:ext cx="3367702" cy="3349892"/>
          </a:xfrm>
          <a:prstGeom prst="rect">
            <a:avLst/>
          </a:prstGeom>
          <a:solidFill>
            <a:srgbClr val="013050">
              <a:alpha val="16026"/>
            </a:srgbClr>
          </a:solidFill>
          <a:ln w="12700">
            <a:miter lim="400000"/>
          </a:ln>
        </p:spPr>
        <p:txBody>
          <a:bodyPr lIns="45719" rIns="45719" anchor="ctr"/>
          <a:lstStyle/>
          <a:p>
            <a:endParaRPr/>
          </a:p>
        </p:txBody>
      </p:sp>
      <p:sp>
        <p:nvSpPr>
          <p:cNvPr id="111" name="Rectangle"/>
          <p:cNvSpPr/>
          <p:nvPr/>
        </p:nvSpPr>
        <p:spPr>
          <a:xfrm>
            <a:off x="3924996" y="166216"/>
            <a:ext cx="2974181" cy="3349891"/>
          </a:xfrm>
          <a:prstGeom prst="rect">
            <a:avLst/>
          </a:prstGeom>
          <a:solidFill>
            <a:srgbClr val="013050">
              <a:alpha val="16026"/>
            </a:srgbClr>
          </a:solidFill>
          <a:ln w="12700">
            <a:miter lim="400000"/>
          </a:ln>
        </p:spPr>
        <p:txBody>
          <a:bodyPr lIns="45719" rIns="45719" anchor="ctr"/>
          <a:lstStyle/>
          <a:p>
            <a:endParaRPr/>
          </a:p>
        </p:txBody>
      </p:sp>
      <p:sp>
        <p:nvSpPr>
          <p:cNvPr id="112" name="Line"/>
          <p:cNvSpPr/>
          <p:nvPr/>
        </p:nvSpPr>
        <p:spPr>
          <a:xfrm>
            <a:off x="3517900" y="2815726"/>
            <a:ext cx="0" cy="1041899"/>
          </a:xfrm>
          <a:prstGeom prst="line">
            <a:avLst/>
          </a:prstGeom>
          <a:ln>
            <a:solidFill>
              <a:srgbClr val="808080"/>
            </a:solidFill>
          </a:ln>
        </p:spPr>
        <p:txBody>
          <a:bodyPr lIns="45719" rIns="45719"/>
          <a:lstStyle/>
          <a:p>
            <a:endParaRPr/>
          </a:p>
        </p:txBody>
      </p:sp>
      <p:sp>
        <p:nvSpPr>
          <p:cNvPr id="113" name="Line"/>
          <p:cNvSpPr/>
          <p:nvPr/>
        </p:nvSpPr>
        <p:spPr>
          <a:xfrm>
            <a:off x="3517900" y="3857625"/>
            <a:ext cx="0" cy="1676400"/>
          </a:xfrm>
          <a:prstGeom prst="line">
            <a:avLst/>
          </a:prstGeom>
          <a:ln>
            <a:solidFill>
              <a:srgbClr val="808080"/>
            </a:solidFill>
          </a:ln>
        </p:spPr>
        <p:txBody>
          <a:bodyPr lIns="45719" rIns="45719"/>
          <a:lstStyle/>
          <a:p>
            <a:endParaRPr/>
          </a:p>
        </p:txBody>
      </p:sp>
      <p:sp>
        <p:nvSpPr>
          <p:cNvPr id="114" name="SESSIONS…"/>
          <p:cNvSpPr txBox="1"/>
          <p:nvPr/>
        </p:nvSpPr>
        <p:spPr>
          <a:xfrm>
            <a:off x="2120235" y="5818942"/>
            <a:ext cx="798239"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latin typeface="Tahoma"/>
                <a:ea typeface="Tahoma"/>
                <a:cs typeface="Tahoma"/>
                <a:sym typeface="Tahoma"/>
              </a:defRPr>
            </a:pPr>
            <a:r>
              <a:t>SESSIONS</a:t>
            </a:r>
          </a:p>
          <a:p>
            <a:pPr algn="ctr">
              <a:defRPr sz="1000" b="1">
                <a:latin typeface="Tahoma"/>
                <a:ea typeface="Tahoma"/>
                <a:cs typeface="Tahoma"/>
                <a:sym typeface="Tahoma"/>
              </a:defRPr>
            </a:pPr>
            <a:r>
              <a:t>BY HOUR</a:t>
            </a:r>
          </a:p>
        </p:txBody>
      </p:sp>
      <p:pic>
        <p:nvPicPr>
          <p:cNvPr id="115" name="image3.jpeg" descr="image3.jpeg"/>
          <p:cNvPicPr>
            <a:picLocks noChangeAspect="1"/>
          </p:cNvPicPr>
          <p:nvPr/>
        </p:nvPicPr>
        <p:blipFill>
          <a:blip r:embed="rId2">
            <a:extLst/>
          </a:blip>
          <a:srcRect l="1" r="65980"/>
          <a:stretch>
            <a:fillRect/>
          </a:stretch>
        </p:blipFill>
        <p:spPr>
          <a:xfrm>
            <a:off x="0" y="0"/>
            <a:ext cx="3637816" cy="7556500"/>
          </a:xfrm>
          <a:prstGeom prst="rect">
            <a:avLst/>
          </a:prstGeom>
          <a:ln w="12700">
            <a:miter lim="400000"/>
          </a:ln>
        </p:spPr>
      </p:pic>
      <p:sp>
        <p:nvSpPr>
          <p:cNvPr id="116" name="OUR NETWORK"/>
          <p:cNvSpPr txBox="1">
            <a:spLocks noGrp="1"/>
          </p:cNvSpPr>
          <p:nvPr>
            <p:ph type="title"/>
          </p:nvPr>
        </p:nvSpPr>
        <p:spPr>
          <a:xfrm>
            <a:off x="-292101" y="372447"/>
            <a:ext cx="3753486" cy="861776"/>
          </a:xfrm>
          <a:prstGeom prst="rect">
            <a:avLst/>
          </a:prstGeom>
        </p:spPr>
        <p:txBody>
          <a:bodyPr/>
          <a:lstStyle/>
          <a:p>
            <a:pPr indent="12700" algn="r">
              <a:defRPr b="1" spc="-100">
                <a:latin typeface="+mn-lt"/>
                <a:ea typeface="+mn-ea"/>
                <a:cs typeface="+mn-cs"/>
                <a:sym typeface="Calibri"/>
              </a:defRPr>
            </a:pPr>
            <a:r>
              <a:t>OUR</a:t>
            </a:r>
            <a:br/>
            <a:r>
              <a:rPr b="0"/>
              <a:t>NETWORK</a:t>
            </a:r>
          </a:p>
        </p:txBody>
      </p:sp>
      <p:sp>
        <p:nvSpPr>
          <p:cNvPr id="117" name="Here’s how our five biggest websites are put together – excluding external content partners, such as the Financial Times on BusinessLIVE"/>
          <p:cNvSpPr txBox="1"/>
          <p:nvPr/>
        </p:nvSpPr>
        <p:spPr>
          <a:xfrm>
            <a:off x="170192" y="1274351"/>
            <a:ext cx="3367703" cy="1576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3975" indent="-107950" algn="r">
              <a:defRPr>
                <a:solidFill>
                  <a:srgbClr val="FFFFFF"/>
                </a:solidFill>
              </a:defRPr>
            </a:pPr>
            <a:r>
              <a:t>Here’s how our five biggest websites are put together – excluding external content partners, such as the </a:t>
            </a:r>
            <a:r>
              <a:rPr b="1"/>
              <a:t>Financial Times</a:t>
            </a:r>
            <a:r>
              <a:t> on </a:t>
            </a:r>
            <a:r>
              <a:rPr b="1"/>
              <a:t>BusinessLIVE</a:t>
            </a:r>
          </a:p>
        </p:txBody>
      </p:sp>
      <p:pic>
        <p:nvPicPr>
          <p:cNvPr id="118" name="image7.pdf" descr="image7.pdf"/>
          <p:cNvPicPr>
            <a:picLocks noChangeAspect="1"/>
          </p:cNvPicPr>
          <p:nvPr/>
        </p:nvPicPr>
        <p:blipFill>
          <a:blip r:embed="rId3">
            <a:extLst/>
          </a:blip>
          <a:stretch>
            <a:fillRect/>
          </a:stretch>
        </p:blipFill>
        <p:spPr>
          <a:xfrm>
            <a:off x="4041131" y="344826"/>
            <a:ext cx="2580997" cy="618262"/>
          </a:xfrm>
          <a:prstGeom prst="rect">
            <a:avLst/>
          </a:prstGeom>
          <a:ln w="12700">
            <a:miter lim="400000"/>
          </a:ln>
        </p:spPr>
      </p:pic>
      <p:pic>
        <p:nvPicPr>
          <p:cNvPr id="119" name="image8.png" descr="image8.png"/>
          <p:cNvPicPr>
            <a:picLocks noChangeAspect="1"/>
          </p:cNvPicPr>
          <p:nvPr/>
        </p:nvPicPr>
        <p:blipFill>
          <a:blip r:embed="rId4">
            <a:extLst/>
          </a:blip>
          <a:stretch>
            <a:fillRect/>
          </a:stretch>
        </p:blipFill>
        <p:spPr>
          <a:xfrm>
            <a:off x="5281235" y="2367097"/>
            <a:ext cx="608737" cy="608737"/>
          </a:xfrm>
          <a:prstGeom prst="rect">
            <a:avLst/>
          </a:prstGeom>
          <a:ln>
            <a:solidFill>
              <a:srgbClr val="BFBFBF"/>
            </a:solidFill>
          </a:ln>
        </p:spPr>
      </p:pic>
      <p:pic>
        <p:nvPicPr>
          <p:cNvPr id="120" name="image10.png" descr="image10.png"/>
          <p:cNvPicPr>
            <a:picLocks noChangeAspect="1"/>
          </p:cNvPicPr>
          <p:nvPr/>
        </p:nvPicPr>
        <p:blipFill>
          <a:blip r:embed="rId5">
            <a:extLst/>
          </a:blip>
          <a:stretch>
            <a:fillRect/>
          </a:stretch>
        </p:blipFill>
        <p:spPr>
          <a:xfrm>
            <a:off x="4694475" y="1134123"/>
            <a:ext cx="1945575" cy="305574"/>
          </a:xfrm>
          <a:prstGeom prst="rect">
            <a:avLst/>
          </a:prstGeom>
          <a:ln w="12700">
            <a:miter lim="400000"/>
          </a:ln>
        </p:spPr>
      </p:pic>
      <p:pic>
        <p:nvPicPr>
          <p:cNvPr id="121" name="image11.png" descr="image11.png"/>
          <p:cNvPicPr>
            <a:picLocks noChangeAspect="1"/>
          </p:cNvPicPr>
          <p:nvPr/>
        </p:nvPicPr>
        <p:blipFill>
          <a:blip r:embed="rId6">
            <a:extLst/>
          </a:blip>
          <a:stretch>
            <a:fillRect/>
          </a:stretch>
        </p:blipFill>
        <p:spPr>
          <a:xfrm>
            <a:off x="7301510" y="414935"/>
            <a:ext cx="2781634" cy="528731"/>
          </a:xfrm>
          <a:prstGeom prst="rect">
            <a:avLst/>
          </a:prstGeom>
          <a:ln w="12700">
            <a:miter lim="400000"/>
          </a:ln>
        </p:spPr>
      </p:pic>
      <p:sp>
        <p:nvSpPr>
          <p:cNvPr id="122" name="Line"/>
          <p:cNvSpPr/>
          <p:nvPr/>
        </p:nvSpPr>
        <p:spPr>
          <a:xfrm flipV="1">
            <a:off x="4160878" y="1130394"/>
            <a:ext cx="1" cy="2111514"/>
          </a:xfrm>
          <a:prstGeom prst="line">
            <a:avLst/>
          </a:prstGeom>
          <a:ln w="25400">
            <a:solidFill>
              <a:srgbClr val="002041"/>
            </a:solidFill>
          </a:ln>
        </p:spPr>
        <p:txBody>
          <a:bodyPr lIns="45719" rIns="45719"/>
          <a:lstStyle/>
          <a:p>
            <a:endParaRPr/>
          </a:p>
        </p:txBody>
      </p:sp>
      <p:sp>
        <p:nvSpPr>
          <p:cNvPr id="123" name="Line"/>
          <p:cNvSpPr/>
          <p:nvPr/>
        </p:nvSpPr>
        <p:spPr>
          <a:xfrm flipH="1">
            <a:off x="4160878" y="1286909"/>
            <a:ext cx="348427" cy="1"/>
          </a:xfrm>
          <a:prstGeom prst="line">
            <a:avLst/>
          </a:prstGeom>
          <a:ln w="25400">
            <a:solidFill>
              <a:srgbClr val="002041"/>
            </a:solidFill>
          </a:ln>
        </p:spPr>
        <p:txBody>
          <a:bodyPr lIns="45719" rIns="45719"/>
          <a:lstStyle/>
          <a:p>
            <a:endParaRPr/>
          </a:p>
        </p:txBody>
      </p:sp>
      <p:sp>
        <p:nvSpPr>
          <p:cNvPr id="124" name="Line"/>
          <p:cNvSpPr/>
          <p:nvPr/>
        </p:nvSpPr>
        <p:spPr>
          <a:xfrm flipH="1">
            <a:off x="4148178" y="1922044"/>
            <a:ext cx="486515" cy="1"/>
          </a:xfrm>
          <a:prstGeom prst="line">
            <a:avLst/>
          </a:prstGeom>
          <a:ln w="25400">
            <a:solidFill>
              <a:srgbClr val="002041"/>
            </a:solidFill>
          </a:ln>
        </p:spPr>
        <p:txBody>
          <a:bodyPr lIns="45719" rIns="45719"/>
          <a:lstStyle/>
          <a:p>
            <a:endParaRPr/>
          </a:p>
        </p:txBody>
      </p:sp>
      <p:sp>
        <p:nvSpPr>
          <p:cNvPr id="125" name="Line"/>
          <p:cNvSpPr/>
          <p:nvPr/>
        </p:nvSpPr>
        <p:spPr>
          <a:xfrm flipH="1">
            <a:off x="4160878" y="2626885"/>
            <a:ext cx="798238" cy="1"/>
          </a:xfrm>
          <a:prstGeom prst="line">
            <a:avLst/>
          </a:prstGeom>
          <a:ln w="25400">
            <a:solidFill>
              <a:srgbClr val="002041"/>
            </a:solidFill>
          </a:ln>
        </p:spPr>
        <p:txBody>
          <a:bodyPr lIns="45719" rIns="45719"/>
          <a:lstStyle/>
          <a:p>
            <a:endParaRPr/>
          </a:p>
        </p:txBody>
      </p:sp>
      <p:pic>
        <p:nvPicPr>
          <p:cNvPr id="126" name="image24.png" descr="image24.png"/>
          <p:cNvPicPr>
            <a:picLocks noChangeAspect="1"/>
          </p:cNvPicPr>
          <p:nvPr/>
        </p:nvPicPr>
        <p:blipFill>
          <a:blip r:embed="rId7">
            <a:extLst/>
          </a:blip>
          <a:stretch>
            <a:fillRect/>
          </a:stretch>
        </p:blipFill>
        <p:spPr>
          <a:xfrm>
            <a:off x="8023089" y="1621207"/>
            <a:ext cx="2004510" cy="289646"/>
          </a:xfrm>
          <a:prstGeom prst="rect">
            <a:avLst/>
          </a:prstGeom>
          <a:ln w="12700">
            <a:miter lim="400000"/>
          </a:ln>
        </p:spPr>
      </p:pic>
      <p:pic>
        <p:nvPicPr>
          <p:cNvPr id="127" name="STBusinessTimes-small.png" descr="STBusinessTimes-small.png"/>
          <p:cNvPicPr>
            <a:picLocks noChangeAspect="1"/>
          </p:cNvPicPr>
          <p:nvPr/>
        </p:nvPicPr>
        <p:blipFill>
          <a:blip r:embed="rId8">
            <a:extLst/>
          </a:blip>
          <a:stretch>
            <a:fillRect/>
          </a:stretch>
        </p:blipFill>
        <p:spPr>
          <a:xfrm>
            <a:off x="7856666" y="2075034"/>
            <a:ext cx="2337356" cy="378338"/>
          </a:xfrm>
          <a:prstGeom prst="rect">
            <a:avLst/>
          </a:prstGeom>
          <a:ln w="12700">
            <a:miter lim="400000"/>
          </a:ln>
        </p:spPr>
      </p:pic>
      <p:sp>
        <p:nvSpPr>
          <p:cNvPr id="128" name="Line"/>
          <p:cNvSpPr/>
          <p:nvPr/>
        </p:nvSpPr>
        <p:spPr>
          <a:xfrm flipV="1">
            <a:off x="7360032" y="1153570"/>
            <a:ext cx="1" cy="1609222"/>
          </a:xfrm>
          <a:prstGeom prst="line">
            <a:avLst/>
          </a:prstGeom>
          <a:ln w="25400">
            <a:solidFill>
              <a:srgbClr val="002041"/>
            </a:solidFill>
          </a:ln>
        </p:spPr>
        <p:txBody>
          <a:bodyPr lIns="45719" rIns="45719"/>
          <a:lstStyle/>
          <a:p>
            <a:endParaRPr/>
          </a:p>
        </p:txBody>
      </p:sp>
      <p:sp>
        <p:nvSpPr>
          <p:cNvPr id="129" name="Line"/>
          <p:cNvSpPr/>
          <p:nvPr/>
        </p:nvSpPr>
        <p:spPr>
          <a:xfrm flipH="1">
            <a:off x="7360032" y="1297385"/>
            <a:ext cx="486514" cy="1"/>
          </a:xfrm>
          <a:prstGeom prst="line">
            <a:avLst/>
          </a:prstGeom>
          <a:ln w="25400">
            <a:solidFill>
              <a:srgbClr val="002041"/>
            </a:solidFill>
          </a:ln>
        </p:spPr>
        <p:txBody>
          <a:bodyPr lIns="45719" rIns="45719"/>
          <a:lstStyle/>
          <a:p>
            <a:endParaRPr/>
          </a:p>
        </p:txBody>
      </p:sp>
      <p:sp>
        <p:nvSpPr>
          <p:cNvPr id="130" name="Line"/>
          <p:cNvSpPr/>
          <p:nvPr/>
        </p:nvSpPr>
        <p:spPr>
          <a:xfrm flipH="1">
            <a:off x="7360032" y="1766029"/>
            <a:ext cx="486514" cy="1"/>
          </a:xfrm>
          <a:prstGeom prst="line">
            <a:avLst/>
          </a:prstGeom>
          <a:ln w="25400">
            <a:solidFill>
              <a:srgbClr val="002041"/>
            </a:solidFill>
          </a:ln>
        </p:spPr>
        <p:txBody>
          <a:bodyPr lIns="45719" rIns="45719"/>
          <a:lstStyle/>
          <a:p>
            <a:endParaRPr/>
          </a:p>
        </p:txBody>
      </p:sp>
      <p:sp>
        <p:nvSpPr>
          <p:cNvPr id="131" name="Line"/>
          <p:cNvSpPr/>
          <p:nvPr/>
        </p:nvSpPr>
        <p:spPr>
          <a:xfrm flipH="1">
            <a:off x="7360032" y="2285475"/>
            <a:ext cx="486514" cy="1"/>
          </a:xfrm>
          <a:prstGeom prst="line">
            <a:avLst/>
          </a:prstGeom>
          <a:ln w="25400">
            <a:solidFill>
              <a:srgbClr val="002041"/>
            </a:solidFill>
          </a:ln>
        </p:spPr>
        <p:txBody>
          <a:bodyPr lIns="45719" rIns="45719"/>
          <a:lstStyle/>
          <a:p>
            <a:endParaRPr/>
          </a:p>
        </p:txBody>
      </p:sp>
      <p:pic>
        <p:nvPicPr>
          <p:cNvPr id="132" name="image31.jpeg" descr="image31.jpeg"/>
          <p:cNvPicPr>
            <a:picLocks noChangeAspect="1"/>
          </p:cNvPicPr>
          <p:nvPr/>
        </p:nvPicPr>
        <p:blipFill>
          <a:blip r:embed="rId9">
            <a:extLst/>
          </a:blip>
          <a:stretch>
            <a:fillRect/>
          </a:stretch>
        </p:blipFill>
        <p:spPr>
          <a:xfrm>
            <a:off x="5043683" y="4837968"/>
            <a:ext cx="1083841" cy="480405"/>
          </a:xfrm>
          <a:prstGeom prst="rect">
            <a:avLst/>
          </a:prstGeom>
          <a:ln w="12700">
            <a:miter lim="400000"/>
          </a:ln>
        </p:spPr>
      </p:pic>
      <p:pic>
        <p:nvPicPr>
          <p:cNvPr id="133" name="SL_main_logo_CUT.png" descr="SL_main_logo_CUT.png"/>
          <p:cNvPicPr>
            <a:picLocks noChangeAspect="1"/>
          </p:cNvPicPr>
          <p:nvPr/>
        </p:nvPicPr>
        <p:blipFill>
          <a:blip r:embed="rId10">
            <a:extLst/>
          </a:blip>
          <a:stretch>
            <a:fillRect/>
          </a:stretch>
        </p:blipFill>
        <p:spPr>
          <a:xfrm>
            <a:off x="4056306" y="3782747"/>
            <a:ext cx="1891079" cy="788581"/>
          </a:xfrm>
          <a:prstGeom prst="rect">
            <a:avLst/>
          </a:prstGeom>
          <a:ln w="12700">
            <a:miter lim="400000"/>
          </a:ln>
        </p:spPr>
      </p:pic>
      <p:sp>
        <p:nvSpPr>
          <p:cNvPr id="134" name="Line"/>
          <p:cNvSpPr/>
          <p:nvPr/>
        </p:nvSpPr>
        <p:spPr>
          <a:xfrm flipV="1">
            <a:off x="4173578" y="4726784"/>
            <a:ext cx="1" cy="378338"/>
          </a:xfrm>
          <a:prstGeom prst="line">
            <a:avLst/>
          </a:prstGeom>
          <a:ln w="25400">
            <a:solidFill>
              <a:srgbClr val="002041"/>
            </a:solidFill>
          </a:ln>
        </p:spPr>
        <p:txBody>
          <a:bodyPr lIns="45719" rIns="45719"/>
          <a:lstStyle/>
          <a:p>
            <a:endParaRPr/>
          </a:p>
        </p:txBody>
      </p:sp>
      <p:sp>
        <p:nvSpPr>
          <p:cNvPr id="135" name="Line"/>
          <p:cNvSpPr/>
          <p:nvPr/>
        </p:nvSpPr>
        <p:spPr>
          <a:xfrm flipH="1">
            <a:off x="4160878" y="5103570"/>
            <a:ext cx="692416" cy="1"/>
          </a:xfrm>
          <a:prstGeom prst="line">
            <a:avLst/>
          </a:prstGeom>
          <a:ln w="25400">
            <a:solidFill>
              <a:srgbClr val="002041"/>
            </a:solidFill>
          </a:ln>
        </p:spPr>
        <p:txBody>
          <a:bodyPr lIns="45719" rIns="45719"/>
          <a:lstStyle/>
          <a:p>
            <a:endParaRPr/>
          </a:p>
        </p:txBody>
      </p:sp>
      <p:pic>
        <p:nvPicPr>
          <p:cNvPr id="136" name="TimesSelect_logo_CUT.png" descr="TimesSelect_logo_CUT.png"/>
          <p:cNvPicPr>
            <a:picLocks noChangeAspect="1"/>
          </p:cNvPicPr>
          <p:nvPr/>
        </p:nvPicPr>
        <p:blipFill>
          <a:blip r:embed="rId11">
            <a:extLst/>
          </a:blip>
          <a:stretch>
            <a:fillRect/>
          </a:stretch>
        </p:blipFill>
        <p:spPr>
          <a:xfrm>
            <a:off x="4962025" y="1604477"/>
            <a:ext cx="1247158" cy="561594"/>
          </a:xfrm>
          <a:prstGeom prst="rect">
            <a:avLst/>
          </a:prstGeom>
          <a:ln w="12700">
            <a:miter lim="400000"/>
          </a:ln>
        </p:spPr>
      </p:pic>
      <p:pic>
        <p:nvPicPr>
          <p:cNvPr id="137" name="BusinessDay_main_CUT.png" descr="BusinessDay_main_CUT.png"/>
          <p:cNvPicPr>
            <a:picLocks noChangeAspect="1"/>
          </p:cNvPicPr>
          <p:nvPr/>
        </p:nvPicPr>
        <p:blipFill>
          <a:blip r:embed="rId12">
            <a:extLst/>
          </a:blip>
          <a:stretch>
            <a:fillRect/>
          </a:stretch>
        </p:blipFill>
        <p:spPr>
          <a:xfrm>
            <a:off x="8006084" y="1086637"/>
            <a:ext cx="2004511" cy="421496"/>
          </a:xfrm>
          <a:prstGeom prst="rect">
            <a:avLst/>
          </a:prstGeom>
          <a:ln w="12700">
            <a:miter lim="400000"/>
          </a:ln>
        </p:spPr>
      </p:pic>
      <p:sp>
        <p:nvSpPr>
          <p:cNvPr id="138" name="Rectangle"/>
          <p:cNvSpPr/>
          <p:nvPr/>
        </p:nvSpPr>
        <p:spPr>
          <a:xfrm>
            <a:off x="7097531" y="5983342"/>
            <a:ext cx="3367702" cy="686361"/>
          </a:xfrm>
          <a:prstGeom prst="rect">
            <a:avLst/>
          </a:prstGeom>
          <a:solidFill>
            <a:srgbClr val="013050">
              <a:alpha val="16026"/>
            </a:srgbClr>
          </a:solidFill>
          <a:ln w="12700">
            <a:miter lim="400000"/>
          </a:ln>
        </p:spPr>
        <p:txBody>
          <a:bodyPr lIns="45719" rIns="45719" anchor="ctr"/>
          <a:lstStyle/>
          <a:p>
            <a:endParaRPr/>
          </a:p>
        </p:txBody>
      </p:sp>
      <p:pic>
        <p:nvPicPr>
          <p:cNvPr id="139" name="image33.png" descr="image33.png"/>
          <p:cNvPicPr>
            <a:picLocks noChangeAspect="1"/>
          </p:cNvPicPr>
          <p:nvPr/>
        </p:nvPicPr>
        <p:blipFill>
          <a:blip r:embed="rId13">
            <a:extLst/>
          </a:blip>
          <a:stretch>
            <a:fillRect/>
          </a:stretch>
        </p:blipFill>
        <p:spPr>
          <a:xfrm>
            <a:off x="7438880" y="5983342"/>
            <a:ext cx="2691609" cy="686361"/>
          </a:xfrm>
          <a:prstGeom prst="rect">
            <a:avLst/>
          </a:prstGeom>
          <a:ln w="12700">
            <a:miter lim="400000"/>
          </a:ln>
        </p:spPr>
      </p:pic>
      <p:pic>
        <p:nvPicPr>
          <p:cNvPr id="140" name="image32.jpg" descr="image32.jpg"/>
          <p:cNvPicPr>
            <a:picLocks noChangeAspect="1"/>
          </p:cNvPicPr>
          <p:nvPr/>
        </p:nvPicPr>
        <p:blipFill>
          <a:blip r:embed="rId14">
            <a:extLst/>
          </a:blip>
          <a:stretch>
            <a:fillRect/>
          </a:stretch>
        </p:blipFill>
        <p:spPr>
          <a:xfrm>
            <a:off x="8060531" y="6925864"/>
            <a:ext cx="1448307" cy="350715"/>
          </a:xfrm>
          <a:prstGeom prst="rect">
            <a:avLst/>
          </a:prstGeom>
          <a:ln w="12700">
            <a:miter lim="400000"/>
          </a:ln>
        </p:spPr>
      </p:pic>
      <p:sp>
        <p:nvSpPr>
          <p:cNvPr id="141" name="NATIONAL…"/>
          <p:cNvSpPr txBox="1"/>
          <p:nvPr/>
        </p:nvSpPr>
        <p:spPr>
          <a:xfrm>
            <a:off x="7033495" y="3572101"/>
            <a:ext cx="1616284" cy="889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indent="12700">
              <a:defRPr sz="2800" b="1" spc="-100"/>
            </a:pPr>
            <a:r>
              <a:t>NATIONAL</a:t>
            </a:r>
            <a:endParaRPr b="0"/>
          </a:p>
          <a:p>
            <a:pPr indent="12700">
              <a:defRPr sz="2800" b="1" spc="-100"/>
            </a:pPr>
            <a:r>
              <a:rPr b="0"/>
              <a:t>FOCUS</a:t>
            </a:r>
          </a:p>
        </p:txBody>
      </p:sp>
      <p:sp>
        <p:nvSpPr>
          <p:cNvPr id="142" name="EASTERN CAPE…"/>
          <p:cNvSpPr txBox="1"/>
          <p:nvPr/>
        </p:nvSpPr>
        <p:spPr>
          <a:xfrm>
            <a:off x="4662816" y="5876990"/>
            <a:ext cx="2212093" cy="889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indent="12700" algn="r">
              <a:defRPr sz="2800" b="1" spc="-100"/>
            </a:pPr>
            <a:r>
              <a:t>EASTERN CAPE</a:t>
            </a:r>
            <a:endParaRPr b="0"/>
          </a:p>
          <a:p>
            <a:pPr indent="12700" algn="r">
              <a:defRPr sz="2800" b="1" spc="-100"/>
            </a:pPr>
            <a:r>
              <a:rPr b="0"/>
              <a:t>FOCUS</a:t>
            </a:r>
          </a:p>
        </p:txBody>
      </p:sp>
      <p:sp>
        <p:nvSpPr>
          <p:cNvPr id="143" name="Line"/>
          <p:cNvSpPr/>
          <p:nvPr/>
        </p:nvSpPr>
        <p:spPr>
          <a:xfrm flipH="1" flipV="1">
            <a:off x="3930321" y="5686483"/>
            <a:ext cx="6444778" cy="1"/>
          </a:xfrm>
          <a:prstGeom prst="line">
            <a:avLst/>
          </a:prstGeom>
          <a:ln w="12700">
            <a:solidFill>
              <a:srgbClr val="002041"/>
            </a:solidFill>
            <a:custDash>
              <a:ds d="200000" sp="200000"/>
            </a:custDash>
            <a:miter lim="400000"/>
          </a:ln>
        </p:spPr>
        <p:txBody>
          <a:bodyPr lIns="45719" rIns="45719"/>
          <a:lstStyle/>
          <a:p>
            <a:endParaRPr/>
          </a:p>
        </p:txBody>
      </p:sp>
      <p:pic>
        <p:nvPicPr>
          <p:cNvPr id="144" name="InvMonthly_CUT.png" descr="InvMonthly_CUT.png"/>
          <p:cNvPicPr>
            <a:picLocks noChangeAspect="1"/>
          </p:cNvPicPr>
          <p:nvPr/>
        </p:nvPicPr>
        <p:blipFill>
          <a:blip r:embed="rId15">
            <a:extLst/>
          </a:blip>
          <a:stretch>
            <a:fillRect/>
          </a:stretch>
        </p:blipFill>
        <p:spPr>
          <a:xfrm>
            <a:off x="8485135" y="2498098"/>
            <a:ext cx="1046409" cy="480405"/>
          </a:xfrm>
          <a:prstGeom prst="rect">
            <a:avLst/>
          </a:prstGeom>
          <a:ln w="12700">
            <a:miter lim="400000"/>
          </a:ln>
        </p:spPr>
      </p:pic>
      <p:sp>
        <p:nvSpPr>
          <p:cNvPr id="145" name="Line"/>
          <p:cNvSpPr/>
          <p:nvPr/>
        </p:nvSpPr>
        <p:spPr>
          <a:xfrm flipH="1">
            <a:off x="7347332" y="2746467"/>
            <a:ext cx="963210" cy="1"/>
          </a:xfrm>
          <a:prstGeom prst="line">
            <a:avLst/>
          </a:prstGeom>
          <a:ln w="25400">
            <a:solidFill>
              <a:srgbClr val="002041"/>
            </a:solidFill>
          </a:ln>
        </p:spPr>
        <p:txBody>
          <a:bodyPr lIns="45719" rIns="45719"/>
          <a:lstStyle/>
          <a:p>
            <a:endParaRPr/>
          </a:p>
        </p:txBody>
      </p:sp>
      <p:sp>
        <p:nvSpPr>
          <p:cNvPr id="146" name="Line"/>
          <p:cNvSpPr/>
          <p:nvPr/>
        </p:nvSpPr>
        <p:spPr>
          <a:xfrm flipH="1">
            <a:off x="4160878" y="3252583"/>
            <a:ext cx="798238" cy="1"/>
          </a:xfrm>
          <a:prstGeom prst="line">
            <a:avLst/>
          </a:prstGeom>
          <a:ln w="25400">
            <a:solidFill>
              <a:srgbClr val="002041"/>
            </a:solidFill>
          </a:ln>
        </p:spPr>
        <p:txBody>
          <a:bodyPr lIns="45719" rIns="45719"/>
          <a:lstStyle/>
          <a:p>
            <a:endParaRPr/>
          </a:p>
        </p:txBody>
      </p:sp>
      <p:sp>
        <p:nvSpPr>
          <p:cNvPr id="147" name="MOTORING"/>
          <p:cNvSpPr txBox="1"/>
          <p:nvPr/>
        </p:nvSpPr>
        <p:spPr>
          <a:xfrm>
            <a:off x="5077938" y="3062697"/>
            <a:ext cx="1091116"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indent="12700">
              <a:defRPr sz="1700" b="1" spc="-60"/>
            </a:lvl1pPr>
          </a:lstStyle>
          <a:p>
            <a:r>
              <a:t>MOTORING</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 name="2D Line Chart"/>
          <p:cNvGraphicFramePr/>
          <p:nvPr/>
        </p:nvGraphicFramePr>
        <p:xfrm>
          <a:off x="3709787" y="4895501"/>
          <a:ext cx="5008552" cy="1698475"/>
        </p:xfrm>
        <a:graphic>
          <a:graphicData uri="http://schemas.openxmlformats.org/drawingml/2006/chart">
            <c:chart xmlns:c="http://schemas.openxmlformats.org/drawingml/2006/chart" xmlns:r="http://schemas.openxmlformats.org/officeDocument/2006/relationships" r:id="rId2"/>
          </a:graphicData>
        </a:graphic>
      </p:graphicFrame>
      <p:pic>
        <p:nvPicPr>
          <p:cNvPr id="150" name="image4.png" descr="image4.png"/>
          <p:cNvPicPr>
            <a:picLocks noChangeAspect="1"/>
          </p:cNvPicPr>
          <p:nvPr/>
        </p:nvPicPr>
        <p:blipFill>
          <a:blip r:embed="rId3">
            <a:extLst/>
          </a:blip>
          <a:stretch>
            <a:fillRect/>
          </a:stretch>
        </p:blipFill>
        <p:spPr>
          <a:xfrm>
            <a:off x="8819001" y="6905625"/>
            <a:ext cx="1366156" cy="428909"/>
          </a:xfrm>
          <a:prstGeom prst="rect">
            <a:avLst/>
          </a:prstGeom>
          <a:ln w="12700">
            <a:miter lim="400000"/>
          </a:ln>
        </p:spPr>
      </p:pic>
      <p:pic>
        <p:nvPicPr>
          <p:cNvPr id="151" name="image12.png" descr="image12.png"/>
          <p:cNvPicPr>
            <a:picLocks noChangeAspect="1"/>
          </p:cNvPicPr>
          <p:nvPr/>
        </p:nvPicPr>
        <p:blipFill>
          <a:blip r:embed="rId4">
            <a:extLst/>
          </a:blip>
          <a:stretch>
            <a:fillRect/>
          </a:stretch>
        </p:blipFill>
        <p:spPr>
          <a:xfrm>
            <a:off x="3933907" y="3533023"/>
            <a:ext cx="988968" cy="988968"/>
          </a:xfrm>
          <a:prstGeom prst="rect">
            <a:avLst/>
          </a:prstGeom>
          <a:ln w="12700">
            <a:miter lim="400000"/>
          </a:ln>
        </p:spPr>
      </p:pic>
      <p:pic>
        <p:nvPicPr>
          <p:cNvPr id="152" name="image13.jpg" descr="image13.jpg"/>
          <p:cNvPicPr>
            <a:picLocks noChangeAspect="1"/>
          </p:cNvPicPr>
          <p:nvPr/>
        </p:nvPicPr>
        <p:blipFill>
          <a:blip r:embed="rId5">
            <a:extLst/>
          </a:blip>
          <a:stretch>
            <a:fillRect/>
          </a:stretch>
        </p:blipFill>
        <p:spPr>
          <a:xfrm flipH="1">
            <a:off x="8814828" y="390715"/>
            <a:ext cx="345825" cy="414546"/>
          </a:xfrm>
          <a:prstGeom prst="rect">
            <a:avLst/>
          </a:prstGeom>
          <a:ln w="12700">
            <a:miter lim="400000"/>
          </a:ln>
        </p:spPr>
      </p:pic>
      <p:graphicFrame>
        <p:nvGraphicFramePr>
          <p:cNvPr id="153" name="Table"/>
          <p:cNvGraphicFramePr/>
          <p:nvPr/>
        </p:nvGraphicFramePr>
        <p:xfrm>
          <a:off x="5489073" y="1225845"/>
          <a:ext cx="1676400" cy="777240"/>
        </p:xfrm>
        <a:graphic>
          <a:graphicData uri="http://schemas.openxmlformats.org/drawingml/2006/table">
            <a:tbl>
              <a:tblPr>
                <a:tableStyleId>{4C3C2611-4C71-4FC5-86AE-919BDF0F9419}</a:tableStyleId>
              </a:tblPr>
              <a:tblGrid>
                <a:gridCol w="838200"/>
                <a:gridCol w="838200"/>
              </a:tblGrid>
              <a:tr h="0">
                <a:tc>
                  <a:txBody>
                    <a:bodyPr/>
                    <a:lstStyle/>
                    <a:p>
                      <a:pPr algn="ctr"/>
                      <a:r>
                        <a:rPr sz="1400" b="1">
                          <a:solidFill>
                            <a:srgbClr val="1F497D"/>
                          </a:solidFill>
                        </a:rPr>
                        <a:t>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r>
                        <a:rPr sz="1400" b="1">
                          <a:solidFill>
                            <a:srgbClr val="1F497D"/>
                          </a:solidFill>
                        </a:rPr>
                        <a:t>FEMALE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200"/>
                        <a:t>63%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37%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r>
            </a:tbl>
          </a:graphicData>
        </a:graphic>
      </p:graphicFrame>
      <p:sp>
        <p:nvSpPr>
          <p:cNvPr id="154" name="Line"/>
          <p:cNvSpPr/>
          <p:nvPr/>
        </p:nvSpPr>
        <p:spPr>
          <a:xfrm>
            <a:off x="3517900" y="2815726"/>
            <a:ext cx="0" cy="1041899"/>
          </a:xfrm>
          <a:prstGeom prst="line">
            <a:avLst/>
          </a:prstGeom>
          <a:ln>
            <a:solidFill>
              <a:srgbClr val="808080"/>
            </a:solidFill>
          </a:ln>
        </p:spPr>
        <p:txBody>
          <a:bodyPr lIns="45719" rIns="45719"/>
          <a:lstStyle/>
          <a:p>
            <a:endParaRPr/>
          </a:p>
        </p:txBody>
      </p:sp>
      <p:graphicFrame>
        <p:nvGraphicFramePr>
          <p:cNvPr id="155" name="Table"/>
          <p:cNvGraphicFramePr/>
          <p:nvPr/>
        </p:nvGraphicFramePr>
        <p:xfrm>
          <a:off x="8792733" y="5568686"/>
          <a:ext cx="1578986" cy="746760"/>
        </p:xfrm>
        <a:graphic>
          <a:graphicData uri="http://schemas.openxmlformats.org/drawingml/2006/table">
            <a:tbl>
              <a:tblPr>
                <a:tableStyleId>{4C3C2611-4C71-4FC5-86AE-919BDF0F9419}</a:tableStyleId>
              </a:tblPr>
              <a:tblGrid>
                <a:gridCol w="1578986"/>
              </a:tblGrid>
              <a:tr h="339618">
                <a:tc>
                  <a:txBody>
                    <a:bodyPr/>
                    <a:lstStyle/>
                    <a:p>
                      <a:pPr algn="ctr"/>
                      <a:r>
                        <a:rPr sz="1000" b="1">
                          <a:latin typeface="Tahoma"/>
                          <a:ea typeface="Tahoma"/>
                          <a:cs typeface="Tahoma"/>
                          <a:sym typeface="Tahoma"/>
                        </a:rPr>
                        <a:t>AVG TIME ON SITE</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2:33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156" name="image14.png" descr="image14.png"/>
          <p:cNvPicPr>
            <a:picLocks noChangeAspect="1"/>
          </p:cNvPicPr>
          <p:nvPr/>
        </p:nvPicPr>
        <p:blipFill>
          <a:blip r:embed="rId6">
            <a:extLst/>
          </a:blip>
          <a:stretch>
            <a:fillRect/>
          </a:stretch>
        </p:blipFill>
        <p:spPr>
          <a:xfrm>
            <a:off x="9401402" y="5236462"/>
            <a:ext cx="372676" cy="372676"/>
          </a:xfrm>
          <a:prstGeom prst="rect">
            <a:avLst/>
          </a:prstGeom>
          <a:ln w="12700">
            <a:miter lim="400000"/>
          </a:ln>
        </p:spPr>
      </p:pic>
      <p:sp>
        <p:nvSpPr>
          <p:cNvPr id="157" name="30.2%"/>
          <p:cNvSpPr txBox="1"/>
          <p:nvPr/>
        </p:nvSpPr>
        <p:spPr>
          <a:xfrm>
            <a:off x="4162190" y="3790494"/>
            <a:ext cx="551593"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30.2%</a:t>
            </a:r>
          </a:p>
        </p:txBody>
      </p:sp>
      <p:sp>
        <p:nvSpPr>
          <p:cNvPr id="158" name="69.8%"/>
          <p:cNvSpPr txBox="1"/>
          <p:nvPr/>
        </p:nvSpPr>
        <p:spPr>
          <a:xfrm>
            <a:off x="5113336" y="4294721"/>
            <a:ext cx="55159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solidFill>
                  <a:srgbClr val="1F497D"/>
                </a:solidFill>
              </a:defRPr>
            </a:lvl1pPr>
          </a:lstStyle>
          <a:p>
            <a:r>
              <a:t>69.8%</a:t>
            </a:r>
          </a:p>
        </p:txBody>
      </p:sp>
      <p:graphicFrame>
        <p:nvGraphicFramePr>
          <p:cNvPr id="159" name="Table"/>
          <p:cNvGraphicFramePr/>
          <p:nvPr/>
        </p:nvGraphicFramePr>
        <p:xfrm>
          <a:off x="7697476" y="387644"/>
          <a:ext cx="2580529" cy="1615440"/>
        </p:xfrm>
        <a:graphic>
          <a:graphicData uri="http://schemas.openxmlformats.org/drawingml/2006/table">
            <a:tbl>
              <a:tblPr>
                <a:tableStyleId>{4C3C2611-4C71-4FC5-86AE-919BDF0F9419}</a:tableStyleId>
              </a:tblPr>
              <a:tblGrid>
                <a:gridCol w="1361329"/>
                <a:gridCol w="609600"/>
                <a:gridCol w="609600"/>
              </a:tblGrid>
              <a:tr h="218442">
                <a:tc>
                  <a:txBody>
                    <a:bodyPr/>
                    <a:lstStyle/>
                    <a:p>
                      <a:pPr algn="l">
                        <a:defRPr sz="1000"/>
                      </a:pPr>
                      <a:endParaRPr/>
                    </a:p>
                  </a:txBody>
                  <a:tcPr marL="45720" marR="45720" horzOverflow="overflow"/>
                </a:tc>
                <a:tc>
                  <a:txBody>
                    <a:bodyPr/>
                    <a:lstStyle/>
                    <a:p>
                      <a:pPr algn="l">
                        <a:defRPr sz="1000"/>
                      </a:pPr>
                      <a:endParaRPr/>
                    </a:p>
                  </a:txBody>
                  <a:tcPr marL="45720" marR="45720" horzOverflow="overflow"/>
                </a:tc>
                <a:tc>
                  <a:txBody>
                    <a:bodyPr/>
                    <a:lstStyle/>
                    <a:p>
                      <a:r>
                        <a:rPr sz="1000" b="1"/>
                        <a:t>INDEX</a:t>
                      </a:r>
                    </a:p>
                  </a:txBody>
                  <a:tcPr marL="45720" marR="45720" horzOverflow="overflow">
                    <a:solidFill>
                      <a:srgbClr val="D9D9D9"/>
                    </a:solidFill>
                  </a:tcPr>
                </a:tc>
              </a:tr>
              <a:tr h="218442">
                <a:tc>
                  <a:txBody>
                    <a:bodyPr/>
                    <a:lstStyle/>
                    <a:p>
                      <a:pPr algn="l"/>
                      <a:r>
                        <a:rPr sz="1200" b="1"/>
                        <a:t>GAUTENG: </a:t>
                      </a:r>
                    </a:p>
                  </a:txBody>
                  <a:tcPr marL="45720" marR="45720" horzOverflow="overflow"/>
                </a:tc>
                <a:tc>
                  <a:txBody>
                    <a:bodyPr/>
                    <a:lstStyle/>
                    <a:p>
                      <a:r>
                        <a:rPr sz="1000"/>
                        <a:t>42.9%</a:t>
                      </a:r>
                    </a:p>
                  </a:txBody>
                  <a:tcPr marL="45720" marR="45720" horzOverflow="overflow"/>
                </a:tc>
                <a:tc>
                  <a:txBody>
                    <a:bodyPr/>
                    <a:lstStyle/>
                    <a:p>
                      <a:r>
                        <a:rPr sz="1000"/>
                        <a:t>110</a:t>
                      </a:r>
                    </a:p>
                  </a:txBody>
                  <a:tcPr marL="45720" marR="45720" horzOverflow="overflow">
                    <a:solidFill>
                      <a:srgbClr val="D9D9D9"/>
                    </a:solidFill>
                  </a:tcPr>
                </a:tc>
              </a:tr>
              <a:tr h="0">
                <a:tc>
                  <a:txBody>
                    <a:bodyPr/>
                    <a:lstStyle/>
                    <a:p>
                      <a:pPr algn="l"/>
                      <a:r>
                        <a:rPr sz="1200" b="1">
                          <a:solidFill>
                            <a:srgbClr val="17375E"/>
                          </a:solidFill>
                        </a:rPr>
                        <a:t>WESTERN CAPE: </a:t>
                      </a:r>
                    </a:p>
                  </a:txBody>
                  <a:tcPr marL="45720" marR="45720" horzOverflow="overflow"/>
                </a:tc>
                <a:tc>
                  <a:txBody>
                    <a:bodyPr/>
                    <a:lstStyle/>
                    <a:p>
                      <a:r>
                        <a:rPr sz="1000"/>
                        <a:t>17.2%</a:t>
                      </a:r>
                    </a:p>
                  </a:txBody>
                  <a:tcPr marL="45720" marR="45720" horzOverflow="overflow"/>
                </a:tc>
                <a:tc>
                  <a:txBody>
                    <a:bodyPr/>
                    <a:lstStyle/>
                    <a:p>
                      <a:r>
                        <a:rPr sz="1000"/>
                        <a:t>126</a:t>
                      </a:r>
                    </a:p>
                  </a:txBody>
                  <a:tcPr marL="45720" marR="45720" horzOverflow="overflow">
                    <a:solidFill>
                      <a:srgbClr val="D9D9D9"/>
                    </a:solidFill>
                  </a:tcPr>
                </a:tc>
              </a:tr>
              <a:tr h="203203">
                <a:tc>
                  <a:txBody>
                    <a:bodyPr/>
                    <a:lstStyle/>
                    <a:p>
                      <a:pPr algn="l"/>
                      <a:r>
                        <a:rPr sz="1200" b="1"/>
                        <a:t>KWAZULU-NATAL: </a:t>
                      </a:r>
                    </a:p>
                  </a:txBody>
                  <a:tcPr marL="45720" marR="45720" horzOverflow="overflow"/>
                </a:tc>
                <a:tc>
                  <a:txBody>
                    <a:bodyPr/>
                    <a:lstStyle/>
                    <a:p>
                      <a:r>
                        <a:rPr sz="1000"/>
                        <a:t>13.3%</a:t>
                      </a:r>
                    </a:p>
                  </a:txBody>
                  <a:tcPr marL="45720" marR="45720" horzOverflow="overflow"/>
                </a:tc>
                <a:tc>
                  <a:txBody>
                    <a:bodyPr/>
                    <a:lstStyle/>
                    <a:p>
                      <a:r>
                        <a:rPr sz="1000"/>
                        <a:t>81</a:t>
                      </a:r>
                    </a:p>
                  </a:txBody>
                  <a:tcPr marL="45720" marR="45720" horzOverflow="overflow">
                    <a:solidFill>
                      <a:srgbClr val="D9D9D9"/>
                    </a:solidFill>
                  </a:tcPr>
                </a:tc>
              </a:tr>
              <a:tr h="187963">
                <a:tc>
                  <a:txBody>
                    <a:bodyPr/>
                    <a:lstStyle/>
                    <a:p>
                      <a:pPr algn="l"/>
                      <a:r>
                        <a:rPr sz="1200" b="1">
                          <a:solidFill>
                            <a:srgbClr val="17375E"/>
                          </a:solidFill>
                        </a:rPr>
                        <a:t>EASTERN CAPE: </a:t>
                      </a:r>
                    </a:p>
                  </a:txBody>
                  <a:tcPr marL="45720" marR="45720" horzOverflow="overflow"/>
                </a:tc>
                <a:tc>
                  <a:txBody>
                    <a:bodyPr/>
                    <a:lstStyle/>
                    <a:p>
                      <a:r>
                        <a:rPr sz="1000"/>
                        <a:t>6.8%</a:t>
                      </a:r>
                    </a:p>
                  </a:txBody>
                  <a:tcPr marL="45720" marR="45720" horzOverflow="overflow"/>
                </a:tc>
                <a:tc>
                  <a:txBody>
                    <a:bodyPr/>
                    <a:lstStyle/>
                    <a:p>
                      <a:r>
                        <a:rPr sz="1000"/>
                        <a:t>90</a:t>
                      </a:r>
                    </a:p>
                  </a:txBody>
                  <a:tcPr marL="45720" marR="45720" horzOverflow="overflow">
                    <a:solidFill>
                      <a:srgbClr val="D9D9D9"/>
                    </a:solidFill>
                  </a:tcPr>
                </a:tc>
              </a:tr>
              <a:tr h="248923">
                <a:tc>
                  <a:txBody>
                    <a:bodyPr/>
                    <a:lstStyle/>
                    <a:p>
                      <a:pPr algn="l"/>
                      <a:r>
                        <a:rPr sz="1200" b="1"/>
                        <a:t>LIMPOPO: </a:t>
                      </a:r>
                    </a:p>
                  </a:txBody>
                  <a:tcPr marL="45720" marR="45720" horzOverflow="overflow"/>
                </a:tc>
                <a:tc>
                  <a:txBody>
                    <a:bodyPr/>
                    <a:lstStyle/>
                    <a:p>
                      <a:r>
                        <a:rPr sz="1000"/>
                        <a:t>6.4%</a:t>
                      </a:r>
                    </a:p>
                  </a:txBody>
                  <a:tcPr marL="45720" marR="45720" horzOverflow="overflow"/>
                </a:tc>
                <a:tc>
                  <a:txBody>
                    <a:bodyPr/>
                    <a:lstStyle/>
                    <a:p>
                      <a:r>
                        <a:rPr sz="1000"/>
                        <a:t>83</a:t>
                      </a:r>
                    </a:p>
                  </a:txBody>
                  <a:tcPr marL="45720" marR="45720" horzOverflow="overflow">
                    <a:solidFill>
                      <a:srgbClr val="D9D9D9"/>
                    </a:solidFill>
                  </a:tcPr>
                </a:tc>
              </a:tr>
            </a:tbl>
          </a:graphicData>
        </a:graphic>
      </p:graphicFrame>
      <p:sp>
        <p:nvSpPr>
          <p:cNvPr id="160" name="Line"/>
          <p:cNvSpPr/>
          <p:nvPr/>
        </p:nvSpPr>
        <p:spPr>
          <a:xfrm>
            <a:off x="3517900" y="3857625"/>
            <a:ext cx="0" cy="1676400"/>
          </a:xfrm>
          <a:prstGeom prst="line">
            <a:avLst/>
          </a:prstGeom>
          <a:ln>
            <a:solidFill>
              <a:srgbClr val="808080"/>
            </a:solidFill>
          </a:ln>
        </p:spPr>
        <p:txBody>
          <a:bodyPr lIns="45719" rIns="45719"/>
          <a:lstStyle/>
          <a:p>
            <a:endParaRPr/>
          </a:p>
        </p:txBody>
      </p:sp>
      <p:sp>
        <p:nvSpPr>
          <p:cNvPr id="161" name="Source: Narratiive, Google Analytics"/>
          <p:cNvSpPr txBox="1"/>
          <p:nvPr/>
        </p:nvSpPr>
        <p:spPr>
          <a:xfrm>
            <a:off x="3840834" y="6829425"/>
            <a:ext cx="2738172" cy="225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t>Source: Narratiive, Google Analytics </a:t>
            </a:r>
          </a:p>
        </p:txBody>
      </p:sp>
      <p:sp>
        <p:nvSpPr>
          <p:cNvPr id="162" name="Peak time: 5am – 10pm"/>
          <p:cNvSpPr txBox="1"/>
          <p:nvPr/>
        </p:nvSpPr>
        <p:spPr>
          <a:xfrm>
            <a:off x="5397543" y="6131647"/>
            <a:ext cx="1839166"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pPr>
            <a:r>
              <a:t>Peak time: 5am – 10pm</a:t>
            </a:r>
          </a:p>
        </p:txBody>
      </p:sp>
      <p:sp>
        <p:nvSpPr>
          <p:cNvPr id="163" name="SESSIONS…"/>
          <p:cNvSpPr txBox="1"/>
          <p:nvPr/>
        </p:nvSpPr>
        <p:spPr>
          <a:xfrm>
            <a:off x="2120235" y="5818942"/>
            <a:ext cx="798239"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000" b="1">
                <a:latin typeface="Tahoma"/>
                <a:ea typeface="Tahoma"/>
                <a:cs typeface="Tahoma"/>
                <a:sym typeface="Tahoma"/>
              </a:defRPr>
            </a:pPr>
            <a:r>
              <a:t>SESSIONS</a:t>
            </a:r>
          </a:p>
          <a:p>
            <a:pPr algn="ctr">
              <a:defRPr sz="1000" b="1">
                <a:latin typeface="Tahoma"/>
                <a:ea typeface="Tahoma"/>
                <a:cs typeface="Tahoma"/>
                <a:sym typeface="Tahoma"/>
              </a:defRPr>
            </a:pPr>
            <a:r>
              <a:t>BY HOUR</a:t>
            </a:r>
          </a:p>
        </p:txBody>
      </p:sp>
      <p:graphicFrame>
        <p:nvGraphicFramePr>
          <p:cNvPr id="164" name="Table"/>
          <p:cNvGraphicFramePr/>
          <p:nvPr/>
        </p:nvGraphicFramePr>
        <p:xfrm>
          <a:off x="3881249" y="337292"/>
          <a:ext cx="1262723" cy="1737360"/>
        </p:xfrm>
        <a:graphic>
          <a:graphicData uri="http://schemas.openxmlformats.org/drawingml/2006/table">
            <a:tbl>
              <a:tblPr>
                <a:tableStyleId>{4C3C2611-4C71-4FC5-86AE-919BDF0F9419}</a:tableStyleId>
              </a:tblPr>
              <a:tblGrid>
                <a:gridCol w="1262723"/>
              </a:tblGrid>
              <a:tr h="0">
                <a:tc>
                  <a:txBody>
                    <a:bodyPr/>
                    <a:lstStyle/>
                    <a:p>
                      <a:pPr algn="ctr"/>
                      <a:r>
                        <a:rPr sz="1200" b="1"/>
                        <a:t>UNIQUE BROWSERS</a:t>
                      </a: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0">
                <a:tc>
                  <a:txBody>
                    <a:bodyPr/>
                    <a:lstStyle/>
                    <a:p>
                      <a:pPr algn="ctr"/>
                      <a:r>
                        <a:rPr sz="1400" b="1"/>
                        <a:t>926 624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r h="0">
                <a:tc>
                  <a:txBody>
                    <a:bodyPr/>
                    <a:lstStyle/>
                    <a:p>
                      <a:pPr algn="ctr"/>
                      <a:r>
                        <a:rPr sz="1200" b="1"/>
                        <a:t>PAGEVIEWS</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r h="0">
                <a:tc>
                  <a:txBody>
                    <a:bodyPr/>
                    <a:lstStyle/>
                    <a:p>
                      <a:pPr algn="ctr"/>
                      <a:r>
                        <a:rPr sz="1400" b="1">
                          <a:solidFill>
                            <a:srgbClr val="1F497D"/>
                          </a:solidFill>
                        </a:rPr>
                        <a:t>4 115 116</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pic>
        <p:nvPicPr>
          <p:cNvPr id="165" name="image15.png" descr="image15.png"/>
          <p:cNvPicPr>
            <a:picLocks noChangeAspect="1"/>
          </p:cNvPicPr>
          <p:nvPr/>
        </p:nvPicPr>
        <p:blipFill>
          <a:blip r:embed="rId7">
            <a:extLst/>
          </a:blip>
          <a:stretch>
            <a:fillRect/>
          </a:stretch>
        </p:blipFill>
        <p:spPr>
          <a:xfrm>
            <a:off x="5025047" y="3642512"/>
            <a:ext cx="569394" cy="569394"/>
          </a:xfrm>
          <a:prstGeom prst="rect">
            <a:avLst/>
          </a:prstGeom>
          <a:ln w="12700">
            <a:miter lim="400000"/>
          </a:ln>
        </p:spPr>
      </p:pic>
      <p:graphicFrame>
        <p:nvGraphicFramePr>
          <p:cNvPr id="166" name="Table"/>
          <p:cNvGraphicFramePr/>
          <p:nvPr/>
        </p:nvGraphicFramePr>
        <p:xfrm>
          <a:off x="8474771" y="3599553"/>
          <a:ext cx="1804662" cy="975360"/>
        </p:xfrm>
        <a:graphic>
          <a:graphicData uri="http://schemas.openxmlformats.org/drawingml/2006/table">
            <a:tbl>
              <a:tblPr>
                <a:tableStyleId>{4C3C2611-4C71-4FC5-86AE-919BDF0F9419}</a:tableStyleId>
              </a:tblPr>
              <a:tblGrid>
                <a:gridCol w="1804662"/>
              </a:tblGrid>
              <a:tr h="218442">
                <a:tc>
                  <a:txBody>
                    <a:bodyPr/>
                    <a:lstStyle/>
                    <a:p>
                      <a:pPr algn="l"/>
                      <a:r>
                        <a:rPr sz="1000" b="1">
                          <a:solidFill>
                            <a:srgbClr val="17375E"/>
                          </a:solidFill>
                          <a:latin typeface="Tahoma"/>
                          <a:ea typeface="Tahoma"/>
                          <a:cs typeface="Tahoma"/>
                          <a:sym typeface="Tahoma"/>
                        </a:rPr>
                        <a:t>MOST-READ SECTIONS</a:t>
                      </a:r>
                    </a:p>
                  </a:txBody>
                  <a:tcPr marL="45720" marR="45720" horzOverflow="overflow"/>
                </a:tc>
              </a:tr>
              <a:tr h="218442">
                <a:tc>
                  <a:txBody>
                    <a:bodyPr/>
                    <a:lstStyle/>
                    <a:p>
                      <a:pPr algn="l"/>
                      <a:r>
                        <a:rPr sz="1000">
                          <a:latin typeface="Arial"/>
                          <a:ea typeface="Arial"/>
                          <a:cs typeface="Arial"/>
                          <a:sym typeface="Arial"/>
                        </a:rPr>
                        <a:t>Companies</a:t>
                      </a:r>
                    </a:p>
                  </a:txBody>
                  <a:tcPr marL="45720" marR="45720" horzOverflow="overflow"/>
                </a:tc>
              </a:tr>
              <a:tr h="0">
                <a:tc>
                  <a:txBody>
                    <a:bodyPr/>
                    <a:lstStyle/>
                    <a:p>
                      <a:pPr algn="l"/>
                      <a:r>
                        <a:rPr sz="1000">
                          <a:solidFill>
                            <a:srgbClr val="17375E"/>
                          </a:solidFill>
                          <a:latin typeface="Arial"/>
                          <a:ea typeface="Arial"/>
                          <a:cs typeface="Arial"/>
                          <a:sym typeface="Arial"/>
                        </a:rPr>
                        <a:t>Markets</a:t>
                      </a:r>
                    </a:p>
                  </a:txBody>
                  <a:tcPr marL="45720" marR="45720" horzOverflow="overflow"/>
                </a:tc>
              </a:tr>
              <a:tr h="203203">
                <a:tc>
                  <a:txBody>
                    <a:bodyPr/>
                    <a:lstStyle/>
                    <a:p>
                      <a:pPr algn="l"/>
                      <a:r>
                        <a:rPr sz="1000">
                          <a:latin typeface="Arial"/>
                          <a:ea typeface="Arial"/>
                          <a:cs typeface="Arial"/>
                          <a:sym typeface="Arial"/>
                        </a:rPr>
                        <a:t>Market Data</a:t>
                      </a:r>
                    </a:p>
                  </a:txBody>
                  <a:tcPr marL="45720" marR="45720" horzOverflow="overflow"/>
                </a:tc>
              </a:tr>
            </a:tbl>
          </a:graphicData>
        </a:graphic>
      </p:graphicFrame>
      <p:pic>
        <p:nvPicPr>
          <p:cNvPr id="167" name="image3.jpeg" descr="image3.jpeg"/>
          <p:cNvPicPr>
            <a:picLocks noChangeAspect="1"/>
          </p:cNvPicPr>
          <p:nvPr/>
        </p:nvPicPr>
        <p:blipFill>
          <a:blip r:embed="rId8">
            <a:extLst/>
          </a:blip>
          <a:srcRect l="1" r="65980"/>
          <a:stretch>
            <a:fillRect/>
          </a:stretch>
        </p:blipFill>
        <p:spPr>
          <a:xfrm>
            <a:off x="0" y="0"/>
            <a:ext cx="3637816" cy="7556500"/>
          </a:xfrm>
          <a:prstGeom prst="rect">
            <a:avLst/>
          </a:prstGeom>
          <a:ln w="12700">
            <a:miter lim="400000"/>
          </a:ln>
        </p:spPr>
      </p:pic>
      <p:sp>
        <p:nvSpPr>
          <p:cNvPr id="168" name="OUR NETWORK"/>
          <p:cNvSpPr txBox="1">
            <a:spLocks noGrp="1"/>
          </p:cNvSpPr>
          <p:nvPr>
            <p:ph type="title"/>
          </p:nvPr>
        </p:nvSpPr>
        <p:spPr>
          <a:xfrm>
            <a:off x="-292101" y="372447"/>
            <a:ext cx="3753486" cy="861776"/>
          </a:xfrm>
          <a:prstGeom prst="rect">
            <a:avLst/>
          </a:prstGeom>
        </p:spPr>
        <p:txBody>
          <a:bodyPr/>
          <a:lstStyle/>
          <a:p>
            <a:pPr indent="12700" algn="r">
              <a:defRPr b="1" spc="-100">
                <a:latin typeface="+mn-lt"/>
                <a:ea typeface="+mn-ea"/>
                <a:cs typeface="+mn-cs"/>
                <a:sym typeface="Calibri"/>
              </a:defRPr>
            </a:pPr>
            <a:r>
              <a:t>OUR</a:t>
            </a:r>
            <a:br/>
            <a:r>
              <a:rPr b="0"/>
              <a:t>NETWORK</a:t>
            </a:r>
          </a:p>
        </p:txBody>
      </p:sp>
      <p:sp>
        <p:nvSpPr>
          <p:cNvPr id="169" name="BusinessLIVE delivers the best of Tiso Blackstar’s financial, business and political news, analysis and insight all day with original, online-only content as well as articles from its member titles – Business Day, the Financial Mail, the Sunday Times’s Business Times, Rand Daily Mail and Business Day TV, each with a devoted site within BusinessLIVE.…"/>
          <p:cNvSpPr txBox="1"/>
          <p:nvPr/>
        </p:nvSpPr>
        <p:spPr>
          <a:xfrm>
            <a:off x="170192" y="1130300"/>
            <a:ext cx="3367703" cy="5346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3975" indent="-107950" algn="r">
              <a:defRPr b="1">
                <a:solidFill>
                  <a:srgbClr val="FFFFFF"/>
                </a:solidFill>
              </a:defRPr>
            </a:pPr>
            <a:r>
              <a:t>BusinessLIVE</a:t>
            </a:r>
            <a:r>
              <a:rPr b="0"/>
              <a:t> delivers the best of Tiso Blackstar’s financial, business and political news, analysis and insight all day with original, online-only content as well as articles from its member titles – </a:t>
            </a:r>
            <a:r>
              <a:t>Business Day</a:t>
            </a:r>
            <a:r>
              <a:rPr b="0"/>
              <a:t>, the </a:t>
            </a:r>
            <a:r>
              <a:t>Financial Mail</a:t>
            </a:r>
            <a:r>
              <a:rPr b="0"/>
              <a:t>, the </a:t>
            </a:r>
            <a:r>
              <a:t>Sunday Times’s Business Times</a:t>
            </a:r>
            <a:r>
              <a:rPr b="0"/>
              <a:t>, </a:t>
            </a:r>
            <a:r>
              <a:t>Rand Daily Mail</a:t>
            </a:r>
            <a:r>
              <a:rPr b="0"/>
              <a:t> and </a:t>
            </a:r>
            <a:r>
              <a:t>Business Day TV</a:t>
            </a:r>
            <a:r>
              <a:rPr b="0"/>
              <a:t>, each with a devoted site within </a:t>
            </a:r>
            <a:r>
              <a:t>BusinessLIVE</a:t>
            </a:r>
            <a:r>
              <a:rPr b="0"/>
              <a:t>.</a:t>
            </a:r>
          </a:p>
          <a:p>
            <a:pPr marL="53975" indent="-107950" algn="r">
              <a:defRPr>
                <a:solidFill>
                  <a:srgbClr val="FFFFFF"/>
                </a:solidFill>
              </a:defRPr>
            </a:pPr>
            <a:endParaRPr b="0"/>
          </a:p>
          <a:p>
            <a:pPr marL="53975" indent="-107950" algn="r">
              <a:defRPr>
                <a:solidFill>
                  <a:srgbClr val="FFFFFF"/>
                </a:solidFill>
              </a:defRPr>
            </a:pPr>
            <a:r>
              <a:t>Subscribers enjoy exclusive </a:t>
            </a:r>
            <a:br/>
            <a:r>
              <a:t>original content, daily </a:t>
            </a:r>
            <a:br/>
            <a:r>
              <a:rPr b="1"/>
              <a:t>Financial Times </a:t>
            </a:r>
            <a:r>
              <a:t>articles, digital </a:t>
            </a:r>
            <a:br/>
            <a:r>
              <a:t>access to </a:t>
            </a:r>
            <a:r>
              <a:rPr b="1"/>
              <a:t>Times Select</a:t>
            </a:r>
            <a:r>
              <a:t>, and </a:t>
            </a:r>
            <a:r>
              <a:rPr b="1"/>
              <a:t>Morningstar</a:t>
            </a:r>
            <a:r>
              <a:t> financial data.</a:t>
            </a:r>
          </a:p>
        </p:txBody>
      </p:sp>
      <p:sp>
        <p:nvSpPr>
          <p:cNvPr id="170" name="www.businesslive.co.za"/>
          <p:cNvSpPr txBox="1"/>
          <p:nvPr/>
        </p:nvSpPr>
        <p:spPr>
          <a:xfrm>
            <a:off x="-1094970" y="6959896"/>
            <a:ext cx="452120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r">
              <a:defRPr sz="2000" b="1" spc="-30">
                <a:solidFill>
                  <a:srgbClr val="FFFFFF"/>
                </a:solidFill>
              </a:defRPr>
            </a:lvl1pPr>
          </a:lstStyle>
          <a:p>
            <a:r>
              <a:t>www.businesslive.co.za</a:t>
            </a:r>
          </a:p>
        </p:txBody>
      </p:sp>
      <p:pic>
        <p:nvPicPr>
          <p:cNvPr id="171" name="image16.png" descr="image16.png"/>
          <p:cNvPicPr>
            <a:picLocks noChangeAspect="1"/>
          </p:cNvPicPr>
          <p:nvPr/>
        </p:nvPicPr>
        <p:blipFill>
          <a:blip r:embed="rId9">
            <a:extLst/>
          </a:blip>
          <a:stretch>
            <a:fillRect/>
          </a:stretch>
        </p:blipFill>
        <p:spPr>
          <a:xfrm>
            <a:off x="5633299" y="406796"/>
            <a:ext cx="806828" cy="867556"/>
          </a:xfrm>
          <a:prstGeom prst="rect">
            <a:avLst/>
          </a:prstGeom>
          <a:ln w="12700">
            <a:miter lim="400000"/>
          </a:ln>
        </p:spPr>
      </p:pic>
      <p:sp>
        <p:nvSpPr>
          <p:cNvPr id="172" name="Line"/>
          <p:cNvSpPr/>
          <p:nvPr/>
        </p:nvSpPr>
        <p:spPr>
          <a:xfrm>
            <a:off x="3841048" y="2105025"/>
            <a:ext cx="6436958" cy="0"/>
          </a:xfrm>
          <a:prstGeom prst="line">
            <a:avLst/>
          </a:prstGeom>
          <a:ln>
            <a:solidFill>
              <a:srgbClr val="4A7EBB"/>
            </a:solidFill>
          </a:ln>
        </p:spPr>
        <p:txBody>
          <a:bodyPr lIns="45719" rIns="45719"/>
          <a:lstStyle/>
          <a:p>
            <a:endParaRPr/>
          </a:p>
        </p:txBody>
      </p:sp>
      <p:sp>
        <p:nvSpPr>
          <p:cNvPr id="173" name="Line"/>
          <p:cNvSpPr/>
          <p:nvPr/>
        </p:nvSpPr>
        <p:spPr>
          <a:xfrm>
            <a:off x="3841048" y="3171825"/>
            <a:ext cx="6436958" cy="0"/>
          </a:xfrm>
          <a:prstGeom prst="line">
            <a:avLst/>
          </a:prstGeom>
          <a:ln>
            <a:solidFill>
              <a:srgbClr val="4A7EBB"/>
            </a:solidFill>
          </a:ln>
        </p:spPr>
        <p:txBody>
          <a:bodyPr lIns="45719" rIns="45719"/>
          <a:lstStyle/>
          <a:p>
            <a:endParaRPr/>
          </a:p>
        </p:txBody>
      </p:sp>
      <p:sp>
        <p:nvSpPr>
          <p:cNvPr id="174" name="Line"/>
          <p:cNvSpPr/>
          <p:nvPr/>
        </p:nvSpPr>
        <p:spPr>
          <a:xfrm>
            <a:off x="5803900" y="3171825"/>
            <a:ext cx="0" cy="1752600"/>
          </a:xfrm>
          <a:prstGeom prst="line">
            <a:avLst/>
          </a:prstGeom>
          <a:ln>
            <a:solidFill>
              <a:srgbClr val="4A7EBB"/>
            </a:solidFill>
          </a:ln>
        </p:spPr>
        <p:txBody>
          <a:bodyPr lIns="45719" rIns="45719"/>
          <a:lstStyle/>
          <a:p>
            <a:endParaRPr/>
          </a:p>
        </p:txBody>
      </p:sp>
      <p:sp>
        <p:nvSpPr>
          <p:cNvPr id="175" name="Line"/>
          <p:cNvSpPr/>
          <p:nvPr/>
        </p:nvSpPr>
        <p:spPr>
          <a:xfrm>
            <a:off x="8394700" y="3171825"/>
            <a:ext cx="0" cy="1752600"/>
          </a:xfrm>
          <a:prstGeom prst="line">
            <a:avLst/>
          </a:prstGeom>
          <a:ln>
            <a:solidFill>
              <a:srgbClr val="4A7EBB"/>
            </a:solidFill>
          </a:ln>
        </p:spPr>
        <p:txBody>
          <a:bodyPr lIns="45719" rIns="45719"/>
          <a:lstStyle/>
          <a:p>
            <a:endParaRPr/>
          </a:p>
        </p:txBody>
      </p:sp>
      <p:sp>
        <p:nvSpPr>
          <p:cNvPr id="176" name="Line"/>
          <p:cNvSpPr/>
          <p:nvPr/>
        </p:nvSpPr>
        <p:spPr>
          <a:xfrm>
            <a:off x="5209919" y="406796"/>
            <a:ext cx="1" cy="1695350"/>
          </a:xfrm>
          <a:prstGeom prst="line">
            <a:avLst/>
          </a:prstGeom>
          <a:ln>
            <a:solidFill>
              <a:srgbClr val="4A7EBB"/>
            </a:solidFill>
          </a:ln>
        </p:spPr>
        <p:txBody>
          <a:bodyPr lIns="45719" rIns="45719"/>
          <a:lstStyle/>
          <a:p>
            <a:endParaRPr/>
          </a:p>
        </p:txBody>
      </p:sp>
      <p:sp>
        <p:nvSpPr>
          <p:cNvPr id="177" name="Line"/>
          <p:cNvSpPr/>
          <p:nvPr/>
        </p:nvSpPr>
        <p:spPr>
          <a:xfrm>
            <a:off x="7389197" y="406796"/>
            <a:ext cx="1" cy="1695350"/>
          </a:xfrm>
          <a:prstGeom prst="line">
            <a:avLst/>
          </a:prstGeom>
          <a:ln>
            <a:solidFill>
              <a:srgbClr val="4A7EBB"/>
            </a:solidFill>
          </a:ln>
        </p:spPr>
        <p:txBody>
          <a:bodyPr lIns="45719" rIns="45719"/>
          <a:lstStyle/>
          <a:p>
            <a:endParaRPr/>
          </a:p>
        </p:txBody>
      </p:sp>
      <p:sp>
        <p:nvSpPr>
          <p:cNvPr id="178" name="Line"/>
          <p:cNvSpPr/>
          <p:nvPr/>
        </p:nvSpPr>
        <p:spPr>
          <a:xfrm>
            <a:off x="3841048" y="4924425"/>
            <a:ext cx="6436958" cy="0"/>
          </a:xfrm>
          <a:prstGeom prst="line">
            <a:avLst/>
          </a:prstGeom>
          <a:ln>
            <a:solidFill>
              <a:srgbClr val="4A7EBB"/>
            </a:solidFill>
          </a:ln>
        </p:spPr>
        <p:txBody>
          <a:bodyPr lIns="45719" rIns="45719"/>
          <a:lstStyle/>
          <a:p>
            <a:endParaRPr/>
          </a:p>
        </p:txBody>
      </p:sp>
      <p:sp>
        <p:nvSpPr>
          <p:cNvPr id="179" name="SESSIONS BY HOUR"/>
          <p:cNvSpPr txBox="1"/>
          <p:nvPr/>
        </p:nvSpPr>
        <p:spPr>
          <a:xfrm>
            <a:off x="3822700" y="5119123"/>
            <a:ext cx="167036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b="1"/>
            </a:lvl1pPr>
          </a:lstStyle>
          <a:p>
            <a:r>
              <a:t>SESSIONS BY HOUR</a:t>
            </a:r>
          </a:p>
        </p:txBody>
      </p:sp>
      <p:pic>
        <p:nvPicPr>
          <p:cNvPr id="180" name="image17.png" descr="image17.png"/>
          <p:cNvPicPr>
            <a:picLocks noChangeAspect="1"/>
          </p:cNvPicPr>
          <p:nvPr/>
        </p:nvPicPr>
        <p:blipFill>
          <a:blip r:embed="rId10">
            <a:extLst/>
          </a:blip>
          <a:stretch>
            <a:fillRect/>
          </a:stretch>
        </p:blipFill>
        <p:spPr>
          <a:xfrm>
            <a:off x="233945" y="6400800"/>
            <a:ext cx="3240194" cy="635333"/>
          </a:xfrm>
          <a:prstGeom prst="rect">
            <a:avLst/>
          </a:prstGeom>
          <a:ln w="12700">
            <a:miter lim="400000"/>
          </a:ln>
        </p:spPr>
      </p:pic>
      <p:sp>
        <p:nvSpPr>
          <p:cNvPr id="181" name="SA AUDIENCE: 76.8%"/>
          <p:cNvSpPr txBox="1"/>
          <p:nvPr/>
        </p:nvSpPr>
        <p:spPr>
          <a:xfrm>
            <a:off x="8571909" y="35281"/>
            <a:ext cx="182838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200" b="1">
                <a:solidFill>
                  <a:srgbClr val="17375E"/>
                </a:solidFill>
                <a:latin typeface="Tahoma"/>
                <a:ea typeface="Tahoma"/>
                <a:cs typeface="Tahoma"/>
                <a:sym typeface="Tahoma"/>
              </a:defRPr>
            </a:lvl1pPr>
          </a:lstStyle>
          <a:p>
            <a:r>
              <a:t>SA AUDIENCE: 76.8% </a:t>
            </a:r>
          </a:p>
        </p:txBody>
      </p:sp>
      <p:graphicFrame>
        <p:nvGraphicFramePr>
          <p:cNvPr id="182" name="Table"/>
          <p:cNvGraphicFramePr/>
          <p:nvPr/>
        </p:nvGraphicFramePr>
        <p:xfrm>
          <a:off x="5933290" y="3552823"/>
          <a:ext cx="2381340" cy="1146630"/>
        </p:xfrm>
        <a:graphic>
          <a:graphicData uri="http://schemas.openxmlformats.org/drawingml/2006/table">
            <a:tbl>
              <a:tblPr>
                <a:tableStyleId>{4C3C2611-4C71-4FC5-86AE-919BDF0F9419}</a:tableStyleId>
              </a:tblPr>
              <a:tblGrid>
                <a:gridCol w="1190670"/>
                <a:gridCol w="1190670"/>
              </a:tblGrid>
              <a:tr h="742770">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c>
                  <a:txBody>
                    <a:bodyPr/>
                    <a:lstStyle/>
                    <a:p>
                      <a:pPr algn="ctr">
                        <a:defRPr sz="1200" b="1"/>
                      </a:pPr>
                      <a:endParaRPr/>
                    </a:p>
                  </a:txBody>
                  <a:tcPr marL="95250" marR="95250" marT="95250" marB="95250" anchor="ctr" horzOverflow="overflow">
                    <a:lnL>
                      <a:solidFill>
                        <a:srgbClr val="ECECEC"/>
                      </a:solidFill>
                    </a:lnL>
                    <a:lnR>
                      <a:solidFill>
                        <a:srgbClr val="ECECEC"/>
                      </a:solidFill>
                    </a:lnR>
                    <a:lnB>
                      <a:solidFill>
                        <a:srgbClr val="ECECEC"/>
                      </a:solidFill>
                    </a:lnB>
                    <a:solidFill>
                      <a:srgbClr val="FCFCFC"/>
                    </a:solidFill>
                  </a:tcPr>
                </a:tc>
              </a:tr>
              <a:tr h="338656">
                <a:tc>
                  <a:txBody>
                    <a:bodyPr/>
                    <a:lstStyle/>
                    <a:p>
                      <a:pPr algn="ctr"/>
                      <a:r>
                        <a:rPr sz="1400" b="1"/>
                        <a:t>70 723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c>
                  <a:txBody>
                    <a:bodyPr/>
                    <a:lstStyle/>
                    <a:p>
                      <a:pPr algn="ctr"/>
                      <a:r>
                        <a:rPr sz="1400" b="1">
                          <a:solidFill>
                            <a:srgbClr val="1F497D"/>
                          </a:solidFill>
                        </a:rPr>
                        <a:t>11 695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B7DEE8"/>
                    </a:solidFill>
                  </a:tcPr>
                </a:tc>
              </a:tr>
            </a:tbl>
          </a:graphicData>
        </a:graphic>
      </p:graphicFrame>
      <p:pic>
        <p:nvPicPr>
          <p:cNvPr id="183" name="image18.png" descr="image18.png"/>
          <p:cNvPicPr>
            <a:picLocks noChangeAspect="1"/>
          </p:cNvPicPr>
          <p:nvPr/>
        </p:nvPicPr>
        <p:blipFill>
          <a:blip r:embed="rId11">
            <a:extLst/>
          </a:blip>
          <a:stretch>
            <a:fillRect/>
          </a:stretch>
        </p:blipFill>
        <p:spPr>
          <a:xfrm>
            <a:off x="7431965" y="3645727"/>
            <a:ext cx="581735" cy="578883"/>
          </a:xfrm>
          <a:prstGeom prst="rect">
            <a:avLst/>
          </a:prstGeom>
          <a:ln w="12700">
            <a:miter lim="400000"/>
          </a:ln>
        </p:spPr>
      </p:pic>
      <p:pic>
        <p:nvPicPr>
          <p:cNvPr id="184" name="image19.png" descr="image19.png"/>
          <p:cNvPicPr>
            <a:picLocks noChangeAspect="1"/>
          </p:cNvPicPr>
          <p:nvPr/>
        </p:nvPicPr>
        <p:blipFill>
          <a:blip r:embed="rId12">
            <a:extLst/>
          </a:blip>
          <a:stretch>
            <a:fillRect/>
          </a:stretch>
        </p:blipFill>
        <p:spPr>
          <a:xfrm>
            <a:off x="6222682" y="3629025"/>
            <a:ext cx="578884" cy="578883"/>
          </a:xfrm>
          <a:prstGeom prst="rect">
            <a:avLst/>
          </a:prstGeom>
          <a:ln w="12700">
            <a:miter lim="400000"/>
          </a:ln>
        </p:spPr>
      </p:pic>
      <p:pic>
        <p:nvPicPr>
          <p:cNvPr id="185" name="image20.png" descr="image20.png"/>
          <p:cNvPicPr>
            <a:picLocks noChangeAspect="1"/>
          </p:cNvPicPr>
          <p:nvPr/>
        </p:nvPicPr>
        <p:blipFill>
          <a:blip r:embed="rId13">
            <a:extLst/>
          </a:blip>
          <a:stretch>
            <a:fillRect/>
          </a:stretch>
        </p:blipFill>
        <p:spPr>
          <a:xfrm>
            <a:off x="3898900" y="2322666"/>
            <a:ext cx="396059" cy="537122"/>
          </a:xfrm>
          <a:prstGeom prst="rect">
            <a:avLst/>
          </a:prstGeom>
          <a:ln w="12700">
            <a:miter lim="400000"/>
          </a:ln>
        </p:spPr>
      </p:pic>
      <p:graphicFrame>
        <p:nvGraphicFramePr>
          <p:cNvPr id="186" name="Table"/>
          <p:cNvGraphicFramePr/>
          <p:nvPr/>
        </p:nvGraphicFramePr>
        <p:xfrm>
          <a:off x="4504437" y="2257425"/>
          <a:ext cx="2855422" cy="746760"/>
        </p:xfrm>
        <a:graphic>
          <a:graphicData uri="http://schemas.openxmlformats.org/drawingml/2006/table">
            <a:tbl>
              <a:tblPr>
                <a:tableStyleId>{4C3C2611-4C71-4FC5-86AE-919BDF0F9419}</a:tableStyleId>
              </a:tblPr>
              <a:tblGrid>
                <a:gridCol w="755800"/>
                <a:gridCol w="728022"/>
                <a:gridCol w="685800"/>
                <a:gridCol w="685800"/>
              </a:tblGrid>
              <a:tr h="269941">
                <a:tc>
                  <a:txBody>
                    <a:bodyPr/>
                    <a:lstStyle/>
                    <a:p>
                      <a:pPr algn="ctr"/>
                      <a:r>
                        <a:rPr sz="1200" b="1">
                          <a:solidFill>
                            <a:srgbClr val="17375E"/>
                          </a:solidFill>
                        </a:rPr>
                        <a:t>15-19</a:t>
                      </a:r>
                    </a:p>
                  </a:txBody>
                  <a:tcPr marL="95250" marR="95250" marT="95250" marB="95250" anchor="ctr" horzOverflow="overflow">
                    <a:lnL>
                      <a:solidFill>
                        <a:srgbClr val="ECECEC"/>
                      </a:solidFill>
                    </a:lnL>
                    <a:lnR>
                      <a:solidFill>
                        <a:srgbClr val="ECECEC"/>
                      </a:solidFill>
                    </a:lnR>
                    <a:lnB>
                      <a:solidFill>
                        <a:srgbClr val="ECECEC"/>
                      </a:solidFill>
                    </a:lnB>
                    <a:solidFill>
                      <a:srgbClr val="FFFFFF"/>
                    </a:solidFill>
                  </a:tcPr>
                </a:tc>
                <a:tc>
                  <a:txBody>
                    <a:bodyPr/>
                    <a:lstStyle/>
                    <a:p>
                      <a:pPr algn="ctr"/>
                      <a:r>
                        <a:rPr sz="1200" b="1">
                          <a:solidFill>
                            <a:srgbClr val="17375E"/>
                          </a:solidFill>
                        </a:rPr>
                        <a:t>20-24</a:t>
                      </a:r>
                    </a:p>
                  </a:txBody>
                  <a:tcPr marL="95250" marR="95250" marT="95250" marB="95250" anchor="ctr" horzOverflow="overflow">
                    <a:lnL>
                      <a:solidFill>
                        <a:srgbClr val="ECECEC"/>
                      </a:solidFill>
                    </a:lnL>
                    <a:lnR>
                      <a:solidFill>
                        <a:srgbClr val="ECECEC"/>
                      </a:solidFill>
                    </a:lnR>
                    <a:lnB>
                      <a:solidFill>
                        <a:srgbClr val="ECECEC"/>
                      </a:solidFill>
                    </a:lnB>
                    <a:solidFill>
                      <a:srgbClr val="DDDDDD"/>
                    </a:solidFill>
                  </a:tcPr>
                </a:tc>
                <a:tc>
                  <a:txBody>
                    <a:bodyPr/>
                    <a:lstStyle/>
                    <a:p>
                      <a:pPr algn="ctr"/>
                      <a:r>
                        <a:rPr sz="1200" b="1">
                          <a:solidFill>
                            <a:srgbClr val="17375E"/>
                          </a:solidFill>
                        </a:rPr>
                        <a:t>25-34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c>
                  <a:txBody>
                    <a:bodyPr/>
                    <a:lstStyle/>
                    <a:p>
                      <a:pPr algn="ctr"/>
                      <a:r>
                        <a:rPr sz="1200" b="1">
                          <a:solidFill>
                            <a:srgbClr val="17375E"/>
                          </a:solidFill>
                        </a:rPr>
                        <a:t>35-44</a:t>
                      </a:r>
                    </a:p>
                  </a:txBody>
                  <a:tcPr marL="95250" marR="95250" marT="95250" marB="95250" anchor="ctr" horzOverflow="overflow">
                    <a:lnL>
                      <a:solidFill>
                        <a:srgbClr val="ECECEC"/>
                      </a:solidFill>
                    </a:lnL>
                    <a:lnR>
                      <a:solidFill>
                        <a:srgbClr val="ECECEC"/>
                      </a:solidFill>
                    </a:lnR>
                    <a:lnB>
                      <a:solidFill>
                        <a:srgbClr val="ECECEC"/>
                      </a:solidFill>
                    </a:lnB>
                    <a:solidFill>
                      <a:srgbClr val="D9D9D9"/>
                    </a:solidFill>
                  </a:tcPr>
                </a:tc>
              </a:tr>
              <a:tr h="371178">
                <a:tc>
                  <a:txBody>
                    <a:bodyPr/>
                    <a:lstStyle/>
                    <a:p>
                      <a:pPr algn="ctr"/>
                      <a:r>
                        <a:rPr sz="1200"/>
                        <a:t>9%</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14%</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DDDDD"/>
                    </a:solidFill>
                  </a:tcPr>
                </a:tc>
                <a:tc>
                  <a:txBody>
                    <a:bodyPr/>
                    <a:lstStyle/>
                    <a:p>
                      <a:pPr algn="ctr"/>
                      <a:r>
                        <a:rPr sz="1200"/>
                        <a:t>23%</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c>
                  <a:txBody>
                    <a:bodyPr/>
                    <a:lstStyle/>
                    <a:p>
                      <a:pPr algn="ctr"/>
                      <a:r>
                        <a:rPr sz="1200"/>
                        <a:t>20%</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D9D9D9"/>
                    </a:solidFill>
                  </a:tcPr>
                </a:tc>
              </a:tr>
            </a:tbl>
          </a:graphicData>
        </a:graphic>
      </p:graphicFrame>
      <p:graphicFrame>
        <p:nvGraphicFramePr>
          <p:cNvPr id="187" name="Table"/>
          <p:cNvGraphicFramePr/>
          <p:nvPr/>
        </p:nvGraphicFramePr>
        <p:xfrm>
          <a:off x="7368078" y="2257425"/>
          <a:ext cx="2855422" cy="746760"/>
        </p:xfrm>
        <a:graphic>
          <a:graphicData uri="http://schemas.openxmlformats.org/drawingml/2006/table">
            <a:tbl>
              <a:tblPr>
                <a:tableStyleId>{4C3C2611-4C71-4FC5-86AE-919BDF0F9419}</a:tableStyleId>
              </a:tblPr>
              <a:tblGrid>
                <a:gridCol w="755800"/>
                <a:gridCol w="728022"/>
                <a:gridCol w="685800"/>
                <a:gridCol w="685800"/>
              </a:tblGrid>
              <a:tr h="340877">
                <a:tc>
                  <a:txBody>
                    <a:bodyPr/>
                    <a:lstStyle/>
                    <a:p>
                      <a:pPr algn="ctr"/>
                      <a:r>
                        <a:rPr sz="1200" b="1">
                          <a:solidFill>
                            <a:srgbClr val="17375E"/>
                          </a:solidFill>
                        </a:rPr>
                        <a:t>45-49</a:t>
                      </a:r>
                    </a:p>
                  </a:txBody>
                  <a:tcPr marL="95250" marR="95250" marT="95250" marB="95250" anchor="ctr" horzOverflow="overflow">
                    <a:lnL>
                      <a:solidFill>
                        <a:srgbClr val="ECECEC"/>
                      </a:solidFill>
                    </a:lnL>
                    <a:lnR>
                      <a:solidFill>
                        <a:srgbClr val="ECECEC"/>
                      </a:solidFill>
                    </a:lnR>
                    <a:lnB>
                      <a:solidFill>
                        <a:srgbClr val="ECECEC"/>
                      </a:solidFill>
                    </a:lnB>
                    <a:solidFill>
                      <a:srgbClr val="FFFFFF"/>
                    </a:solidFill>
                  </a:tcPr>
                </a:tc>
                <a:tc>
                  <a:txBody>
                    <a:bodyPr/>
                    <a:lstStyle/>
                    <a:p>
                      <a:pPr algn="ctr"/>
                      <a:r>
                        <a:rPr sz="1200" b="1">
                          <a:solidFill>
                            <a:srgbClr val="17375E"/>
                          </a:solidFill>
                        </a:rPr>
                        <a:t>50-54</a:t>
                      </a:r>
                    </a:p>
                  </a:txBody>
                  <a:tcPr marL="95250" marR="95250" marT="95250" marB="95250" anchor="ctr" horzOverflow="overflow">
                    <a:lnL>
                      <a:solidFill>
                        <a:srgbClr val="ECECEC"/>
                      </a:solidFill>
                    </a:lnL>
                    <a:lnR>
                      <a:solidFill>
                        <a:srgbClr val="ECECEC"/>
                      </a:solidFill>
                    </a:lnR>
                    <a:lnB>
                      <a:solidFill>
                        <a:srgbClr val="ECECEC"/>
                      </a:solidFill>
                    </a:lnB>
                  </a:tcPr>
                </a:tc>
                <a:tc>
                  <a:txBody>
                    <a:bodyPr/>
                    <a:lstStyle/>
                    <a:p>
                      <a:pPr algn="ctr"/>
                      <a:r>
                        <a:rPr sz="1200" b="1">
                          <a:solidFill>
                            <a:srgbClr val="17375E"/>
                          </a:solidFill>
                        </a:rPr>
                        <a:t>55-59</a:t>
                      </a:r>
                    </a:p>
                  </a:txBody>
                  <a:tcPr marL="95250" marR="95250" marT="95250" marB="95250" anchor="ctr" horzOverflow="overflow">
                    <a:lnL>
                      <a:solidFill>
                        <a:srgbClr val="ECECEC"/>
                      </a:solidFill>
                    </a:lnL>
                    <a:lnR>
                      <a:solidFill>
                        <a:srgbClr val="ECECEC"/>
                      </a:solidFill>
                    </a:lnR>
                    <a:lnB>
                      <a:solidFill>
                        <a:srgbClr val="ECECEC"/>
                      </a:solidFill>
                    </a:lnB>
                    <a:solidFill>
                      <a:srgbClr val="FFFFFF"/>
                    </a:solidFill>
                  </a:tcPr>
                </a:tc>
                <a:tc>
                  <a:txBody>
                    <a:bodyPr/>
                    <a:lstStyle/>
                    <a:p>
                      <a:pPr algn="ctr"/>
                      <a:r>
                        <a:rPr sz="1200" b="1">
                          <a:solidFill>
                            <a:srgbClr val="17375E"/>
                          </a:solidFill>
                        </a:rPr>
                        <a:t>60+</a:t>
                      </a:r>
                    </a:p>
                  </a:txBody>
                  <a:tcPr marL="95250" marR="95250" marT="95250" marB="95250" anchor="ctr" horzOverflow="overflow">
                    <a:lnL>
                      <a:solidFill>
                        <a:srgbClr val="ECECEC"/>
                      </a:solidFill>
                    </a:lnL>
                    <a:lnR>
                      <a:solidFill>
                        <a:srgbClr val="ECECEC"/>
                      </a:solidFill>
                    </a:lnR>
                    <a:lnB>
                      <a:solidFill>
                        <a:srgbClr val="ECECEC"/>
                      </a:solidFill>
                    </a:lnB>
                  </a:tcPr>
                </a:tc>
              </a:tr>
              <a:tr h="371178">
                <a:tc>
                  <a:txBody>
                    <a:bodyPr/>
                    <a:lstStyle/>
                    <a:p>
                      <a:pPr algn="ctr"/>
                      <a:r>
                        <a:rPr sz="1200"/>
                        <a:t>11%</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5%</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c>
                  <a:txBody>
                    <a:bodyPr/>
                    <a:lstStyle/>
                    <a:p>
                      <a:pPr algn="ctr"/>
                      <a:r>
                        <a:rPr sz="1200"/>
                        <a:t>11%</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solidFill>
                      <a:srgbClr val="FFFFFF"/>
                    </a:solidFill>
                  </a:tcPr>
                </a:tc>
                <a:tc>
                  <a:txBody>
                    <a:bodyPr/>
                    <a:lstStyle/>
                    <a:p>
                      <a:pPr algn="ctr"/>
                      <a:r>
                        <a:rPr sz="1200"/>
                        <a:t>7%</a:t>
                      </a:r>
                    </a:p>
                  </a:txBody>
                  <a:tcPr marL="95250" marR="95250" marT="95250" marB="95250" anchor="ctr" horzOverflow="overflow">
                    <a:lnL>
                      <a:solidFill>
                        <a:srgbClr val="ECECEC"/>
                      </a:solidFill>
                    </a:lnL>
                    <a:lnR>
                      <a:solidFill>
                        <a:srgbClr val="ECECEC"/>
                      </a:solidFill>
                    </a:lnR>
                    <a:lnT>
                      <a:solidFill>
                        <a:srgbClr val="ECECEC"/>
                      </a:solidFill>
                    </a:lnT>
                    <a:lnB>
                      <a:solidFill>
                        <a:srgbClr val="ECECEC"/>
                      </a:solidFill>
                    </a:lnB>
                  </a:tcPr>
                </a:tc>
              </a:tr>
            </a:tbl>
          </a:graphicData>
        </a:graphic>
      </p:graphicFrame>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3896</Words>
  <Application>Microsoft Office PowerPoint</Application>
  <PresentationFormat>Custom</PresentationFormat>
  <Paragraphs>1452</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DIGITAL SOLUTIONS</vt:lpstr>
      <vt:lpstr>ONLINE TERMINOLOGY</vt:lpstr>
      <vt:lpstr>ONLINE  TERMINOLOGY</vt:lpstr>
      <vt:lpstr>DIGITAL SOLUTIONS</vt:lpstr>
      <vt:lpstr>PowerPoint Presentation</vt:lpstr>
      <vt:lpstr>OUR NETWORK</vt:lpstr>
      <vt:lpstr>OUR NETWORK</vt:lpstr>
      <vt:lpstr>OUR NETWORK</vt:lpstr>
      <vt:lpstr>OUR NETWORK</vt:lpstr>
      <vt:lpstr>OUR NETWORK</vt:lpstr>
      <vt:lpstr>OUR NETWORK</vt:lpstr>
      <vt:lpstr>OUR NETWORK</vt:lpstr>
      <vt:lpstr>OUR NETWORK</vt:lpstr>
      <vt:lpstr>OUR NETWORK</vt:lpstr>
      <vt:lpstr>OUR NETWORK</vt:lpstr>
      <vt:lpstr>OUR NETWORK</vt:lpstr>
      <vt:lpstr>OUR NETWORK</vt:lpstr>
      <vt:lpstr>OUR NETWORK</vt:lpstr>
      <vt:lpstr>OUR NETWORK</vt:lpstr>
      <vt:lpstr>OUR NETWORK</vt:lpstr>
      <vt:lpstr>OUR NETWORK</vt:lpstr>
      <vt:lpstr>OUR NETWORK</vt:lpstr>
      <vt:lpstr>OUR NETWORK</vt:lpstr>
      <vt:lpstr>OUR NETWORK</vt:lpstr>
      <vt:lpstr>OUR NETWORK</vt:lpstr>
      <vt:lpstr>OUR NETWORK</vt:lpstr>
      <vt:lpstr>PowerPoint Presentation</vt:lpstr>
      <vt:lpstr>PowerPoint Presentation</vt:lpstr>
      <vt:lpstr>PowerPoint Presentation</vt:lpstr>
      <vt:lpstr>AD SPACES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Jude James</dc:creator>
  <cp:lastModifiedBy>Jude James</cp:lastModifiedBy>
  <cp:revision>1</cp:revision>
  <dcterms:modified xsi:type="dcterms:W3CDTF">2019-03-18T09:37:38Z</dcterms:modified>
</cp:coreProperties>
</file>